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42" r:id="rId2"/>
    <p:sldId id="443" r:id="rId3"/>
    <p:sldId id="448" r:id="rId4"/>
    <p:sldId id="444" r:id="rId5"/>
    <p:sldId id="449" r:id="rId6"/>
    <p:sldId id="445" r:id="rId7"/>
    <p:sldId id="434" r:id="rId8"/>
    <p:sldId id="451" r:id="rId9"/>
    <p:sldId id="453" r:id="rId10"/>
    <p:sldId id="454" r:id="rId11"/>
    <p:sldId id="446" r:id="rId12"/>
    <p:sldId id="45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48C"/>
    <a:srgbClr val="7BB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7800-06CD-4BEE-B93B-1BCB4692557D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92720-820E-47C1-8A16-C0C1611DA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720-820E-47C1-8A16-C0C1611DAA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72" y="1988840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7BBA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872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1" descr="CERN14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89240"/>
            <a:ext cx="1202432" cy="120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12160" y="116632"/>
            <a:ext cx="2992784" cy="97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8"/>
            <a:ext cx="7643192" cy="98073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1800"/>
            </a:lvl1pPr>
            <a:lvl2pPr>
              <a:buFont typeface="Wingdings" pitchFamily="2" charset="2"/>
              <a:buChar char="Ø"/>
              <a:defRPr sz="1600"/>
            </a:lvl2pPr>
            <a:lvl3pPr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78560" y="6428358"/>
            <a:ext cx="2133600" cy="365125"/>
          </a:xfrm>
        </p:spPr>
        <p:txBody>
          <a:bodyPr/>
          <a:lstStyle/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arallelogram 6"/>
          <p:cNvSpPr/>
          <p:nvPr userDrawn="1"/>
        </p:nvSpPr>
        <p:spPr>
          <a:xfrm>
            <a:off x="36000" y="908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43608" y="6453013"/>
            <a:ext cx="3168352" cy="360363"/>
          </a:xfrm>
        </p:spPr>
        <p:txBody>
          <a:bodyPr>
            <a:noAutofit/>
          </a:bodyPr>
          <a:lstStyle>
            <a:lvl1pPr>
              <a:buFontTx/>
              <a:buNone/>
              <a:defRPr sz="1200" baseline="0"/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66th ISCC, CERN, 29/01/13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71320" y="6303943"/>
            <a:ext cx="1565176" cy="50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B87356-3F4A-4964-B1EF-8D106C81D085}" type="datetimeFigureOut">
              <a:rPr lang="en-GB" smtClean="0"/>
              <a:pPr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80B8-E6D2-488B-A4B4-8A306B0910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608" y="72000"/>
            <a:ext cx="7643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272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06552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1" y="1141610"/>
            <a:ext cx="936000" cy="5743774"/>
          </a:xfrm>
          <a:prstGeom prst="rect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16200000">
            <a:off x="98244" y="-84224"/>
            <a:ext cx="761107" cy="936748"/>
          </a:xfrm>
          <a:prstGeom prst="rtTriangle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package" Target="../embeddings/Microsoft_Word_Document4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HIE-ISOLDE Project: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b="1" dirty="0" smtClean="0">
                <a:solidFill>
                  <a:schemeClr val="bg1">
                    <a:lumMod val="65000"/>
                  </a:schemeClr>
                </a:solidFill>
              </a:rPr>
              <a:t>EXTRA COSTS AND ADDITIONAL RESOURCES</a:t>
            </a:r>
          </a:p>
          <a:p>
            <a:endParaRPr lang="en-GB" dirty="0">
              <a:solidFill>
                <a:srgbClr val="29348C"/>
              </a:solidFill>
            </a:endParaRPr>
          </a:p>
          <a:p>
            <a:endParaRPr lang="en-GB" dirty="0" smtClean="0">
              <a:solidFill>
                <a:srgbClr val="29348C"/>
              </a:solidFill>
            </a:endParaRPr>
          </a:p>
          <a:p>
            <a:endParaRPr lang="en-GB" dirty="0">
              <a:solidFill>
                <a:srgbClr val="29348C"/>
              </a:solidFill>
            </a:endParaRPr>
          </a:p>
          <a:p>
            <a:r>
              <a:rPr lang="en-GB" dirty="0" smtClean="0">
                <a:solidFill>
                  <a:srgbClr val="29348C"/>
                </a:solidFill>
              </a:rPr>
              <a:t>CERN, 29 January 2013</a:t>
            </a:r>
          </a:p>
          <a:p>
            <a:r>
              <a:rPr lang="en-GB" dirty="0" smtClean="0">
                <a:solidFill>
                  <a:srgbClr val="29348C"/>
                </a:solidFill>
              </a:rPr>
              <a:t>Yacine </a:t>
            </a:r>
            <a:r>
              <a:rPr lang="en-GB" dirty="0" err="1" smtClean="0">
                <a:solidFill>
                  <a:srgbClr val="29348C"/>
                </a:solidFill>
              </a:rPr>
              <a:t>Kadi</a:t>
            </a:r>
            <a:endParaRPr lang="en-GB" dirty="0" smtClean="0">
              <a:solidFill>
                <a:srgbClr val="2934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-1825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Comparison of HIE ISOLDE and ALPI QWRs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16632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09" y="908720"/>
            <a:ext cx="7206843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971600" y="4869160"/>
            <a:ext cx="3816424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084168" y="2350621"/>
            <a:ext cx="31318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dirty="0" smtClean="0"/>
              <a:t>Data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Legnaro</a:t>
            </a:r>
            <a:r>
              <a:rPr lang="de-CH" dirty="0" smtClean="0"/>
              <a:t> </a:t>
            </a:r>
            <a:r>
              <a:rPr lang="de-CH" dirty="0" err="1" smtClean="0"/>
              <a:t>vertical</a:t>
            </a:r>
            <a:r>
              <a:rPr lang="de-CH" dirty="0" smtClean="0"/>
              <a:t> </a:t>
            </a:r>
            <a:r>
              <a:rPr lang="de-CH" dirty="0" err="1" smtClean="0"/>
              <a:t>test</a:t>
            </a:r>
            <a:r>
              <a:rPr lang="de-CH" dirty="0" smtClean="0"/>
              <a:t> </a:t>
            </a:r>
            <a:r>
              <a:rPr lang="de-CH" dirty="0" err="1" smtClean="0"/>
              <a:t>courtesy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Anna </a:t>
            </a:r>
            <a:r>
              <a:rPr lang="de-CH" dirty="0" err="1" smtClean="0"/>
              <a:t>Porcellato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2060848"/>
            <a:ext cx="4429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smtClean="0"/>
              <a:t>The </a:t>
            </a:r>
            <a:r>
              <a:rPr lang="de-CH" dirty="0" err="1" smtClean="0"/>
              <a:t>slope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our</a:t>
            </a:r>
            <a:r>
              <a:rPr lang="de-CH" dirty="0" smtClean="0"/>
              <a:t> </a:t>
            </a:r>
            <a:r>
              <a:rPr lang="de-CH" dirty="0" err="1" smtClean="0"/>
              <a:t>best</a:t>
            </a:r>
            <a:r>
              <a:rPr lang="de-CH" dirty="0" smtClean="0"/>
              <a:t> </a:t>
            </a:r>
            <a:r>
              <a:rPr lang="de-CH" dirty="0" err="1" smtClean="0"/>
              <a:t>cavities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independent</a:t>
            </a:r>
            <a:r>
              <a:rPr lang="de-CH" dirty="0" smtClean="0"/>
              <a:t> on Q</a:t>
            </a:r>
            <a:r>
              <a:rPr lang="de-CH" baseline="-25000" dirty="0" smtClean="0"/>
              <a:t>0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close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/>
              <a:t>best</a:t>
            </a:r>
            <a:r>
              <a:rPr lang="de-CH" dirty="0"/>
              <a:t> ALPI </a:t>
            </a:r>
            <a:r>
              <a:rPr lang="de-CH" dirty="0" err="1" smtClean="0"/>
              <a:t>cavities</a:t>
            </a:r>
            <a:r>
              <a:rPr lang="de-CH" dirty="0"/>
              <a:t> </a:t>
            </a:r>
            <a:r>
              <a:rPr lang="de-CH" dirty="0" smtClean="0"/>
              <a:t>(</a:t>
            </a:r>
            <a:r>
              <a:rPr lang="de-CH" dirty="0" err="1"/>
              <a:t>rounded</a:t>
            </a:r>
            <a:r>
              <a:rPr lang="de-CH" dirty="0"/>
              <a:t> </a:t>
            </a:r>
            <a:r>
              <a:rPr lang="de-CH" dirty="0" err="1"/>
              <a:t>substrates</a:t>
            </a:r>
            <a:r>
              <a:rPr lang="de-CH" dirty="0"/>
              <a:t>)</a:t>
            </a:r>
            <a:endParaRPr lang="de-CH" dirty="0" smtClean="0"/>
          </a:p>
          <a:p>
            <a:r>
              <a:rPr lang="de-CH" dirty="0"/>
              <a:t> </a:t>
            </a:r>
            <a:endParaRPr lang="de-CH" dirty="0" smtClean="0"/>
          </a:p>
          <a:p>
            <a:r>
              <a:rPr lang="de-CH" dirty="0" smtClean="0"/>
              <a:t>Q2_7 </a:t>
            </a:r>
            <a:r>
              <a:rPr lang="de-CH" dirty="0" err="1" smtClean="0"/>
              <a:t>ranks</a:t>
            </a:r>
            <a:r>
              <a:rPr lang="de-CH" dirty="0" smtClean="0"/>
              <a:t> 9th out </a:t>
            </a:r>
            <a:r>
              <a:rPr lang="de-CH" dirty="0" err="1" smtClean="0"/>
              <a:t>of</a:t>
            </a:r>
            <a:r>
              <a:rPr lang="de-CH" dirty="0" smtClean="0"/>
              <a:t> 13 in </a:t>
            </a:r>
            <a:r>
              <a:rPr lang="de-CH" dirty="0" err="1" smtClean="0"/>
              <a:t>terms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Q</a:t>
            </a:r>
            <a:r>
              <a:rPr lang="de-CH" baseline="-25000" dirty="0" smtClean="0"/>
              <a:t>0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initial</a:t>
            </a:r>
            <a:r>
              <a:rPr lang="de-CH" dirty="0" smtClean="0"/>
              <a:t> </a:t>
            </a:r>
            <a:r>
              <a:rPr lang="de-CH" dirty="0" err="1" smtClean="0"/>
              <a:t>slope</a:t>
            </a:r>
            <a:r>
              <a:rPr lang="de-CH" dirty="0" smtClean="0"/>
              <a:t> </a:t>
            </a:r>
          </a:p>
          <a:p>
            <a:endParaRPr lang="de-CH" dirty="0"/>
          </a:p>
          <a:p>
            <a:r>
              <a:rPr lang="de-CH" dirty="0" smtClean="0"/>
              <a:t>Looks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entering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distribution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/>
              <a:t> </a:t>
            </a:r>
            <a:r>
              <a:rPr lang="de-CH" dirty="0" smtClean="0"/>
              <a:t>LNL </a:t>
            </a:r>
            <a:r>
              <a:rPr lang="de-CH" dirty="0" err="1" smtClean="0"/>
              <a:t>cavities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below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51740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59632" y="1412776"/>
            <a:ext cx="7653536" cy="4824536"/>
          </a:xfrm>
          <a:ln>
            <a:solidFill>
              <a:srgbClr val="4F81BD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sz="2000" dirty="0">
                <a:solidFill>
                  <a:srgbClr val="002060"/>
                </a:solidFill>
              </a:rPr>
              <a:t>Most recommendations of the previous cavity review were implemented: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Reconsidered mechanical tolerances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4 prototypes available since summer 2012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Focused on dc bias sputtering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Dummy copper cavity available and used for sample studies in autumn 2012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Increasing cavity turnaround up to 2 weeks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Setting up a backup test place in </a:t>
            </a:r>
            <a:r>
              <a:rPr lang="en-GB" dirty="0" err="1">
                <a:solidFill>
                  <a:srgbClr val="002060"/>
                </a:solidFill>
              </a:rPr>
              <a:t>Orsay</a:t>
            </a: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Continuing work on cavity ancillaries (tuning plate, coupler, RF line)</a:t>
            </a:r>
          </a:p>
          <a:p>
            <a:r>
              <a:rPr lang="en-GB" sz="2000" dirty="0">
                <a:solidFill>
                  <a:srgbClr val="002060"/>
                </a:solidFill>
              </a:rPr>
              <a:t>Cavity performance improved significantly in one year:</a:t>
            </a:r>
          </a:p>
          <a:p>
            <a:pPr lvl="1"/>
            <a:r>
              <a:rPr lang="de-CH" b="1" dirty="0">
                <a:solidFill>
                  <a:srgbClr val="FF0000"/>
                </a:solidFill>
              </a:rPr>
              <a:t>1 MV/m @ 10 W in September 2011</a:t>
            </a:r>
          </a:p>
          <a:p>
            <a:pPr lvl="1"/>
            <a:r>
              <a:rPr lang="de-CH" b="1" dirty="0">
                <a:solidFill>
                  <a:srgbClr val="FF0000"/>
                </a:solidFill>
              </a:rPr>
              <a:t>5 MV/m @ 10 W in </a:t>
            </a:r>
            <a:r>
              <a:rPr lang="de-CH" b="1" dirty="0" err="1">
                <a:solidFill>
                  <a:srgbClr val="FF0000"/>
                </a:solidFill>
              </a:rPr>
              <a:t>October</a:t>
            </a:r>
            <a:r>
              <a:rPr lang="de-CH" b="1" dirty="0">
                <a:solidFill>
                  <a:srgbClr val="FF0000"/>
                </a:solidFill>
              </a:rPr>
              <a:t> 2012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de-CH" sz="2000" dirty="0" err="1">
                <a:solidFill>
                  <a:srgbClr val="002060"/>
                </a:solidFill>
              </a:rPr>
              <a:t>Remaining</a:t>
            </a:r>
            <a:r>
              <a:rPr lang="de-CH" sz="2000" dirty="0">
                <a:solidFill>
                  <a:srgbClr val="002060"/>
                </a:solidFill>
              </a:rPr>
              <a:t> </a:t>
            </a:r>
            <a:r>
              <a:rPr lang="de-CH" sz="2000" dirty="0" err="1">
                <a:solidFill>
                  <a:srgbClr val="002060"/>
                </a:solidFill>
              </a:rPr>
              <a:t>issues</a:t>
            </a:r>
            <a:r>
              <a:rPr lang="de-CH" sz="2000" dirty="0">
                <a:solidFill>
                  <a:srgbClr val="002060"/>
                </a:solidFill>
              </a:rPr>
              <a:t> </a:t>
            </a:r>
            <a:r>
              <a:rPr lang="de-CH" sz="2000" dirty="0" err="1">
                <a:solidFill>
                  <a:srgbClr val="002060"/>
                </a:solidFill>
              </a:rPr>
              <a:t>for</a:t>
            </a:r>
            <a:r>
              <a:rPr lang="de-CH" sz="2000" dirty="0">
                <a:solidFill>
                  <a:srgbClr val="002060"/>
                </a:solidFill>
              </a:rPr>
              <a:t> </a:t>
            </a:r>
            <a:r>
              <a:rPr lang="de-CH" sz="2000" dirty="0" err="1">
                <a:solidFill>
                  <a:srgbClr val="002060"/>
                </a:solidFill>
              </a:rPr>
              <a:t>cavity</a:t>
            </a:r>
            <a:r>
              <a:rPr lang="de-CH" sz="2000" dirty="0">
                <a:solidFill>
                  <a:srgbClr val="002060"/>
                </a:solidFill>
              </a:rPr>
              <a:t> </a:t>
            </a:r>
            <a:r>
              <a:rPr lang="de-CH" sz="2000" dirty="0" err="1">
                <a:solidFill>
                  <a:srgbClr val="002060"/>
                </a:solidFill>
              </a:rPr>
              <a:t>performance</a:t>
            </a:r>
            <a:endParaRPr lang="de-CH" sz="2000" dirty="0">
              <a:solidFill>
                <a:srgbClr val="002060"/>
              </a:solidFill>
            </a:endParaRPr>
          </a:p>
          <a:p>
            <a:pPr lvl="1"/>
            <a:r>
              <a:rPr lang="de-CH" dirty="0">
                <a:solidFill>
                  <a:srgbClr val="002060"/>
                </a:solidFill>
              </a:rPr>
              <a:t>Film </a:t>
            </a:r>
            <a:r>
              <a:rPr lang="de-CH" dirty="0" err="1">
                <a:solidFill>
                  <a:srgbClr val="002060"/>
                </a:solidFill>
              </a:rPr>
              <a:t>thinness</a:t>
            </a:r>
            <a:r>
              <a:rPr lang="de-CH" dirty="0">
                <a:solidFill>
                  <a:srgbClr val="002060"/>
                </a:solidFill>
              </a:rPr>
              <a:t> on </a:t>
            </a:r>
            <a:r>
              <a:rPr lang="de-CH" dirty="0" err="1">
                <a:solidFill>
                  <a:srgbClr val="002060"/>
                </a:solidFill>
              </a:rPr>
              <a:t>cavity</a:t>
            </a:r>
            <a:r>
              <a:rPr lang="de-CH" dirty="0">
                <a:solidFill>
                  <a:srgbClr val="002060"/>
                </a:solidFill>
              </a:rPr>
              <a:t> top (high </a:t>
            </a:r>
            <a:r>
              <a:rPr lang="de-CH" dirty="0" err="1">
                <a:solidFill>
                  <a:srgbClr val="002060"/>
                </a:solidFill>
              </a:rPr>
              <a:t>current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region</a:t>
            </a:r>
            <a:r>
              <a:rPr lang="de-CH" dirty="0">
                <a:solidFill>
                  <a:srgbClr val="002060"/>
                </a:solidFill>
              </a:rPr>
              <a:t>) </a:t>
            </a:r>
          </a:p>
          <a:p>
            <a:pPr lvl="1"/>
            <a:r>
              <a:rPr lang="de-CH" dirty="0">
                <a:solidFill>
                  <a:srgbClr val="002060"/>
                </a:solidFill>
              </a:rPr>
              <a:t>Bad film </a:t>
            </a:r>
            <a:r>
              <a:rPr lang="de-CH" dirty="0" err="1">
                <a:solidFill>
                  <a:srgbClr val="002060"/>
                </a:solidFill>
              </a:rPr>
              <a:t>quality</a:t>
            </a:r>
            <a:r>
              <a:rPr lang="de-CH" dirty="0">
                <a:solidFill>
                  <a:srgbClr val="002060"/>
                </a:solidFill>
              </a:rPr>
              <a:t> on </a:t>
            </a:r>
            <a:r>
              <a:rPr lang="de-CH" dirty="0" err="1">
                <a:solidFill>
                  <a:srgbClr val="002060"/>
                </a:solidFill>
              </a:rPr>
              <a:t>tip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of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the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inner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conductor</a:t>
            </a:r>
            <a:r>
              <a:rPr lang="de-CH" dirty="0">
                <a:solidFill>
                  <a:srgbClr val="002060"/>
                </a:solidFill>
              </a:rPr>
              <a:t> (</a:t>
            </a:r>
            <a:r>
              <a:rPr lang="de-CH" dirty="0" err="1">
                <a:solidFill>
                  <a:srgbClr val="002060"/>
                </a:solidFill>
              </a:rPr>
              <a:t>peak</a:t>
            </a:r>
            <a:r>
              <a:rPr lang="de-CH" dirty="0">
                <a:solidFill>
                  <a:srgbClr val="002060"/>
                </a:solidFill>
              </a:rPr>
              <a:t> E</a:t>
            </a:r>
            <a:r>
              <a:rPr lang="de-CH" dirty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field</a:t>
            </a:r>
            <a:r>
              <a:rPr lang="de-CH" dirty="0">
                <a:solidFill>
                  <a:srgbClr val="002060"/>
                </a:solidFill>
              </a:rPr>
              <a:t> </a:t>
            </a:r>
            <a:r>
              <a:rPr lang="de-CH" dirty="0" err="1">
                <a:solidFill>
                  <a:srgbClr val="002060"/>
                </a:solidFill>
              </a:rPr>
              <a:t>emission</a:t>
            </a:r>
            <a:r>
              <a:rPr lang="de-CH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de-CH" dirty="0" err="1">
                <a:solidFill>
                  <a:srgbClr val="002060"/>
                </a:solidFill>
              </a:rPr>
              <a:t>Stability</a:t>
            </a:r>
            <a:r>
              <a:rPr lang="de-CH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de-CH" dirty="0" err="1">
                <a:solidFill>
                  <a:srgbClr val="002060"/>
                </a:solidFill>
              </a:rPr>
              <a:t>Statistics</a:t>
            </a:r>
            <a:endParaRPr lang="en-GB" dirty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92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Updated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5301208"/>
            <a:ext cx="7848872" cy="100811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Initially planned to start in May 2015, the Physics Program at 5.5 MeV/u </a:t>
            </a:r>
            <a:r>
              <a:rPr lang="en-GB" b="1" dirty="0" smtClean="0"/>
              <a:t>is </a:t>
            </a:r>
            <a:r>
              <a:rPr lang="en-GB" b="1" dirty="0"/>
              <a:t>now expected to start in October 2015</a:t>
            </a:r>
            <a:r>
              <a:rPr lang="en-GB" b="1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GB" b="1" dirty="0"/>
              <a:t>The above schedule is could be affected by unforeseen emergency activities that could arise during </a:t>
            </a:r>
            <a:r>
              <a:rPr lang="en-US" b="1" dirty="0"/>
              <a:t>LS1. </a:t>
            </a:r>
            <a:endParaRPr lang="en-GB" b="1" dirty="0" smtClean="0"/>
          </a:p>
          <a:p>
            <a:pPr>
              <a:spcAft>
                <a:spcPts val="600"/>
              </a:spcAft>
            </a:pPr>
            <a:r>
              <a:rPr lang="en-GB" b="1" dirty="0" smtClean="0"/>
              <a:t>Reprioritization of </a:t>
            </a:r>
            <a:r>
              <a:rPr lang="en-GB" b="1" dirty="0"/>
              <a:t>phase 2 and </a:t>
            </a:r>
            <a:r>
              <a:rPr lang="en-GB" b="1" dirty="0" smtClean="0"/>
              <a:t>3 is unavoidable.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53257"/>
              </p:ext>
            </p:extLst>
          </p:nvPr>
        </p:nvGraphicFramePr>
        <p:xfrm>
          <a:off x="1259632" y="1196752"/>
          <a:ext cx="7643814" cy="3932122"/>
        </p:xfrm>
        <a:graphic>
          <a:graphicData uri="http://schemas.openxmlformats.org/drawingml/2006/table">
            <a:tbl>
              <a:tblPr/>
              <a:tblGrid>
                <a:gridCol w="3042186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  <a:gridCol w="127823"/>
              </a:tblGrid>
              <a:tr h="16190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2" marR="8522" marT="85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82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2" marR="8522" marT="85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LS1 &amp; shutdowns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Refurbishment of the old ALEPH Cryo-Plant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Compressor installation and commissioning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Cryo-plant installation (cold box and transfer line)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Cryo-plant commissioning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HIE-ISOLDE SC Linac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Cryomodule 1 Tests (SM18)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Cryomodule 2 Tests (SM18)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Cryomodule 1&amp;2 installation (ISOLDE)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Cryomodule 1&amp;2 Commissioning (ISOLDE)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HIE-ISOLDE High-Energy Beam Transfer Lines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converters installation &amp; Commissioning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Magnet installation &amp; Commissioning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 installation &amp; Commissioning (HW)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Vacuum installation &amp; Commissioning</a:t>
                      </a:r>
                    </a:p>
                  </a:txBody>
                  <a:tcPr marL="204517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 commissioning (phase1)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of the Physics at 5.5 MeV/u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0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2" marR="8522" marT="85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22" marR="8522" marT="85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82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2" marR="8522" marT="85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LS2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shutdowns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8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 at 5.5 MeV/u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22" marR="8522" marT="8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7308304" y="3861048"/>
            <a:ext cx="648072" cy="720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7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Cost: External Funding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725144"/>
            <a:ext cx="7848872" cy="15121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missing income of </a:t>
            </a:r>
            <a:r>
              <a:rPr lang="en-US" b="1" dirty="0" smtClean="0"/>
              <a:t>0.7 MCHF </a:t>
            </a:r>
            <a:r>
              <a:rPr lang="en-US" dirty="0" smtClean="0"/>
              <a:t>should be covered through </a:t>
            </a:r>
            <a:r>
              <a:rPr lang="en-US" dirty="0"/>
              <a:t>n</a:t>
            </a:r>
            <a:r>
              <a:rPr lang="en-US" dirty="0" smtClean="0"/>
              <a:t>ew applications:</a:t>
            </a:r>
            <a:endParaRPr lang="en-US" dirty="0"/>
          </a:p>
          <a:p>
            <a:pPr lvl="1"/>
            <a:r>
              <a:rPr lang="en-US" dirty="0"/>
              <a:t>Belgian Big Science Project #2 through K.U. </a:t>
            </a:r>
            <a:r>
              <a:rPr lang="en-US" dirty="0" smtClean="0"/>
              <a:t>Leuven =&gt; Phase-2</a:t>
            </a:r>
            <a:endParaRPr lang="en-US" dirty="0"/>
          </a:p>
          <a:p>
            <a:pPr lvl="1"/>
            <a:r>
              <a:rPr lang="en-US" dirty="0"/>
              <a:t>Local funds from Sweden through U. </a:t>
            </a:r>
            <a:r>
              <a:rPr lang="en-US" dirty="0" smtClean="0"/>
              <a:t>Lund</a:t>
            </a:r>
          </a:p>
          <a:p>
            <a:pPr lvl="1"/>
            <a:r>
              <a:rPr lang="en-US" dirty="0" smtClean="0"/>
              <a:t>COSA EU-FP7-ITN Innovative Doctoral Program 24 man x years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843503"/>
              </p:ext>
            </p:extLst>
          </p:nvPr>
        </p:nvGraphicFramePr>
        <p:xfrm>
          <a:off x="1943708" y="1124744"/>
          <a:ext cx="54356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5435600" imgH="1384300" progId="Word.Document.12">
                  <p:embed/>
                </p:oleObj>
              </mc:Choice>
              <mc:Fallback>
                <p:oleObj name="Document" r:id="rId4" imgW="5435600" imgH="1384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3708" y="1124744"/>
                        <a:ext cx="543560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14294"/>
              </p:ext>
            </p:extLst>
          </p:nvPr>
        </p:nvGraphicFramePr>
        <p:xfrm>
          <a:off x="1943100" y="2528888"/>
          <a:ext cx="54356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7" imgW="5435600" imgH="1511300" progId="Word.Document.12">
                  <p:embed/>
                </p:oleObj>
              </mc:Choice>
              <mc:Fallback>
                <p:oleObj name="Document" r:id="rId7" imgW="5435600" imgH="151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43100" y="2528888"/>
                        <a:ext cx="54356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7624" y="4005064"/>
            <a:ext cx="73448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(*) to be considered additional expenses on salaries of </a:t>
            </a:r>
            <a:r>
              <a:rPr lang="en-US" sz="1600" b="1" dirty="0" smtClean="0">
                <a:solidFill>
                  <a:srgbClr val="FF0000"/>
                </a:solidFill>
              </a:rPr>
              <a:t>6.0 MCHF </a:t>
            </a:r>
            <a:r>
              <a:rPr lang="en-US" sz="1600" dirty="0" smtClean="0"/>
              <a:t>(2011-2014) already covered </a:t>
            </a:r>
            <a:r>
              <a:rPr lang="en-US" sz="1600" dirty="0"/>
              <a:t>by EU-FP7-</a:t>
            </a:r>
            <a:r>
              <a:rPr lang="en-US" sz="1600" dirty="0" smtClean="0"/>
              <a:t>ITN Marie-Curie program: CATHI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67544" y="2204864"/>
            <a:ext cx="1058416" cy="648072"/>
          </a:xfrm>
          <a:prstGeom prst="wedgeRoundRectCallout">
            <a:avLst>
              <a:gd name="adj1" fmla="val 243049"/>
              <a:gd name="adj2" fmla="val 101292"/>
              <a:gd name="adj3" fmla="val 16667"/>
            </a:avLst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7544" y="2339588"/>
            <a:ext cx="112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1.084.845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CERN Extra Costs Phase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39536"/>
              </p:ext>
            </p:extLst>
          </p:nvPr>
        </p:nvGraphicFramePr>
        <p:xfrm>
          <a:off x="2047875" y="1127125"/>
          <a:ext cx="5530850" cy="544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5542259" imgH="5460896" progId="Word.Document.12">
                  <p:embed/>
                </p:oleObj>
              </mc:Choice>
              <mc:Fallback>
                <p:oleObj name="Document" r:id="rId4" imgW="5542259" imgH="54608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7875" y="1127125"/>
                        <a:ext cx="5530850" cy="544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79712" y="5775067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>
                    <a:lumMod val="65000"/>
                  </a:schemeClr>
                </a:solidFill>
              </a:rPr>
              <a:t>(*) re-use of ALEPH   </a:t>
            </a:r>
            <a:r>
              <a:rPr lang="en-US" sz="1000" i="1" dirty="0" err="1" smtClean="0">
                <a:solidFill>
                  <a:schemeClr val="bg1">
                    <a:lumMod val="65000"/>
                  </a:schemeClr>
                </a:solidFill>
              </a:rPr>
              <a:t>cryo</a:t>
            </a:r>
            <a:r>
              <a:rPr lang="en-US" sz="1000" i="1" dirty="0" smtClean="0">
                <a:solidFill>
                  <a:schemeClr val="bg1">
                    <a:lumMod val="65000"/>
                  </a:schemeClr>
                </a:solidFill>
              </a:rPr>
              <a:t>-plant  </a:t>
            </a:r>
            <a:endParaRPr lang="en-US" sz="10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Missing Resources for Phase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96855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For the CRYOMODULE: HR needs (8 man years)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of these needs (the 5 man years listed above) have been filled by redeploying personnel from other projects. However, a short-term (3 year LD contract) position is requested to ensure the continuation of the experienced Mechanical Engineer currently assigned to the HIE-ISOLDE project beyond July 2013.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735828"/>
              </p:ext>
            </p:extLst>
          </p:nvPr>
        </p:nvGraphicFramePr>
        <p:xfrm>
          <a:off x="1134104" y="2060848"/>
          <a:ext cx="7254320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5410200" imgH="1879600" progId="Word.Document.12">
                  <p:embed/>
                </p:oleObj>
              </mc:Choice>
              <mc:Fallback>
                <p:oleObj name="Document" r:id="rId4" imgW="5410200" imgH="187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4104" y="2060848"/>
                        <a:ext cx="7254320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5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Missing Resources for Phase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968552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srgbClr val="3366FF"/>
                </a:solidFill>
              </a:rPr>
              <a:t>For the CRYOGENIC PLANT: HR Needs (2.3 man years)</a:t>
            </a:r>
            <a:endParaRPr lang="en-US" i="1" dirty="0">
              <a:solidFill>
                <a:srgbClr val="3366FF"/>
              </a:solidFill>
            </a:endParaRPr>
          </a:p>
          <a:p>
            <a:pPr lvl="1"/>
            <a:r>
              <a:rPr lang="en-GB" dirty="0"/>
              <a:t>HR needs are estimated to a total of 8.3 man years for the period (2013-2015). The need is for Engineers and technicians to be involved in “</a:t>
            </a:r>
            <a:r>
              <a:rPr lang="en-GB" b="1" dirty="0"/>
              <a:t>Cold box reinstallation</a:t>
            </a:r>
            <a:r>
              <a:rPr lang="en-GB" dirty="0"/>
              <a:t>” and  “</a:t>
            </a:r>
            <a:r>
              <a:rPr lang="en-GB" b="1" dirty="0"/>
              <a:t>Compressor station reinstallation</a:t>
            </a:r>
            <a:r>
              <a:rPr lang="en-GB" dirty="0"/>
              <a:t>” mainly in the activities of: Project engineer, Mechanics/drawing, Process control, Instrumentation and Commissioning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/>
              <a:t>All of these needs but, 2.3 man years, have been secured for the project.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GB" i="1" dirty="0">
                <a:solidFill>
                  <a:srgbClr val="3366FF"/>
                </a:solidFill>
              </a:rPr>
              <a:t>For the Beam Instrumentation: HR Needs (2 man years)</a:t>
            </a:r>
            <a:endParaRPr lang="en-US" i="1" dirty="0">
              <a:solidFill>
                <a:srgbClr val="3366FF"/>
              </a:solidFill>
            </a:endParaRPr>
          </a:p>
          <a:p>
            <a:pPr lvl="1"/>
            <a:r>
              <a:rPr lang="en-GB" dirty="0"/>
              <a:t>HR needs are estimated to a total of 2 man years during the period (2013-2015). Two</a:t>
            </a:r>
            <a:r>
              <a:rPr lang="en-US" dirty="0"/>
              <a:t> electronic engineers are needed for a period of 12 months to develop: (</a:t>
            </a:r>
            <a:r>
              <a:rPr lang="en-US" dirty="0" err="1"/>
              <a:t>i</a:t>
            </a:r>
            <a:r>
              <a:rPr lang="en-US" dirty="0"/>
              <a:t>) the front-end analogue electronics for the Faraday Cup (in intensity and profile measurement modes) and the Silicon detector and (ii) the motion control for the beam diagnostic boxes</a:t>
            </a:r>
            <a:r>
              <a:rPr lang="en-US" dirty="0" smtClean="0"/>
              <a:t>.</a:t>
            </a:r>
            <a:r>
              <a:rPr lang="en-GB" dirty="0"/>
              <a:t> </a:t>
            </a:r>
            <a:endParaRPr lang="en-US" dirty="0"/>
          </a:p>
          <a:p>
            <a:pPr lvl="1"/>
            <a:r>
              <a:rPr lang="en-GB" dirty="0"/>
              <a:t>All of these needs will be filled by redeploying personnel from other projects.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CRYOMODULE: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858"/>
              </p:ext>
            </p:extLst>
          </p:nvPr>
        </p:nvGraphicFramePr>
        <p:xfrm>
          <a:off x="1187624" y="2276872"/>
          <a:ext cx="7632848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800200"/>
                <a:gridCol w="2088232"/>
                <a:gridCol w="2520280"/>
              </a:tblGrid>
              <a:tr h="144016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Done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In progress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Pending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5772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Active components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Mechanica</a:t>
                      </a:r>
                      <a:r>
                        <a:rPr lang="en-GB" sz="1000" baseline="0" dirty="0" smtClean="0"/>
                        <a:t>l &amp; cryogenics interfaces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Assembly procedures redaction, current</a:t>
                      </a:r>
                      <a:r>
                        <a:rPr lang="en-GB" sz="1000" baseline="0" dirty="0" smtClean="0"/>
                        <a:t> leads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rgbClr val="893BC3"/>
                          </a:solidFill>
                        </a:rPr>
                        <a:t>Quench protection system,</a:t>
                      </a:r>
                    </a:p>
                    <a:p>
                      <a:r>
                        <a:rPr lang="en-GB" sz="1000" dirty="0" smtClean="0">
                          <a:solidFill>
                            <a:srgbClr val="893BC3"/>
                          </a:solidFill>
                        </a:rPr>
                        <a:t>RF interfaces</a:t>
                      </a:r>
                      <a:endParaRPr lang="en-GB" sz="1000" dirty="0">
                        <a:solidFill>
                          <a:srgbClr val="893BC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257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Alignment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Concept and procedures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Adjustment mechanism</a:t>
                      </a:r>
                      <a:r>
                        <a:rPr lang="en-GB" sz="1000" baseline="0" dirty="0" smtClean="0"/>
                        <a:t> design</a:t>
                      </a:r>
                    </a:p>
                    <a:p>
                      <a:r>
                        <a:rPr lang="en-GB" sz="1000" baseline="0" dirty="0" smtClean="0"/>
                        <a:t>Jacks procurement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Detailed design, drawings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of supporting</a:t>
                      </a:r>
                      <a:r>
                        <a:rPr lang="en-GB" sz="1000" baseline="0" dirty="0" smtClean="0"/>
                        <a:t> frame assembly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Vacuum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Concept, interfaces, </a:t>
                      </a:r>
                      <a:r>
                        <a:rPr lang="en-GB" sz="1000" dirty="0" err="1" smtClean="0"/>
                        <a:t>instru</a:t>
                      </a:r>
                      <a:r>
                        <a:rPr lang="en-GB" sz="1000" dirty="0" smtClean="0"/>
                        <a:t>.</a:t>
                      </a:r>
                      <a:r>
                        <a:rPr lang="en-GB" sz="1000" baseline="0" dirty="0" smtClean="0"/>
                        <a:t> and product identification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Interfaces drawings</a:t>
                      </a:r>
                    </a:p>
                    <a:p>
                      <a:r>
                        <a:rPr lang="en-GB" sz="1000" dirty="0" smtClean="0"/>
                        <a:t>Vacuum vessel drawings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Procurement and</a:t>
                      </a:r>
                      <a:r>
                        <a:rPr lang="en-GB" sz="1000" baseline="0" dirty="0" smtClean="0"/>
                        <a:t> contract follow-up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Cryogenics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Concept, procedures,  reservoir drawings, instrumentation list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aseline="0" dirty="0" smtClean="0">
                          <a:solidFill>
                            <a:srgbClr val="893BC3"/>
                          </a:solidFill>
                        </a:rPr>
                        <a:t>Aleph fridge compatibility study</a:t>
                      </a:r>
                    </a:p>
                    <a:p>
                      <a:r>
                        <a:rPr lang="en-GB" sz="1000" baseline="0" dirty="0" smtClean="0"/>
                        <a:t>Thermal shield specifications redaction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Response</a:t>
                      </a:r>
                      <a:r>
                        <a:rPr lang="en-GB" sz="1000" baseline="0" dirty="0" smtClean="0"/>
                        <a:t> to cryogenics stop scenario. Thermal shield drawings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Survey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Concept, interfaces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rgbClr val="893BC3"/>
                          </a:solidFill>
                        </a:rPr>
                        <a:t>Targets definition</a:t>
                      </a:r>
                      <a:endParaRPr lang="en-GB" sz="1000" dirty="0">
                        <a:solidFill>
                          <a:srgbClr val="893BC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Detailed design of supports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Assembly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Concept, general</a:t>
                      </a:r>
                      <a:r>
                        <a:rPr lang="en-GB" sz="1000" baseline="0" dirty="0" smtClean="0"/>
                        <a:t> assembly sequence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Clean room procurement</a:t>
                      </a:r>
                    </a:p>
                    <a:p>
                      <a:r>
                        <a:rPr lang="en-GB" sz="1000" dirty="0" smtClean="0"/>
                        <a:t>Detailed procedure redaction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Tooling detailed</a:t>
                      </a:r>
                      <a:r>
                        <a:rPr lang="en-GB" sz="1000" baseline="0" dirty="0" smtClean="0"/>
                        <a:t> design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Instrumentation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Requirements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-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rgbClr val="893BC3"/>
                          </a:solidFill>
                        </a:rPr>
                        <a:t>Selection, procurement</a:t>
                      </a:r>
                      <a:r>
                        <a:rPr lang="en-GB" sz="1000" baseline="0" dirty="0" smtClean="0">
                          <a:solidFill>
                            <a:srgbClr val="893BC3"/>
                          </a:solidFill>
                        </a:rPr>
                        <a:t>, installation</a:t>
                      </a:r>
                      <a:endParaRPr lang="en-GB" sz="1000" dirty="0">
                        <a:solidFill>
                          <a:srgbClr val="893BC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Safety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Risk identification, calculations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Products selection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Procurement, installation</a:t>
                      </a: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Contracts follow-up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Adjustment mechanism, helium reservoir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Vacuum vessel, thermal shield, supporting frame, bellows, instrumentation, tooling</a:t>
                      </a:r>
                      <a:endParaRPr lang="en-GB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1187624" y="1052736"/>
            <a:ext cx="2808312" cy="1224136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/>
              <a:t>General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Conceptual design 100%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Detailed design 60%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Detailed drawings 20%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139952" y="1052736"/>
            <a:ext cx="4680520" cy="129614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Priorities</a:t>
            </a:r>
          </a:p>
          <a:p>
            <a:pPr lvl="1">
              <a:spcBef>
                <a:spcPts val="0"/>
              </a:spcBef>
            </a:pPr>
            <a:r>
              <a:rPr lang="en-GB" sz="1400" dirty="0" smtClean="0"/>
              <a:t>Start procurement processes for components requiring long delays</a:t>
            </a:r>
          </a:p>
          <a:p>
            <a:pPr lvl="1">
              <a:spcBef>
                <a:spcPts val="0"/>
              </a:spcBef>
            </a:pPr>
            <a:r>
              <a:rPr lang="en-GB" sz="1400" dirty="0" smtClean="0"/>
              <a:t>Validate last active components solutions</a:t>
            </a:r>
          </a:p>
          <a:p>
            <a:pPr lvl="1">
              <a:spcBef>
                <a:spcPts val="0"/>
              </a:spcBef>
            </a:pPr>
            <a:r>
              <a:rPr lang="en-GB" sz="1400" dirty="0" smtClean="0"/>
              <a:t>Instrumentation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6391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64704"/>
            <a:ext cx="915761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Cavity development  work in 2012</a:t>
            </a:r>
            <a:endParaRPr lang="en-GB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042237"/>
            <a:ext cx="9180512" cy="342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588224" y="2420888"/>
            <a:ext cx="2736304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16632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482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817803"/>
              </p:ext>
            </p:extLst>
          </p:nvPr>
        </p:nvGraphicFramePr>
        <p:xfrm>
          <a:off x="53732" y="1196752"/>
          <a:ext cx="4283968" cy="5205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809"/>
                <a:gridCol w="1274718"/>
                <a:gridCol w="1770441"/>
              </a:tblGrid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Parameter/feature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HIE ISOLDE cavity CERN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ALPI cavity INFN-LNL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Substrate treatment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SUBU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Tumbling, EP then SUBU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Rinsing water pressure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5-6 bar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100 bar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Bake out temperature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670ᵒC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(~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sputtering </a:t>
                      </a: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</a:rPr>
                        <a:t>T)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600ᵒC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(&gt;sputtering </a:t>
                      </a:r>
                      <a:r>
                        <a:rPr lang="en-GB" sz="1100" dirty="0">
                          <a:effectLst/>
                        </a:rPr>
                        <a:t>T)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Sputtering temperature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450ᵒC 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690ᵒC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300 </a:t>
                      </a:r>
                      <a:r>
                        <a:rPr lang="en-GB" sz="1100" dirty="0">
                          <a:effectLst/>
                          <a:sym typeface="Wingdings"/>
                        </a:rPr>
                        <a:t></a:t>
                      </a:r>
                      <a:r>
                        <a:rPr lang="en-GB" sz="1100" dirty="0">
                          <a:effectLst/>
                        </a:rPr>
                        <a:t> 500 </a:t>
                      </a:r>
                      <a:r>
                        <a:rPr lang="en-GB" sz="1100" dirty="0" smtClean="0">
                          <a:effectLst/>
                        </a:rPr>
                        <a:t>ᵒC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Sputtering pressure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3 </a:t>
                      </a: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en-GB" sz="1100" b="1" baseline="30000" dirty="0">
                          <a:solidFill>
                            <a:srgbClr val="FF0000"/>
                          </a:solidFill>
                          <a:effectLst/>
                        </a:rPr>
                        <a:t>-1</a:t>
                      </a: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</a:rPr>
                        <a:t> mbar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2 10</a:t>
                      </a:r>
                      <a:r>
                        <a:rPr lang="en-GB" sz="1100" baseline="30000" dirty="0">
                          <a:effectLst/>
                        </a:rPr>
                        <a:t>-1</a:t>
                      </a:r>
                      <a:r>
                        <a:rPr lang="en-GB" sz="1100" dirty="0">
                          <a:effectLst/>
                        </a:rPr>
                        <a:t> mbar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layers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12-20 layers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Power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2 kW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sym typeface="Wingdings" pitchFamily="2" charset="2"/>
                        </a:rPr>
                        <a:t>11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sym typeface="Wingdings" pitchFamily="2" charset="2"/>
                        </a:rPr>
                        <a:t> kW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 kW </a:t>
                      </a:r>
                      <a:r>
                        <a:rPr lang="en-GB" sz="1100" dirty="0" smtClean="0">
                          <a:effectLst/>
                        </a:rPr>
                        <a:t>(for 2.5</a:t>
                      </a:r>
                      <a:r>
                        <a:rPr lang="en-GB" sz="1100" baseline="0" dirty="0" smtClean="0">
                          <a:effectLst/>
                        </a:rPr>
                        <a:t> times smaller surface)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Cathode voltage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FF0000"/>
                          </a:solidFill>
                          <a:effectLst/>
                        </a:rPr>
                        <a:t>1 kV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 kV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Bias voltage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-80 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-120 V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Total electrical energy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46 </a:t>
                      </a:r>
                      <a:r>
                        <a:rPr lang="en-GB" sz="1100" b="1" dirty="0">
                          <a:solidFill>
                            <a:srgbClr val="FF0000"/>
                          </a:solidFill>
                          <a:effectLst/>
                        </a:rPr>
                        <a:t>kWh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 kWh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Auxiliary electrode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 cm diameter, 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bias potential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 cm diameter (2/3 of inner conductor), rounded, bias potential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Film minimum thickness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measured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 µm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Sputtering gas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Argon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Argon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Venting gas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GB" sz="1100" b="1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</a:t>
                      </a:r>
                      <a:r>
                        <a:rPr lang="en-GB" sz="1100" baseline="-250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vacuum </a:t>
                      </a:r>
                      <a:r>
                        <a:rPr lang="en-GB" sz="1100" dirty="0">
                          <a:effectLst/>
                        </a:rPr>
                        <a:t>joint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Viton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CF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2852936"/>
            <a:ext cx="4687887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2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Cavity Test Results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898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1085</Words>
  <Application>Microsoft Office PowerPoint</Application>
  <PresentationFormat>On-screen Show (4:3)</PresentationFormat>
  <Paragraphs>958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Document</vt:lpstr>
      <vt:lpstr>HIE-ISOLDE Project: Status Report</vt:lpstr>
      <vt:lpstr>Phase 1 Updated Schedule</vt:lpstr>
      <vt:lpstr>Cost: External Funding Phase 1</vt:lpstr>
      <vt:lpstr>CERN Extra Costs Phase 1</vt:lpstr>
      <vt:lpstr>Missing Resources for Phase 1</vt:lpstr>
      <vt:lpstr>Missing Resources for Phase 1</vt:lpstr>
      <vt:lpstr>CRYOMODULE: Status</vt:lpstr>
      <vt:lpstr>Cavity development  work in 2012</vt:lpstr>
      <vt:lpstr>Cavity Test Results</vt:lpstr>
      <vt:lpstr>Comparison of HIE ISOLDE and ALPI QWRs</vt:lpstr>
      <vt:lpstr>Summary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skreim</dc:creator>
  <cp:lastModifiedBy>Jenny Weterings</cp:lastModifiedBy>
  <cp:revision>517</cp:revision>
  <dcterms:created xsi:type="dcterms:W3CDTF">2012-03-08T16:06:15Z</dcterms:created>
  <dcterms:modified xsi:type="dcterms:W3CDTF">2013-04-08T11:57:17Z</dcterms:modified>
</cp:coreProperties>
</file>