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289" r:id="rId3"/>
    <p:sldId id="286" r:id="rId4"/>
    <p:sldId id="331" r:id="rId5"/>
    <p:sldId id="333" r:id="rId6"/>
    <p:sldId id="339" r:id="rId7"/>
    <p:sldId id="334" r:id="rId8"/>
    <p:sldId id="335" r:id="rId9"/>
    <p:sldId id="336" r:id="rId10"/>
    <p:sldId id="332" r:id="rId11"/>
    <p:sldId id="340" r:id="rId12"/>
    <p:sldId id="293" r:id="rId13"/>
    <p:sldId id="324" r:id="rId14"/>
    <p:sldId id="325" r:id="rId15"/>
    <p:sldId id="326" r:id="rId16"/>
    <p:sldId id="327" r:id="rId17"/>
    <p:sldId id="328" r:id="rId18"/>
    <p:sldId id="329" r:id="rId19"/>
    <p:sldId id="313" r:id="rId20"/>
    <p:sldId id="338" r:id="rId21"/>
    <p:sldId id="343" r:id="rId22"/>
    <p:sldId id="342" r:id="rId23"/>
    <p:sldId id="341" r:id="rId24"/>
    <p:sldId id="337" r:id="rId25"/>
    <p:sldId id="330" r:id="rId26"/>
    <p:sldId id="322" r:id="rId27"/>
    <p:sldId id="323" r:id="rId28"/>
    <p:sldId id="34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86804" autoAdjust="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4CFCB-41D5-4EF2-B221-6064ED938DCB}" type="datetimeFigureOut">
              <a:rPr lang="en-US" smtClean="0"/>
              <a:pPr/>
              <a:t>4/5/2013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D8FA3-E084-465A-BA96-E18D704EC9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379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15B3-5468-4FF1-971F-5640BBF045EB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34847-BB0A-4AEE-B82C-ED74F6F79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569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D826-C9B6-4E1D-938C-3BCE4C14098B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EECA-FD15-4DAF-83D9-9CB68C934C85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6CF-2A8A-4B52-8499-F4BFB51753CD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1601-C96F-44CA-9331-874A3504ACD8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6DBE-ACBA-4DD0-BCB9-8F5E6B98148E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912-7C57-45F3-A37A-A7E095EB37BF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B2F9-2E07-4617-A9F4-39744075FFC2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3422-B06C-4B7A-8A7E-8F670D240759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E54A-D19F-473B-B6EB-2C013FA539C6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A34E-231A-460B-854B-DAD4377C63C9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F287-DD07-4882-B699-D1388CC954B1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EF42-B845-4762-9837-6B7D573E42EC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Y. Kadi   ISCC Novenber 16,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FC77-F2B6-4416-8CEB-3C5145647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???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???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7.pd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7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657600"/>
            <a:ext cx="5867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HIE-ISOLDE Project:</a:t>
            </a:r>
            <a:br>
              <a:rPr lang="en-US" dirty="0" smtClean="0"/>
            </a:br>
            <a:r>
              <a:rPr lang="en-US" sz="3600" dirty="0" smtClean="0"/>
              <a:t>Planning &amp; Resources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5867400" cy="573741"/>
          </a:xfrm>
        </p:spPr>
        <p:txBody>
          <a:bodyPr>
            <a:noAutofit/>
          </a:bodyPr>
          <a:lstStyle/>
          <a:p>
            <a:r>
              <a:rPr lang="en-US" sz="1800" dirty="0" smtClean="0"/>
              <a:t>Y. Kadi (EN-HDO)</a:t>
            </a:r>
          </a:p>
          <a:p>
            <a:r>
              <a:rPr lang="en-US" sz="1800" dirty="0" smtClean="0"/>
              <a:t>and the HIE-ISOLDE Project team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3200"/>
            <a:ext cx="2992784" cy="9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743200"/>
            <a:ext cx="990600" cy="974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HIE-ISOLDE Schedule (3/3)</a:t>
            </a:r>
            <a:br>
              <a:rPr lang="en-US" dirty="0" smtClean="0"/>
            </a:br>
            <a:r>
              <a:rPr lang="en-US" sz="3111" dirty="0" smtClean="0"/>
              <a:t>Design Study for Intensity Upgrade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5257800" cy="3581400"/>
          </a:xfrm>
        </p:spPr>
        <p:txBody>
          <a:bodyPr>
            <a:noAutofit/>
          </a:bodyPr>
          <a:lstStyle/>
          <a:p>
            <a:r>
              <a:rPr lang="en-US" sz="1200" dirty="0" smtClean="0"/>
              <a:t>Various issues associated with the target area will have to be addressed. </a:t>
            </a:r>
            <a:br>
              <a:rPr lang="en-US" sz="1200" dirty="0" smtClean="0"/>
            </a:br>
            <a:r>
              <a:rPr lang="en-US" sz="1200" dirty="0" smtClean="0"/>
              <a:t>These include:</a:t>
            </a:r>
          </a:p>
          <a:p>
            <a:r>
              <a:rPr lang="en-US" sz="1200" dirty="0" smtClean="0"/>
              <a:t>Target and Frontend</a:t>
            </a:r>
          </a:p>
          <a:p>
            <a:pPr lvl="1"/>
            <a:r>
              <a:rPr lang="en-US" sz="1200" dirty="0" smtClean="0"/>
              <a:t>Radiation hard systems, minimum intervention, high voltage systems,</a:t>
            </a:r>
            <a:br>
              <a:rPr lang="en-US" sz="1200" dirty="0" smtClean="0"/>
            </a:br>
            <a:r>
              <a:rPr lang="en-US" sz="1200" dirty="0" smtClean="0"/>
              <a:t> remote maintenance, beam extraction and optics</a:t>
            </a:r>
          </a:p>
          <a:p>
            <a:r>
              <a:rPr lang="en-US" sz="1200" dirty="0" smtClean="0"/>
              <a:t>Shielding and air activation</a:t>
            </a:r>
          </a:p>
          <a:p>
            <a:pPr lvl="1"/>
            <a:r>
              <a:rPr lang="en-US" sz="1200" dirty="0" smtClean="0"/>
              <a:t>Improved shielding for neighboring work areas</a:t>
            </a:r>
          </a:p>
          <a:p>
            <a:pPr lvl="1"/>
            <a:r>
              <a:rPr lang="en-US" sz="1200" dirty="0" smtClean="0"/>
              <a:t>Independent and minimum volume ventilation systems</a:t>
            </a:r>
          </a:p>
          <a:p>
            <a:r>
              <a:rPr lang="en-US" sz="1200" dirty="0" smtClean="0"/>
              <a:t>Vacuum Systems</a:t>
            </a:r>
          </a:p>
          <a:p>
            <a:pPr lvl="1"/>
            <a:r>
              <a:rPr lang="en-US" sz="1200" dirty="0" smtClean="0"/>
              <a:t>Radioactive gas storage capacity and treatment</a:t>
            </a:r>
          </a:p>
          <a:p>
            <a:pPr lvl="1"/>
            <a:r>
              <a:rPr lang="en-US" sz="1200" dirty="0" smtClean="0"/>
              <a:t>Radiation hard systems with minimum maintenance</a:t>
            </a:r>
          </a:p>
          <a:p>
            <a:pPr lvl="1"/>
            <a:r>
              <a:rPr lang="en-US" sz="1200" dirty="0" smtClean="0"/>
              <a:t>Access and remote maintenance</a:t>
            </a:r>
          </a:p>
          <a:p>
            <a:r>
              <a:rPr lang="en-US" sz="1200" dirty="0" smtClean="0"/>
              <a:t>Civil Engineering and Survey</a:t>
            </a:r>
          </a:p>
          <a:p>
            <a:pPr lvl="1"/>
            <a:r>
              <a:rPr lang="en-US" sz="1200" dirty="0" smtClean="0"/>
              <a:t>Possible modification of area due to upgrade</a:t>
            </a:r>
          </a:p>
          <a:p>
            <a:r>
              <a:rPr lang="en-US" sz="1200" dirty="0" smtClean="0"/>
              <a:t>Access and Operational Aspects</a:t>
            </a:r>
          </a:p>
          <a:p>
            <a:pPr lvl="1"/>
            <a:r>
              <a:rPr lang="en-US" sz="1200" dirty="0" smtClean="0"/>
              <a:t>Interlocks, protocols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2027237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magnets and beam 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required for 30kW intensity upgrade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 line Separator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Preparation and characterization of targets before on-line use. Target/Frontend interface checks.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Separator area modifications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pre-separator to minimize propagation of radioactive species.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of Super-HRS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separator magnet for higher resolution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RFQ before 90 degree magnet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Experimental hall and beam line modifications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distribution bottlenecks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Experimental zones and layout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zone access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Shielding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dirty="0" smtClean="0"/>
              <a:t>Overall Current Cost Estimate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20574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GB" sz="6700" dirty="0" smtClean="0"/>
              <a:t>The current cost of HIE-ISOLDE 1 is </a:t>
            </a:r>
            <a:r>
              <a:rPr lang="en-GB" sz="6700" b="1" dirty="0" smtClean="0"/>
              <a:t>37.3 MCHF materials </a:t>
            </a:r>
            <a:r>
              <a:rPr lang="en-GB" sz="6700" dirty="0" smtClean="0"/>
              <a:t>and </a:t>
            </a:r>
            <a:r>
              <a:rPr lang="en-GB" sz="6700" b="1" dirty="0" smtClean="0"/>
              <a:t>143 FTE</a:t>
            </a:r>
            <a:r>
              <a:rPr lang="en-GB" sz="6700" dirty="0" smtClean="0"/>
              <a:t> (70 staff + 73 Fellows/</a:t>
            </a:r>
            <a:r>
              <a:rPr lang="en-GB" sz="6700" dirty="0" err="1" smtClean="0"/>
              <a:t>Phd</a:t>
            </a:r>
            <a:r>
              <a:rPr lang="en-GB" sz="6700" dirty="0" smtClean="0"/>
              <a:t>)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5000" dirty="0" smtClean="0"/>
              <a:t>This includes the beam quality improvement and part of the </a:t>
            </a:r>
            <a:r>
              <a:rPr lang="en-GB" sz="5000" dirty="0" err="1" smtClean="0"/>
              <a:t>linac</a:t>
            </a:r>
            <a:r>
              <a:rPr lang="en-GB" sz="5000" dirty="0" smtClean="0"/>
              <a:t> design study &amp; prototyping costs (</a:t>
            </a:r>
            <a:r>
              <a:rPr lang="en-GB" sz="5000" b="1" dirty="0" smtClean="0">
                <a:solidFill>
                  <a:srgbClr val="FF0000"/>
                </a:solidFill>
              </a:rPr>
              <a:t>4.8 MCHF</a:t>
            </a:r>
            <a:r>
              <a:rPr lang="en-GB" sz="5000" dirty="0" smtClean="0">
                <a:solidFill>
                  <a:srgbClr val="FF0000"/>
                </a:solidFill>
              </a:rPr>
              <a:t> + </a:t>
            </a:r>
            <a:r>
              <a:rPr lang="en-GB" sz="5000" b="1" dirty="0" smtClean="0">
                <a:solidFill>
                  <a:srgbClr val="FF0000"/>
                </a:solidFill>
              </a:rPr>
              <a:t>6 FTE</a:t>
            </a:r>
            <a:r>
              <a:rPr lang="en-GB" sz="5000" dirty="0" smtClean="0"/>
              <a:t>) that have already been spent, and necessary consolidation costs.</a:t>
            </a:r>
            <a:endParaRPr lang="en-US" sz="50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3000" y="1295400"/>
          <a:ext cx="6934200" cy="3467100"/>
        </p:xfrm>
        <a:graphic>
          <a:graphicData uri="http://schemas.openxmlformats.org/drawingml/2006/table">
            <a:tbl>
              <a:tblPr/>
              <a:tblGrid>
                <a:gridCol w="3200400"/>
                <a:gridCol w="1600200"/>
                <a:gridCol w="1041252"/>
                <a:gridCol w="1092348"/>
              </a:tblGrid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Materials</a:t>
                      </a:r>
                      <a:br>
                        <a:rPr lang="en-GB" sz="1600" b="1" dirty="0" smtClean="0">
                          <a:latin typeface="+mj-lt"/>
                          <a:ea typeface="Times New Roman"/>
                        </a:rPr>
                      </a:b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MCHF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</a:rPr>
                        <a:t>S</a:t>
                      </a:r>
                      <a:r>
                        <a:rPr lang="en-GB" sz="1600" b="1" dirty="0" err="1" smtClean="0">
                          <a:latin typeface="+mj-lt"/>
                          <a:ea typeface="Times New Roman"/>
                        </a:rPr>
                        <a:t>taff</a:t>
                      </a:r>
                      <a:endParaRPr lang="en-GB" sz="1600" b="1" dirty="0" smtClean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FTE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Fellows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FTE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</a:rPr>
                        <a:t>Beam quality improvements              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</a:rPr>
                        <a:t>Prototyping, </a:t>
                      </a:r>
                      <a:r>
                        <a:rPr lang="en-GB" sz="1600" b="1" dirty="0" err="1">
                          <a:latin typeface="+mj-lt"/>
                          <a:ea typeface="Times New Roman"/>
                        </a:rPr>
                        <a:t>Linac</a:t>
                      </a:r>
                      <a:r>
                        <a:rPr lang="en-GB" sz="1600" b="1" dirty="0">
                          <a:latin typeface="+mj-lt"/>
                          <a:ea typeface="Times New Roman"/>
                        </a:rPr>
                        <a:t> up to 5.5 </a:t>
                      </a:r>
                      <a:r>
                        <a:rPr lang="en-GB" sz="1600" b="1" dirty="0" err="1">
                          <a:latin typeface="+mj-lt"/>
                          <a:ea typeface="Times New Roman"/>
                        </a:rPr>
                        <a:t>MeV/u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latin typeface="+mj-lt"/>
                          <a:ea typeface="Times New Roman"/>
                        </a:rPr>
                        <a:t>6.8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0.8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50</a:t>
                      </a:r>
                      <a:r>
                        <a:rPr lang="en-GB" sz="1600" b="1" baseline="0" dirty="0" smtClean="0">
                          <a:latin typeface="+mj-lt"/>
                          <a:ea typeface="Times New Roman"/>
                        </a:rPr>
                        <a:t>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36</a:t>
                      </a:r>
                      <a:r>
                        <a:rPr lang="en-GB" sz="1600" b="1" baseline="0" dirty="0" smtClean="0">
                          <a:latin typeface="+mj-lt"/>
                          <a:ea typeface="Times New Roman"/>
                        </a:rPr>
                        <a:t> + 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</a:rPr>
                        <a:t>2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Infrastructure</a:t>
                      </a:r>
                      <a:r>
                        <a:rPr lang="en-GB" sz="1600" b="1" baseline="0" dirty="0" smtClean="0">
                          <a:latin typeface="+mj-lt"/>
                          <a:ea typeface="Times New Roman"/>
                        </a:rPr>
                        <a:t>, Integration </a:t>
                      </a: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and Safety for 5.5 </a:t>
                      </a:r>
                      <a:r>
                        <a:rPr lang="en-GB" sz="1600" b="1" dirty="0" err="1" smtClean="0">
                          <a:latin typeface="+mj-lt"/>
                          <a:ea typeface="Times New Roman"/>
                        </a:rPr>
                        <a:t>MeV/u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12.2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</a:rPr>
                        <a:t>U</a:t>
                      </a:r>
                      <a:r>
                        <a:rPr lang="en-GB" sz="1600" b="1" dirty="0" err="1" smtClean="0">
                          <a:latin typeface="+mj-lt"/>
                          <a:ea typeface="Times New Roman"/>
                        </a:rPr>
                        <a:t>pgrade</a:t>
                      </a: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GB" sz="1600" b="1" dirty="0" err="1" smtClean="0">
                          <a:latin typeface="+mj-lt"/>
                          <a:ea typeface="Times New Roman"/>
                        </a:rPr>
                        <a:t>Linac</a:t>
                      </a: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GB" sz="1600" b="1" dirty="0">
                          <a:latin typeface="+mj-lt"/>
                          <a:ea typeface="Times New Roman"/>
                        </a:rPr>
                        <a:t>up to 10 </a:t>
                      </a:r>
                      <a:r>
                        <a:rPr lang="en-GB" sz="1600" b="1" dirty="0" err="1">
                          <a:latin typeface="+mj-lt"/>
                          <a:ea typeface="Times New Roman"/>
                        </a:rPr>
                        <a:t>MeV/u</a:t>
                      </a:r>
                      <a:r>
                        <a:rPr lang="en-GB" sz="1600" b="1" dirty="0">
                          <a:latin typeface="+mj-lt"/>
                          <a:ea typeface="Times New Roman"/>
                        </a:rPr>
                        <a:t>  </a:t>
                      </a: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 + new transfer line                            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9.5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Upgrade infrastructure</a:t>
                      </a:r>
                      <a:r>
                        <a:rPr lang="en-GB" sz="1600" b="1" baseline="0" dirty="0" smtClean="0">
                          <a:latin typeface="+mj-lt"/>
                          <a:ea typeface="Times New Roman"/>
                        </a:rPr>
                        <a:t> to 10 </a:t>
                      </a:r>
                      <a:r>
                        <a:rPr lang="en-GB" sz="1600" b="1" baseline="0" dirty="0" err="1" smtClean="0">
                          <a:latin typeface="+mj-lt"/>
                          <a:ea typeface="Times New Roman"/>
                        </a:rPr>
                        <a:t>MeV/u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1.9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</a:rPr>
                        <a:t>Design study for intensity upgrade     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2.1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8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33</a:t>
                      </a:r>
                      <a:br>
                        <a:rPr lang="en-GB" sz="1600" b="1" dirty="0" smtClean="0">
                          <a:latin typeface="+mj-lt"/>
                          <a:ea typeface="Times New Roman"/>
                        </a:rPr>
                      </a:b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(29 CATHI)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u="sng" dirty="0" smtClean="0"/>
              <a:t>External funding:</a:t>
            </a:r>
          </a:p>
          <a:p>
            <a:pPr>
              <a:buNone/>
            </a:pPr>
            <a:r>
              <a:rPr lang="en-GB" sz="1800" dirty="0" smtClean="0"/>
              <a:t>	From the </a:t>
            </a:r>
            <a:r>
              <a:rPr lang="en-GB" sz="1800" b="1" dirty="0" smtClean="0"/>
              <a:t>1357 </a:t>
            </a:r>
            <a:r>
              <a:rPr lang="en-GB" sz="1800" b="1" dirty="0" err="1" smtClean="0"/>
              <a:t>kCHF</a:t>
            </a:r>
            <a:r>
              <a:rPr lang="en-GB" sz="1800" b="1" dirty="0" smtClean="0"/>
              <a:t> (900 </a:t>
            </a:r>
            <a:r>
              <a:rPr lang="en-GB" sz="1800" b="1" dirty="0" err="1" smtClean="0"/>
              <a:t>k</a:t>
            </a:r>
            <a:r>
              <a:rPr lang="en-GB" sz="1800" b="1" dirty="0" smtClean="0"/>
              <a:t>€) </a:t>
            </a:r>
            <a:r>
              <a:rPr lang="en-GB" sz="1800" dirty="0" smtClean="0"/>
              <a:t>of the Belgian Grant initially paid to CERN,</a:t>
            </a:r>
            <a:r>
              <a:rPr lang="en-GB" sz="1800" b="1" dirty="0" smtClean="0"/>
              <a:t> 578 </a:t>
            </a:r>
            <a:r>
              <a:rPr lang="en-GB" sz="1800" b="1" dirty="0" err="1" smtClean="0"/>
              <a:t>kCHF</a:t>
            </a:r>
            <a:r>
              <a:rPr lang="en-GB" sz="1800" dirty="0" smtClean="0"/>
              <a:t> remains unspent and </a:t>
            </a:r>
            <a:r>
              <a:rPr lang="en-US" sz="1800" b="1" dirty="0" smtClean="0"/>
              <a:t>2 M€ </a:t>
            </a:r>
            <a:r>
              <a:rPr lang="en-US" sz="1800" dirty="0" smtClean="0"/>
              <a:t>remains to be paid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Isolde</a:t>
            </a:r>
            <a:r>
              <a:rPr lang="en-US" sz="1800" dirty="0" smtClean="0"/>
              <a:t> Coll. promised </a:t>
            </a:r>
            <a:r>
              <a:rPr lang="en-US" sz="1800" b="1" dirty="0" smtClean="0"/>
              <a:t>1000 </a:t>
            </a:r>
            <a:r>
              <a:rPr lang="en-US" sz="1800" b="1" dirty="0" err="1" smtClean="0"/>
              <a:t>kCHF</a:t>
            </a:r>
            <a:r>
              <a:rPr lang="en-US" sz="1800" b="1" dirty="0" smtClean="0"/>
              <a:t> </a:t>
            </a:r>
            <a:r>
              <a:rPr lang="en-US" sz="1800" dirty="0" smtClean="0"/>
              <a:t>+ </a:t>
            </a:r>
            <a:r>
              <a:rPr lang="en-US" sz="1800" b="1" dirty="0" smtClean="0"/>
              <a:t>4.5 FTEs </a:t>
            </a:r>
            <a:r>
              <a:rPr lang="en-US" sz="1800" dirty="0" smtClean="0"/>
              <a:t>for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design &amp; RF tests + </a:t>
            </a:r>
            <a:r>
              <a:rPr lang="en-US" sz="1800" b="1" dirty="0" smtClean="0"/>
              <a:t>2 FTE </a:t>
            </a:r>
            <a:r>
              <a:rPr lang="en-US" sz="1800" dirty="0" smtClean="0"/>
              <a:t>for beam instrumentation (Spain) + </a:t>
            </a:r>
            <a:r>
              <a:rPr lang="en-US" sz="1800" b="1" dirty="0" smtClean="0"/>
              <a:t>2.35 FTE </a:t>
            </a:r>
            <a:r>
              <a:rPr lang="en-US" sz="1800" dirty="0" smtClean="0"/>
              <a:t>for beam dynamics &amp; cavity design (</a:t>
            </a:r>
            <a:r>
              <a:rPr lang="en-US" sz="1800" dirty="0" err="1" smtClean="0"/>
              <a:t>Cockroft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	Total available from IS-Collaboration + Belgian Grant = </a:t>
            </a:r>
            <a:r>
              <a:rPr lang="en-US" sz="1800" b="1" dirty="0" smtClean="0"/>
              <a:t>4578 </a:t>
            </a:r>
            <a:r>
              <a:rPr lang="en-US" sz="1800" b="1" dirty="0" err="1" smtClean="0"/>
              <a:t>kCHF</a:t>
            </a:r>
            <a:r>
              <a:rPr lang="en-US" sz="1800" b="1" dirty="0" smtClean="0"/>
              <a:t> + 8.85 FTEs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Resource Loaded Schedule</a:t>
            </a:r>
            <a:br>
              <a:rPr lang="en-US" sz="3600" dirty="0" smtClean="0"/>
            </a:br>
            <a:r>
              <a:rPr lang="en-US" sz="3600" dirty="0" smtClean="0"/>
              <a:t>to fulfill 5.5 </a:t>
            </a:r>
            <a:r>
              <a:rPr lang="en-US" sz="3600" dirty="0" err="1" smtClean="0"/>
              <a:t>MeV/u</a:t>
            </a:r>
            <a:r>
              <a:rPr lang="en-US" sz="3600" dirty="0" smtClean="0"/>
              <a:t> SC </a:t>
            </a:r>
            <a:r>
              <a:rPr lang="en-US" sz="3600" dirty="0" err="1" smtClean="0"/>
              <a:t>Linac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(w/o Design Study)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6840" y="1821180"/>
          <a:ext cx="8331266" cy="2897315"/>
        </p:xfrm>
        <a:graphic>
          <a:graphicData uri="http://schemas.openxmlformats.org/drawingml/2006/table">
            <a:tbl>
              <a:tblPr/>
              <a:tblGrid>
                <a:gridCol w="814927"/>
                <a:gridCol w="1358213"/>
                <a:gridCol w="1489076"/>
                <a:gridCol w="1227351"/>
                <a:gridCol w="985470"/>
                <a:gridCol w="818743"/>
                <a:gridCol w="818743"/>
                <a:gridCol w="818743"/>
              </a:tblGrid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CERN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(infrastructure and safety)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latin typeface="+mj-lt"/>
                          <a:ea typeface="Times New Roman"/>
                        </a:rPr>
                        <a:t>kCHF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Ext. Funding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(Linac)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 smtClean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latin typeface="+mj-lt"/>
                          <a:ea typeface="Times New Roman"/>
                        </a:rPr>
                        <a:t>kCHF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 smtClean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 smtClean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latin typeface="+mj-lt"/>
                          <a:ea typeface="Times New Roman"/>
                        </a:rPr>
                        <a:t>kCHF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STAFF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 smtClean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FTE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Fellow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 smtClean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FTE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ISOLDE     CATHI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 smtClean="0"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FTE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2010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1598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815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2413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8.95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3.45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12.4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9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2011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4734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2765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7499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12.45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3.5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25.95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4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2012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3817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2265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6082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13.9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1.9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25.8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9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2013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2010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758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2768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10.8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7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17.8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209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209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4.4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0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4.4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Total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12159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6812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18971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50.5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8.85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27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j-lt"/>
                          <a:ea typeface="Times New Roman"/>
                        </a:rPr>
                        <a:t>86.35</a:t>
                      </a:r>
                      <a:endParaRPr lang="en-GB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8610600" y="6324600"/>
            <a:ext cx="457200" cy="3048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CATHI Proposal:</a:t>
            </a:r>
            <a:br>
              <a:rPr lang="en-US" dirty="0" smtClean="0"/>
            </a:br>
            <a:r>
              <a:rPr lang="en-US" sz="3111" dirty="0" smtClean="0"/>
              <a:t>Cryogenics, Accelerators and Targets at HIE-ISOLDE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Mono-site Initial Training Network in cryogenics, accelerators, and targets, for the future upgrade of the ISOLDE facility;</a:t>
            </a:r>
          </a:p>
          <a:p>
            <a:r>
              <a:rPr lang="en-US" sz="2400" dirty="0" smtClean="0"/>
              <a:t>The majority of the research topics presented in this proposal will be carried out within the accelerators and technology sector of CERN, complemented with the 13 associated partners, of which 5 are from industry;</a:t>
            </a:r>
          </a:p>
          <a:p>
            <a:r>
              <a:rPr lang="en-GB" sz="2400" dirty="0" smtClean="0"/>
              <a:t>The research training topics of the proposed ITN are in accelerator physics, cryogenics, applied informatics, mechanical and electronics engineering projects related to the design and construction of a 10 </a:t>
            </a:r>
            <a:r>
              <a:rPr lang="en-GB" sz="2400" dirty="0" err="1" smtClean="0"/>
              <a:t>MeV/u</a:t>
            </a:r>
            <a:r>
              <a:rPr lang="en-GB" sz="2400" dirty="0" smtClean="0"/>
              <a:t> super-conducting </a:t>
            </a:r>
            <a:r>
              <a:rPr lang="en-GB" sz="2400" dirty="0" err="1" smtClean="0"/>
              <a:t>linac</a:t>
            </a:r>
            <a:r>
              <a:rPr lang="en-GB" sz="2400" dirty="0" smtClean="0"/>
              <a:t> and R&amp;D for the future intensity upgrade of the HIE-ISOLDE facility.</a:t>
            </a:r>
            <a:r>
              <a:rPr lang="en-US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611803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Y. Kadi HIE-ISOLDE Proposal, IEFC, August 21, 2009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Research Training Themes Addressed by the CATHI Proposal</a:t>
            </a:r>
            <a:br>
              <a:rPr lang="en-GB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GB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(56 FTE over 4 years)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611803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Y. Kadi HIE-ISOLDE Proposal, IEFC, August 21, 2009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04800" y="1752600"/>
          <a:ext cx="8672644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Document" r:id="rId5" imgW="5626100" imgH="3213100" progId="Word.Document.12">
                  <p:link updateAutomatic="1"/>
                </p:oleObj>
              </mc:Choice>
              <mc:Fallback>
                <p:oleObj name="Document" r:id="rId5" imgW="5626100" imgH="32131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672644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List of Participants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611803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Y. Kadi HIE-ISOLDE Proposal, IEFC, August 21, 2009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762000" y="1143000"/>
          <a:ext cx="6893469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Document" r:id="rId5" imgW="6070600" imgH="4965700" progId="Word.Document.12">
                  <p:link updateAutomatic="1"/>
                </p:oleObj>
              </mc:Choice>
              <mc:Fallback>
                <p:oleObj name="Document" r:id="rId5" imgW="6070600" imgH="4965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6893469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Breakdown Structure Overview</a:t>
            </a:r>
            <a:endParaRPr lang="en-US" sz="3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143000"/>
            <a:ext cx="7315200" cy="5486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4457700" y="4991100"/>
            <a:ext cx="7620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162300" y="5372100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44958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ction Button: Custom 21">
            <a:hlinkClick r:id="rId5" action="ppaction://hlinksldjump" highlightClick="1"/>
          </p:cNvPr>
          <p:cNvSpPr/>
          <p:nvPr/>
        </p:nvSpPr>
        <p:spPr>
          <a:xfrm>
            <a:off x="8610600" y="6248400"/>
            <a:ext cx="381000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Proposed Management Structure</a:t>
            </a:r>
            <a:endParaRPr lang="en-US" sz="3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Project Leader: </a:t>
            </a:r>
            <a:r>
              <a:rPr lang="en-US" dirty="0" smtClean="0">
                <a:solidFill>
                  <a:srgbClr val="3366FF"/>
                </a:solidFill>
              </a:rPr>
              <a:t>Y. </a:t>
            </a:r>
            <a:r>
              <a:rPr lang="en-US" dirty="0" err="1" smtClean="0">
                <a:solidFill>
                  <a:srgbClr val="3366FF"/>
                </a:solidFill>
              </a:rPr>
              <a:t>Kadi</a:t>
            </a:r>
            <a:r>
              <a:rPr lang="en-US" dirty="0" smtClean="0">
                <a:solidFill>
                  <a:srgbClr val="3366FF"/>
                </a:solidFill>
              </a:rPr>
              <a:t> (EN/HDO)</a:t>
            </a:r>
          </a:p>
          <a:p>
            <a:r>
              <a:rPr lang="en-US" dirty="0" smtClean="0"/>
              <a:t>Technical Coordinator: </a:t>
            </a:r>
            <a:r>
              <a:rPr lang="en-US" dirty="0" smtClean="0">
                <a:solidFill>
                  <a:srgbClr val="3366FF"/>
                </a:solidFill>
              </a:rPr>
              <a:t>M. </a:t>
            </a:r>
            <a:r>
              <a:rPr lang="en-US" dirty="0" err="1" smtClean="0">
                <a:solidFill>
                  <a:srgbClr val="3366FF"/>
                </a:solidFill>
              </a:rPr>
              <a:t>Pasini</a:t>
            </a:r>
            <a:r>
              <a:rPr lang="en-US" dirty="0" smtClean="0">
                <a:solidFill>
                  <a:srgbClr val="3366FF"/>
                </a:solidFill>
              </a:rPr>
              <a:t> (BE/RF)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Safety Coordinator: </a:t>
            </a:r>
            <a:r>
              <a:rPr lang="en-US" dirty="0" err="1" smtClean="0">
                <a:solidFill>
                  <a:srgbClr val="FF0000"/>
                </a:solidFill>
              </a:rPr>
              <a:t>tbd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Design Study </a:t>
            </a:r>
            <a:r>
              <a:rPr lang="en-US" dirty="0" err="1" smtClean="0"/>
              <a:t>Coordinato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R. </a:t>
            </a:r>
            <a:r>
              <a:rPr lang="en-US" dirty="0" err="1" smtClean="0">
                <a:solidFill>
                  <a:srgbClr val="3366FF"/>
                </a:solidFill>
              </a:rPr>
              <a:t>Catherall</a:t>
            </a:r>
            <a:r>
              <a:rPr lang="en-US" dirty="0" smtClean="0">
                <a:solidFill>
                  <a:srgbClr val="3366FF"/>
                </a:solidFill>
              </a:rPr>
              <a:t> (EN/STI)</a:t>
            </a:r>
          </a:p>
          <a:p>
            <a:r>
              <a:rPr lang="en-US" dirty="0" smtClean="0"/>
              <a:t>Integration/Infrastructure/Installation Coordination: </a:t>
            </a:r>
            <a:r>
              <a:rPr lang="en-US" dirty="0" smtClean="0">
                <a:solidFill>
                  <a:srgbClr val="3366FF"/>
                </a:solidFill>
              </a:rPr>
              <a:t>D. </a:t>
            </a:r>
            <a:r>
              <a:rPr lang="en-US" dirty="0" err="1" smtClean="0">
                <a:solidFill>
                  <a:srgbClr val="3366FF"/>
                </a:solidFill>
              </a:rPr>
              <a:t>Parchet</a:t>
            </a:r>
            <a:r>
              <a:rPr lang="en-US" dirty="0" smtClean="0">
                <a:solidFill>
                  <a:srgbClr val="3366FF"/>
                </a:solidFill>
              </a:rPr>
              <a:t> (GS/SEM)</a:t>
            </a:r>
          </a:p>
          <a:p>
            <a:r>
              <a:rPr lang="en-US" dirty="0" smtClean="0"/>
              <a:t>EDMS/MTF and QAP: </a:t>
            </a:r>
            <a:r>
              <a:rPr lang="en-US" dirty="0" smtClean="0">
                <a:solidFill>
                  <a:srgbClr val="3366FF"/>
                </a:solidFill>
              </a:rPr>
              <a:t>support from EN and GS</a:t>
            </a:r>
          </a:p>
          <a:p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Proposed Working Groups</a:t>
            </a:r>
            <a:br>
              <a:rPr lang="en-US" sz="3600" dirty="0" smtClean="0"/>
            </a:br>
            <a:r>
              <a:rPr lang="en-US" sz="2000" dirty="0" smtClean="0"/>
              <a:t>(meets every two weeks)</a:t>
            </a:r>
            <a:endParaRPr lang="en-US" sz="3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RF Accelerating Structures </a:t>
            </a:r>
            <a:r>
              <a:rPr lang="en-US" sz="2800" dirty="0" smtClean="0">
                <a:solidFill>
                  <a:srgbClr val="000000"/>
                </a:solidFill>
              </a:rPr>
              <a:t>(WP2.1, 2.2, 4.1)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Beam Dynamics </a:t>
            </a:r>
            <a:r>
              <a:rPr lang="en-US" sz="2800" dirty="0" smtClean="0">
                <a:solidFill>
                  <a:srgbClr val="000000"/>
                </a:solidFill>
              </a:rPr>
              <a:t>(WP2.3-2.7, 3.8, 4.3, 7.5)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Cryomodules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(WP2.1, 2.3, 2.4, 2.6, 3.4, 3.5, 3.8)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Integration and Infrastructure </a:t>
            </a:r>
            <a:r>
              <a:rPr lang="en-US" sz="2800" dirty="0" smtClean="0">
                <a:solidFill>
                  <a:srgbClr val="000000"/>
                </a:solidFill>
              </a:rPr>
              <a:t>(WP2.8, 3.1-3.8)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Safety </a:t>
            </a:r>
            <a:r>
              <a:rPr lang="en-US" sz="2800" dirty="0" smtClean="0">
                <a:solidFill>
                  <a:srgbClr val="000000"/>
                </a:solidFill>
              </a:rPr>
              <a:t>(WP8.1-8.4)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Design Study </a:t>
            </a:r>
            <a:r>
              <a:rPr lang="en-US" sz="2800" dirty="0" smtClean="0">
                <a:solidFill>
                  <a:srgbClr val="000000"/>
                </a:solidFill>
              </a:rPr>
              <a:t>(WP5.1-5.3, 6.1-6.7, 7.1-7.5)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Cavity prototype completed. Tests scheduled @ TRIUMF by March 2010</a:t>
            </a:r>
          </a:p>
          <a:p>
            <a:r>
              <a:rPr lang="en-US" dirty="0" err="1" smtClean="0"/>
              <a:t>Cryomodule</a:t>
            </a:r>
            <a:r>
              <a:rPr lang="en-US" dirty="0" smtClean="0"/>
              <a:t> conceptual design completed, will start detailed design as soon as manpower is available</a:t>
            </a:r>
          </a:p>
          <a:p>
            <a:r>
              <a:rPr lang="en-US" dirty="0" smtClean="0"/>
              <a:t>Preparation of test bench at CERN of QWR resonators (new test cryostat is planned to be ready by Feb/Mar 2010)</a:t>
            </a:r>
          </a:p>
          <a:p>
            <a:r>
              <a:rPr lang="en-US" dirty="0" smtClean="0"/>
              <a:t>Complete Cavity configuration test @ SM18 is planned by the end of 2010.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553200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M. Pasini SRF09 Berlin, 20-25.09 2009 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HIE-ISOLDE Planning</a:t>
            </a:r>
          </a:p>
          <a:p>
            <a:r>
              <a:rPr lang="en-US" dirty="0" smtClean="0"/>
              <a:t>Resource Loaded Schedule</a:t>
            </a:r>
          </a:p>
          <a:p>
            <a:r>
              <a:rPr lang="en-US" dirty="0" smtClean="0"/>
              <a:t>CATHI Proposal (Marie-Curie ITN3)</a:t>
            </a:r>
          </a:p>
          <a:p>
            <a:r>
              <a:rPr lang="en-US" dirty="0" smtClean="0"/>
              <a:t>Project Management Structure</a:t>
            </a:r>
          </a:p>
          <a:p>
            <a:r>
              <a:rPr lang="en-US" dirty="0" smtClean="0"/>
              <a:t>R&amp;D Activities and Outlook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611803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Y. Kadi HIE-ISOLDE Proposal, IEFC, August 21, 2009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553200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M. Pasini SRF09 Berlin, 20-25.09 2009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514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for your attention!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76200"/>
          <a:ext cx="8763009" cy="6742220"/>
        </p:xfrm>
        <a:graphic>
          <a:graphicData uri="http://schemas.openxmlformats.org/drawingml/2006/table">
            <a:tbl>
              <a:tblPr/>
              <a:tblGrid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  <a:gridCol w="461211"/>
              </a:tblGrid>
              <a:tr h="152392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  <a:cs typeface="Arial"/>
                        </a:rPr>
                        <a:t>Budget (</a:t>
                      </a:r>
                      <a:r>
                        <a:rPr lang="en-US" sz="800" b="1" i="0" u="none" strike="noStrike" dirty="0" err="1">
                          <a:latin typeface="Arial"/>
                          <a:cs typeface="Arial"/>
                        </a:rPr>
                        <a:t>kCHF</a:t>
                      </a:r>
                      <a:r>
                        <a:rPr lang="en-US" sz="800" b="1" i="0" u="none" strike="noStrike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/>
                          <a:cs typeface="Arial"/>
                        </a:rPr>
                        <a:t>Man Power (FTE)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721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latin typeface="Verdana"/>
                          <a:cs typeface="Verdana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1.0 Project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operation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operation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operation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latin typeface="Verdana"/>
                          <a:cs typeface="Verdana"/>
                        </a:rPr>
                        <a:t>operation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2.0 Linac system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2.1 Cavity RF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BE/RF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2.1.1 Cavity Design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2.1.2 LLRF system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2.1.3 Power RF system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2.1.4 Tuning and interlocks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2.2 Cavity Manufacturing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EN/MME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2.2.1 Copper Substrate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EN/MME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2.2.2  Surface treatment NB Sputttering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TE/VSC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2.2.3 FSU TE-VSC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2.3 Beam Dynamics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BE/RF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2.4 Cryomodules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TE/MSC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570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971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latin typeface="Verdana"/>
                        </a:rPr>
                        <a:t>1.35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EN-MME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EN/MME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2.5 Beam Instrumentations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BE/BI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2.6 SC solenoids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TE/MSC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Solenoid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Current leads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Power supply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2.7 Beam transfer line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TE/MSC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Magnets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Supports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2.8 Linac integration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EN/MEF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3.0 Infrastructure &amp; Integrations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3.1 Civil engineering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GS/SEM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3.2 Cooling &amp; ventilation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EN/CV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298.8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2128.6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634.6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3.3 Electrical systems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EN/EL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3.4 Vacuum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TE/VSC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3.5 Cryogenic system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TE/CRG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1007.5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1825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3.6 Power converters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TE/EPC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3.7 Control system &amp; Interlocks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BE/CO &amp; TE/MPE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3.8 Survey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BE/ABP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104.16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175.68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4.0 Installations and commissioning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4.1 Single cavity test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BE/RF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4.2 Cryomodule test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BE/RF &amp; TE/MSC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4.3 Linac commissioning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BE/RF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4.3.1 Control applications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BE/OP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8.0 Safety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8.1 Radioprotection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8.1.1 Linac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DGS/RP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8.1.2 Design study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DGS/RP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8.2 Safety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EN/GMS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8.3 Access system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GS/ASE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165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3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Verdana"/>
                        </a:rPr>
                        <a:t>8.4 Fire detector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GS/ASE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1" y="609596"/>
          <a:ext cx="8305798" cy="6172204"/>
        </p:xfrm>
        <a:graphic>
          <a:graphicData uri="http://schemas.openxmlformats.org/drawingml/2006/table">
            <a:tbl>
              <a:tblPr/>
              <a:tblGrid>
                <a:gridCol w="652904"/>
                <a:gridCol w="652904"/>
                <a:gridCol w="652904"/>
                <a:gridCol w="652904"/>
                <a:gridCol w="888379"/>
                <a:gridCol w="888379"/>
                <a:gridCol w="652904"/>
                <a:gridCol w="652904"/>
                <a:gridCol w="652904"/>
                <a:gridCol w="652904"/>
                <a:gridCol w="652904"/>
                <a:gridCol w="652904"/>
              </a:tblGrid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Phase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Design Study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5.0 Target Study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5.1 Target design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Verdana"/>
                        </a:rPr>
                        <a:t>5.1.1 Target 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5.1.2 Target Design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5.2 Front ends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5.2.1 HV and high current systems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5.2.2 Extraction optics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5.2.3 FE design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5.3 Beam diagnostics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latin typeface="Verdana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latin typeface="Verdana"/>
                        </a:rPr>
                        <a:t>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6.0 target Area and Class-A lab Integration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6.1 Layout upgrade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6.2 Cooling and Ventilation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6.3 Electrical systems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6.4 Vacuum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6.5 Survey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6.6 Civil engineering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6.7LL controls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latin typeface="Verdana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latin typeface="Verdana"/>
                        </a:rPr>
                        <a:t>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7.0 Injection and beam preparation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7.1 Off line separator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7.2 Separator areas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7.2.1 HRS magnet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7.2.2. RFQ cooler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7.2.3 Pre Separator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7.3 Experiment Hall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7.4 Beam lines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7.4.1 REX EBIS upgrade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7.4.2 Beam line modifications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latin typeface="Verdana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latin typeface="Verdana"/>
                        </a:rPr>
                        <a:t>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0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latin typeface="Verdana"/>
                        </a:rPr>
                        <a:t>Overall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latin typeface="Verdana"/>
                        </a:rPr>
                        <a:t>2115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0694" y="762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Material Cost for Design Study (</a:t>
            </a:r>
            <a:r>
              <a:rPr lang="en-US" sz="2800" dirty="0" err="1" smtClean="0"/>
              <a:t>kCHF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94" y="30162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3" y="593022"/>
          <a:ext cx="8534400" cy="6188778"/>
        </p:xfrm>
        <a:graphic>
          <a:graphicData uri="http://schemas.openxmlformats.org/drawingml/2006/table">
            <a:tbl>
              <a:tblPr/>
              <a:tblGrid>
                <a:gridCol w="530681"/>
                <a:gridCol w="530681"/>
                <a:gridCol w="530681"/>
                <a:gridCol w="530681"/>
                <a:gridCol w="722076"/>
                <a:gridCol w="722076"/>
                <a:gridCol w="722076"/>
                <a:gridCol w="530681"/>
                <a:gridCol w="530681"/>
                <a:gridCol w="530681"/>
                <a:gridCol w="530681"/>
                <a:gridCol w="530681"/>
                <a:gridCol w="530681"/>
                <a:gridCol w="530681"/>
                <a:gridCol w="530681"/>
              </a:tblGrid>
              <a:tr h="28502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ITN requests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Group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CERN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Fellow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CERN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Fellow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CERN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Fellow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CERN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Fellow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5.0 Target Study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FTE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5.1 Target design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5.1.1 Target 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5.1.2 Target Design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5.2 Front ends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Verdana"/>
                        </a:rPr>
                        <a:t>5.2.1 HV and high current systems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TE-ABT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5.2.2 Extraction optics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5.2.3 FE design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5.3 Beam diagnostics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BE-BI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latin typeface="Verdana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6.0 Target Area and Class-A lab Integration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6.1 Layout upgrade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GS-SEM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6.2 Cooling and Ventilation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EN-CV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6.3 Electrical systems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6.4 Vacuum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TE-VSC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6.5 Survey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BE-ABP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6.6 Civil engineering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GS-SEM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6.7LL controls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latin typeface="Verdana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latin typeface="Verdana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7.0 Injection and beam preparation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7.1 Off line separator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7.2 Separator areas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7.2.1 HRS magnet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7.2.2. RFQ cooler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7.2.3 Pre Separator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EN-STI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7.3 Experiment Hall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GS-SEM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7.4 Beam lines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7.4.1 REX EBIS upgrade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BE-ABP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7.4.2 Beam line modifications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Verdana"/>
                        </a:rPr>
                        <a:t>PH-SME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Verdana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latin typeface="Verdana"/>
                        </a:rPr>
                        <a:t>Total for beam preparation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8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latin typeface="Verdana"/>
                        </a:rPr>
                        <a:t>Overall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9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0694" y="762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Manpower Needs for Design Study (FTE)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94" y="30162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152400" y="6477000"/>
            <a:ext cx="304800" cy="2042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81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Scope of the Project</a:t>
            </a:r>
            <a:endParaRPr lang="en-US" sz="3600" dirty="0"/>
          </a:p>
        </p:txBody>
      </p:sp>
      <p:pic>
        <p:nvPicPr>
          <p:cNvPr id="5" name="Picture 4" descr="Hall isolde_1"/>
          <p:cNvPicPr>
            <a:picLocks noChangeAspect="1" noChangeArrowheads="1"/>
          </p:cNvPicPr>
          <p:nvPr/>
        </p:nvPicPr>
        <p:blipFill>
          <a:blip r:embed="rId3" cstate="print">
            <a:lum contrast="1000"/>
          </a:blip>
          <a:srcRect l="17925" r="15364"/>
          <a:stretch>
            <a:fillRect/>
          </a:stretch>
        </p:blipFill>
        <p:spPr bwMode="auto">
          <a:xfrm>
            <a:off x="879545" y="838200"/>
            <a:ext cx="5216455" cy="54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01132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Upgrade:</a:t>
            </a:r>
          </a:p>
          <a:p>
            <a:r>
              <a:rPr lang="en-US" dirty="0" smtClean="0"/>
              <a:t>Construction of SC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 &amp; service building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899816" y="3520739"/>
            <a:ext cx="1743669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19200" y="4297325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105400" y="1935125"/>
            <a:ext cx="8382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00400" y="2239925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53000" y="102072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Upgrade:</a:t>
            </a:r>
          </a:p>
          <a:p>
            <a:r>
              <a:rPr lang="en-US" dirty="0" smtClean="0"/>
              <a:t>Design Study of target Area, Class-A Lab and beam lines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48200" y="4457343"/>
            <a:ext cx="4495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Solid state laser, prototype RFQ cooler for beam purification and quality improvement (complete)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Prototyping of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linac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cavities (ongoing), energy upgrade up to 5.5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Installation of cryogenic infrastructure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 upgrade to 10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/u,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Design study of the intensity upgrade for SPL beams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Y. Kadi   							ISCC Novenber 16,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ning HIE-ISOLDE v1_0_merlin2.pdf"/>
          <p:cNvPicPr>
            <a:picLocks noChangeAspect="1"/>
          </p:cNvPicPr>
          <p:nvPr/>
        </p:nvPicPr>
        <p:blipFill>
          <a:blip r:embed="rId3" cstate="print"/>
          <a:srcRect b="27190"/>
          <a:stretch>
            <a:fillRect/>
          </a:stretch>
        </p:blipFill>
        <p:spPr>
          <a:xfrm>
            <a:off x="228600" y="1219200"/>
            <a:ext cx="8695426" cy="5257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HIE-ISOLDE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1981200"/>
            <a:ext cx="5410200" cy="397031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prstClr val="white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milestones for Energy Upgrade:</a:t>
            </a:r>
          </a:p>
          <a:p>
            <a:pPr>
              <a:buFont typeface="Arial"/>
              <a:buChar char="•"/>
            </a:pPr>
            <a:r>
              <a:rPr lang="en-US" dirty="0" smtClean="0"/>
              <a:t>Start project Jan 1</a:t>
            </a:r>
            <a:r>
              <a:rPr lang="en-US" baseline="30000" dirty="0" smtClean="0"/>
              <a:t>st</a:t>
            </a:r>
            <a:r>
              <a:rPr lang="en-US" dirty="0" smtClean="0"/>
              <a:t> 2010</a:t>
            </a:r>
          </a:p>
          <a:p>
            <a:pPr>
              <a:buFont typeface="Arial"/>
              <a:buChar char="•"/>
            </a:pPr>
            <a:r>
              <a:rPr lang="en-US" dirty="0" smtClean="0"/>
              <a:t>Start construction by Jun 2010</a:t>
            </a:r>
          </a:p>
          <a:p>
            <a:pPr>
              <a:buFont typeface="Arial"/>
              <a:buChar char="•"/>
            </a:pPr>
            <a:r>
              <a:rPr lang="en-US" dirty="0" smtClean="0"/>
              <a:t>Launch Procurement of Cryogenics equipment: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Market survey by Mar 2010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Tech. Specific. By May 2010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Finance Committee by Sep. 2010</a:t>
            </a:r>
          </a:p>
          <a:p>
            <a:pPr>
              <a:buFont typeface="Arial"/>
              <a:buChar char="•"/>
            </a:pPr>
            <a:r>
              <a:rPr lang="en-US" dirty="0" smtClean="0"/>
              <a:t>Cryogenics installed and commissioned Jun 2013</a:t>
            </a:r>
          </a:p>
          <a:p>
            <a:pPr>
              <a:buFont typeface="Arial"/>
              <a:buChar char="•"/>
            </a:pPr>
            <a:r>
              <a:rPr lang="en-US" dirty="0" smtClean="0"/>
              <a:t>High energy beam line (5.5 </a:t>
            </a:r>
            <a:r>
              <a:rPr lang="en-US" dirty="0" err="1" smtClean="0"/>
              <a:t>MeV/u</a:t>
            </a:r>
            <a:r>
              <a:rPr lang="en-US" dirty="0" smtClean="0"/>
              <a:t>) installed by March 2013</a:t>
            </a:r>
          </a:p>
          <a:p>
            <a:pPr>
              <a:buFont typeface="Arial"/>
              <a:buChar char="•"/>
            </a:pPr>
            <a:r>
              <a:rPr lang="en-US" dirty="0" smtClean="0"/>
              <a:t>Full </a:t>
            </a:r>
            <a:r>
              <a:rPr lang="en-US" dirty="0" err="1" smtClean="0"/>
              <a:t>Linac</a:t>
            </a:r>
            <a:r>
              <a:rPr lang="en-US" dirty="0" smtClean="0"/>
              <a:t> (10 </a:t>
            </a:r>
            <a:r>
              <a:rPr lang="en-US" dirty="0" err="1" smtClean="0"/>
              <a:t>MeV/u</a:t>
            </a:r>
            <a:r>
              <a:rPr lang="en-US" dirty="0" smtClean="0"/>
              <a:t>) installed by 2014/2015</a:t>
            </a:r>
          </a:p>
          <a:p>
            <a:pPr>
              <a:buFont typeface="Arial"/>
              <a:buChar char="•"/>
            </a:pPr>
            <a:r>
              <a:rPr lang="en-US" dirty="0" smtClean="0"/>
              <a:t>Commissioning organized inline with L4 and PSB commissioning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smtClean="0"/>
              <a:t>	IEFC, 22 January 2010							</a:t>
            </a:r>
            <a:fld id="{B1BD7901-48DC-9647-9924-BE9C7E104B66}" type="slidenum">
              <a:rPr lang="it-IT" smtClean="0"/>
              <a:pPr algn="l"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HIE-LINAC WBS</a:t>
            </a:r>
            <a:endParaRPr lang="en-US" sz="3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1066800"/>
          <a:ext cx="7315200" cy="572489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63040"/>
                <a:gridCol w="1463040"/>
                <a:gridCol w="1463040"/>
                <a:gridCol w="1463040"/>
                <a:gridCol w="1463040"/>
              </a:tblGrid>
              <a:tr h="1609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strike="noStrike" baseline="0" dirty="0" smtClean="0"/>
                        <a:t>2.0 </a:t>
                      </a:r>
                      <a:r>
                        <a:rPr lang="en-US" sz="1100" u="sng" strike="noStrike" baseline="0" dirty="0" err="1" smtClean="0"/>
                        <a:t>Linac</a:t>
                      </a:r>
                      <a:r>
                        <a:rPr lang="en-US" sz="1100" u="sng" strike="noStrike" baseline="0" dirty="0" smtClean="0"/>
                        <a:t> system</a:t>
                      </a:r>
                      <a:endParaRPr lang="en-US" sz="1100" b="0" i="0" u="sng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strike="noStrike" baseline="0" dirty="0" smtClean="0"/>
                        <a:t>Groups</a:t>
                      </a:r>
                      <a:endParaRPr lang="en-US" sz="1100" b="0" i="0" u="sng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sng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2.1 Cavity RF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 dirty="0" smtClean="0"/>
                        <a:t>BE/RF</a:t>
                      </a:r>
                      <a:endParaRPr lang="en-US" sz="1100" b="0" i="0" u="none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2.1.1 Cavity Design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2.1.2 LLRF system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2.1.3 Power RF system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2.1.4 Tuning and interlocks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2.2 Cavity Manufacturing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EN/MME-TE/VSC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2.2.1 Copper Substrate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27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2.2.2  Surface treatment </a:t>
                      </a:r>
                      <a:r>
                        <a:rPr lang="en-US" sz="1100" u="none" strike="noStrike" baseline="0" dirty="0" err="1" smtClean="0"/>
                        <a:t>Nb</a:t>
                      </a:r>
                      <a:r>
                        <a:rPr lang="en-US" sz="1100" u="none" strike="noStrike" baseline="0" dirty="0" smtClean="0"/>
                        <a:t> Sputtering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2.3 Beam Dynamics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BE/RF-ABP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2.4 Cryomodules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 dirty="0" smtClean="0"/>
                        <a:t>TE/MSC-EN/MME</a:t>
                      </a:r>
                      <a:endParaRPr lang="en-US" sz="1100" b="0" i="0" u="none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2.5 Beam </a:t>
                      </a:r>
                      <a:r>
                        <a:rPr lang="en-US" sz="1100" u="none" strike="noStrike" baseline="0" dirty="0" smtClean="0"/>
                        <a:t>Instrumentation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BE/BI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2.6 SC solenoids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 dirty="0" smtClean="0"/>
                        <a:t>TE/MSC</a:t>
                      </a:r>
                      <a:endParaRPr lang="en-US" sz="1100" b="0" i="0" u="none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2.6.1 Solenoid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2.6.2 Current </a:t>
                      </a:r>
                      <a:r>
                        <a:rPr lang="en-US" sz="1100" u="none" strike="noStrike" baseline="0" dirty="0"/>
                        <a:t>leads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2.6.2 Power </a:t>
                      </a:r>
                      <a:r>
                        <a:rPr lang="en-US" sz="1100" u="none" strike="noStrike" baseline="0" dirty="0"/>
                        <a:t>supply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2.7 Beam transfer line 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 dirty="0" smtClean="0"/>
                        <a:t>TE/MSC</a:t>
                      </a:r>
                      <a:endParaRPr lang="en-US" sz="1100" b="0" i="0" u="none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2.7.1 Magnets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2.7.2 Supports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2.8 Linac integration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EN/MEF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baseline="0" dirty="0"/>
                        <a:t>3.0 Infrastructure</a:t>
                      </a:r>
                      <a:r>
                        <a:rPr lang="en-US" sz="1100" u="sng" strike="noStrike" baseline="0" dirty="0" smtClean="0"/>
                        <a:t> </a:t>
                      </a:r>
                      <a:endParaRPr lang="en-US" sz="1100" b="0" i="0" u="sng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3.1 Civil engineering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GS/SEM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3.2 Cooling &amp; ventilation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EN/CV</a:t>
                      </a:r>
                      <a:endParaRPr lang="en-US" sz="1100" b="0" i="0" u="none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3.3 Electrical systems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EN/EL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3.4 Vacuum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TE/VSC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3.5 Cryogenic system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TE/CRG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3.6 Power converters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TE/EPC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3.7 Control system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BE/CO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3.8 Survey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BE/ABP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baseline="0" dirty="0"/>
                        <a:t>4.0 Installations and commissioning</a:t>
                      </a:r>
                      <a:endParaRPr lang="en-US" sz="1100" b="0" i="0" u="sng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4.1 Single cavity test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BE/RF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4.2 Cryomodule test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BE/RF-TE/MSC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609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4.3 Linac commissioning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+mj-lt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latin typeface="+mj-lt"/>
                          <a:cs typeface="Arial"/>
                        </a:rPr>
                        <a:t>BE/RF</a:t>
                      </a:r>
                      <a:endParaRPr lang="en-US" sz="1100" b="0" i="0" u="none" strike="noStrike" baseline="0" dirty="0">
                        <a:latin typeface="+mj-lt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429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4.3.1 Control applications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BE/OP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Target Area Design Study WBS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219200"/>
          <a:ext cx="7543798" cy="5333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47630"/>
                <a:gridCol w="1395230"/>
                <a:gridCol w="1395230"/>
                <a:gridCol w="1395230"/>
                <a:gridCol w="1810478"/>
              </a:tblGrid>
              <a:tr h="1975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baseline="0" dirty="0"/>
                        <a:t>5.0 Target Study</a:t>
                      </a:r>
                      <a:endParaRPr lang="en-US" sz="1100" b="0" i="0" u="sng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dbl" strike="noStrike" baseline="0" dirty="0" smtClean="0"/>
                        <a:t>GROUPS</a:t>
                      </a:r>
                      <a:endParaRPr lang="en-US" sz="1100" b="0" i="0" u="dbl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5.1 </a:t>
                      </a:r>
                      <a:r>
                        <a:rPr lang="en-US" sz="1100" u="none" strike="noStrike" baseline="0" dirty="0" smtClean="0"/>
                        <a:t> Conceptual target </a:t>
                      </a:r>
                      <a:r>
                        <a:rPr lang="en-US" sz="1100" u="none" strike="noStrike" baseline="0" dirty="0"/>
                        <a:t>design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EN/STI-HE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5.1.1 Target Material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5.1.2 Target Design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5.1.3 Target handling and storage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5.2 Front ends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EN/STI-TE/EPC/VSC/ABT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5.2.1 HV and high current systems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5.2.2 Extraction optics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5.2.3 FE design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/>
                        <a:t>5.3 Beam diagnostics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BE/BI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baseline="0" dirty="0"/>
                        <a:t>6.0 </a:t>
                      </a:r>
                      <a:r>
                        <a:rPr lang="en-US" sz="1100" u="sng" strike="noStrike" baseline="0" dirty="0" smtClean="0"/>
                        <a:t>Target </a:t>
                      </a:r>
                      <a:r>
                        <a:rPr lang="en-US" sz="1100" u="sng" strike="noStrike" baseline="0" dirty="0"/>
                        <a:t>Area and Class-A lab Integration</a:t>
                      </a:r>
                      <a:endParaRPr lang="en-US" sz="1100" b="0" i="0" u="sng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6.1 Layout upgrade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EN/MEF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6.2 Cooling and Ventilation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EN/CV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6.3 Electrical systems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EN/EL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6.4 Vacuum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TE/VSC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6.5 Survey 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BE/ABP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6.6 Civil engineering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GS/SEM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6.7 LL </a:t>
                      </a:r>
                      <a:r>
                        <a:rPr lang="en-US" sz="1100" u="none" strike="noStrike" baseline="0" dirty="0"/>
                        <a:t>controls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EN/STI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baseline="0" dirty="0"/>
                        <a:t>7.0 Injection and beam preparation</a:t>
                      </a:r>
                      <a:endParaRPr lang="en-US" sz="1100" b="0" i="0" u="sng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7.1 Beam line magnets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TE/MSC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7.2 Off line separator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EN/STI-TE/EPC/VSC/ABT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7.3 Separator areas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7.3.1 HRS magnet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EN/STI-TE/MSC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7.3.2. RFQ cooler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 dirty="0" smtClean="0"/>
                        <a:t>EN/STI-TE/EPC/VSC/ABT</a:t>
                      </a:r>
                      <a:endParaRPr lang="en-US" sz="1100" b="0" i="0" u="none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7.3.3 Pre Separator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 dirty="0" smtClean="0"/>
                        <a:t>EN/STI-TE/EPC/VSC/ABT</a:t>
                      </a:r>
                      <a:endParaRPr lang="en-US" sz="1100" b="0" i="0" u="none" strike="noStrike" baseline="0" dirty="0" smtClean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7.4 Experiment Hall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EN/MEF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  <a:tr h="1975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/>
                        <a:t>7.5 Beam lines</a:t>
                      </a:r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/>
                        <a:t>PH/SME</a:t>
                      </a:r>
                      <a:endParaRPr lang="en-US" sz="1100" b="0" i="0" u="none" strike="noStrike" baseline="0" dirty="0">
                        <a:latin typeface="Comic Sans MS" pitchFamily="66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8763000" y="6477000"/>
            <a:ext cx="228600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Y. Kadi   ISCC Novenber 16,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HIE-ISOLDE Schedule (1/3)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HIE-ISOLDE project concentrates on the construction of the SC LINAC and associated infrastructure in order to upgrade the energy of the post-accelerated radioactive ion beams to </a:t>
            </a:r>
            <a:r>
              <a:rPr lang="en-GB" sz="2400" b="1" dirty="0" smtClean="0">
                <a:solidFill>
                  <a:srgbClr val="FF0000"/>
                </a:solidFill>
              </a:rPr>
              <a:t>5.5 </a:t>
            </a:r>
            <a:r>
              <a:rPr lang="en-GB" sz="2400" b="1" dirty="0" err="1" smtClean="0">
                <a:solidFill>
                  <a:srgbClr val="FF0000"/>
                </a:solidFill>
              </a:rPr>
              <a:t>MeV/u</a:t>
            </a:r>
            <a:r>
              <a:rPr lang="en-GB" sz="2400" b="1" dirty="0" smtClean="0">
                <a:solidFill>
                  <a:srgbClr val="FF0000"/>
                </a:solidFill>
              </a:rPr>
              <a:t> in 2013 </a:t>
            </a:r>
            <a:r>
              <a:rPr lang="en-GB" sz="2400" dirty="0" smtClean="0"/>
              <a:t>and </a:t>
            </a:r>
            <a:r>
              <a:rPr lang="en-GB" sz="2400" b="1" dirty="0" smtClean="0">
                <a:solidFill>
                  <a:srgbClr val="FF0000"/>
                </a:solidFill>
              </a:rPr>
              <a:t>10 </a:t>
            </a:r>
            <a:r>
              <a:rPr lang="en-GB" sz="2400" b="1" dirty="0" err="1" smtClean="0">
                <a:solidFill>
                  <a:srgbClr val="FF0000"/>
                </a:solidFill>
              </a:rPr>
              <a:t>MeV/u</a:t>
            </a:r>
            <a:r>
              <a:rPr lang="en-GB" sz="2400" b="1" dirty="0" smtClean="0">
                <a:solidFill>
                  <a:srgbClr val="FF0000"/>
                </a:solidFill>
              </a:rPr>
              <a:t> by 2014/2015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The design study </a:t>
            </a:r>
            <a:r>
              <a:rPr lang="en-GB" sz="2400" dirty="0" smtClean="0"/>
              <a:t>for the intensity upgrade, also part of HIE-ISOLDE, </a:t>
            </a:r>
            <a:r>
              <a:rPr lang="en-GB" sz="2400" b="1" dirty="0" smtClean="0">
                <a:solidFill>
                  <a:srgbClr val="FF0000"/>
                </a:solidFill>
              </a:rPr>
              <a:t>starts in 2011/2012</a:t>
            </a:r>
            <a:r>
              <a:rPr lang="en-GB" sz="2400" dirty="0" smtClean="0"/>
              <a:t>, and addresses the technical feasibility and cost estimate for operating the facility at  </a:t>
            </a:r>
            <a:r>
              <a:rPr lang="en-GB" sz="2400" b="1" dirty="0" smtClean="0">
                <a:solidFill>
                  <a:srgbClr val="FF0000"/>
                </a:solidFill>
              </a:rPr>
              <a:t>10 kW</a:t>
            </a:r>
            <a:r>
              <a:rPr lang="en-GB" sz="2400" dirty="0" smtClean="0"/>
              <a:t> once LINAC4 and PS Booster are online. </a:t>
            </a:r>
            <a:r>
              <a:rPr lang="en-US" sz="2400" b="1" dirty="0" smtClean="0">
                <a:solidFill>
                  <a:srgbClr val="FF0000"/>
                </a:solidFill>
              </a:rPr>
              <a:t>The 30 kW option (SPL beam) will be studied at a later stage</a:t>
            </a:r>
            <a:endParaRPr lang="en-US" sz="2400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HIE-ISOLDE Schedule (2/3)</a:t>
            </a:r>
            <a:br>
              <a:rPr lang="en-US" dirty="0" smtClean="0"/>
            </a:br>
            <a:r>
              <a:rPr lang="en-US" sz="3111" dirty="0" smtClean="0"/>
              <a:t>Energy Upgrade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Autofit/>
          </a:bodyPr>
          <a:lstStyle/>
          <a:p>
            <a:r>
              <a:rPr lang="en-GB" sz="2800" u="sng" dirty="0" smtClean="0">
                <a:solidFill>
                  <a:srgbClr val="0000FF"/>
                </a:solidFill>
              </a:rPr>
              <a:t>Stage-1: 5.5 </a:t>
            </a:r>
            <a:r>
              <a:rPr lang="en-GB" sz="2800" u="sng" dirty="0" err="1" smtClean="0">
                <a:solidFill>
                  <a:srgbClr val="0000FF"/>
                </a:solidFill>
              </a:rPr>
              <a:t>MeV/u</a:t>
            </a:r>
            <a:r>
              <a:rPr lang="en-GB" sz="2800" u="sng" dirty="0" smtClean="0">
                <a:solidFill>
                  <a:srgbClr val="0000FF"/>
                </a:solidFill>
              </a:rPr>
              <a:t> SC </a:t>
            </a:r>
            <a:r>
              <a:rPr lang="en-GB" sz="2800" u="sng" dirty="0" err="1" smtClean="0">
                <a:solidFill>
                  <a:srgbClr val="0000FF"/>
                </a:solidFill>
              </a:rPr>
              <a:t>Linac</a:t>
            </a:r>
            <a:r>
              <a:rPr lang="en-GB" sz="2800" u="sng" dirty="0" smtClean="0">
                <a:solidFill>
                  <a:srgbClr val="0000FF"/>
                </a:solidFill>
              </a:rPr>
              <a:t> (2013)</a:t>
            </a:r>
          </a:p>
          <a:p>
            <a:pPr lvl="1"/>
            <a:r>
              <a:rPr lang="en-US" sz="2400" dirty="0" smtClean="0"/>
              <a:t>New service buildings (CV, electrical systems, …) -&gt; </a:t>
            </a:r>
            <a:endParaRPr lang="en-US" sz="2400" dirty="0" smtClean="0">
              <a:hlinkClick r:id="rId4" action="ppaction://hlinksldjump"/>
            </a:endParaRPr>
          </a:p>
          <a:p>
            <a:pPr lvl="1"/>
            <a:r>
              <a:rPr lang="en-US" sz="2400" dirty="0" smtClean="0"/>
              <a:t>Cryogenics station (Cold box, compressors, control systems) -&gt;  </a:t>
            </a:r>
            <a:endParaRPr lang="en-US" sz="2400" dirty="0" smtClean="0">
              <a:hlinkClick r:id="rId5" action="ppaction://hlinksldjump"/>
            </a:endParaRPr>
          </a:p>
          <a:p>
            <a:pPr lvl="1"/>
            <a:r>
              <a:rPr lang="en-US" sz="2400" dirty="0" smtClean="0"/>
              <a:t>SC </a:t>
            </a:r>
            <a:r>
              <a:rPr lang="en-US" sz="2400" dirty="0" err="1" smtClean="0"/>
              <a:t>linac</a:t>
            </a:r>
            <a:r>
              <a:rPr lang="en-US" sz="2400" dirty="0" smtClean="0"/>
              <a:t> (2 </a:t>
            </a:r>
            <a:r>
              <a:rPr lang="en-US" sz="2400" dirty="0" err="1" smtClean="0"/>
              <a:t>cryomodules</a:t>
            </a:r>
            <a:r>
              <a:rPr lang="en-US" sz="2400" dirty="0" smtClean="0"/>
              <a:t>, 10 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err="1" smtClean="0"/>
              <a:t>high</a:t>
            </a:r>
            <a:r>
              <a:rPr lang="en-US" sz="2400" dirty="0" smtClean="0"/>
              <a:t> cavities, 2 solenoids and 10 RF stations) -&gt; </a:t>
            </a:r>
            <a:endParaRPr lang="en-US" sz="2400" dirty="0" smtClean="0">
              <a:hlinkClick r:id="rId6" action="ppaction://hlinksldjump"/>
            </a:endParaRPr>
          </a:p>
          <a:p>
            <a:pPr>
              <a:spcBef>
                <a:spcPts val="1800"/>
              </a:spcBef>
            </a:pPr>
            <a:r>
              <a:rPr lang="en-GB" sz="2800" u="sng" dirty="0" smtClean="0">
                <a:solidFill>
                  <a:srgbClr val="0000FF"/>
                </a:solidFill>
              </a:rPr>
              <a:t>Stage-2: 10 </a:t>
            </a:r>
            <a:r>
              <a:rPr lang="en-GB" sz="2800" u="sng" dirty="0" err="1" smtClean="0">
                <a:solidFill>
                  <a:srgbClr val="0000FF"/>
                </a:solidFill>
              </a:rPr>
              <a:t>MeV/u</a:t>
            </a:r>
            <a:r>
              <a:rPr lang="en-GB" sz="2800" u="sng" dirty="0" smtClean="0">
                <a:solidFill>
                  <a:srgbClr val="0000FF"/>
                </a:solidFill>
              </a:rPr>
              <a:t> SC </a:t>
            </a:r>
            <a:r>
              <a:rPr lang="en-GB" sz="2800" u="sng" dirty="0" err="1" smtClean="0">
                <a:solidFill>
                  <a:srgbClr val="0000FF"/>
                </a:solidFill>
              </a:rPr>
              <a:t>Linac</a:t>
            </a:r>
            <a:r>
              <a:rPr lang="en-GB" sz="2800" u="sng" dirty="0" smtClean="0">
                <a:solidFill>
                  <a:srgbClr val="0000FF"/>
                </a:solidFill>
              </a:rPr>
              <a:t> (2014/2015)</a:t>
            </a:r>
          </a:p>
          <a:p>
            <a:pPr lvl="1"/>
            <a:r>
              <a:rPr lang="en-US" sz="2400" dirty="0" smtClean="0"/>
              <a:t>SC </a:t>
            </a:r>
            <a:r>
              <a:rPr lang="en-US" sz="2400" dirty="0" err="1" smtClean="0"/>
              <a:t>linac</a:t>
            </a:r>
            <a:r>
              <a:rPr lang="en-US" sz="2400" dirty="0" smtClean="0"/>
              <a:t> (4 </a:t>
            </a:r>
            <a:r>
              <a:rPr lang="en-US" sz="2400" dirty="0" err="1" smtClean="0"/>
              <a:t>cryomodules</a:t>
            </a:r>
            <a:r>
              <a:rPr lang="en-US" sz="2400" dirty="0" smtClean="0"/>
              <a:t>, 10 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err="1" smtClean="0"/>
              <a:t>high</a:t>
            </a:r>
            <a:r>
              <a:rPr lang="en-US" sz="2400" dirty="0" smtClean="0"/>
              <a:t> + 12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smtClean="0"/>
              <a:t>low </a:t>
            </a:r>
            <a:r>
              <a:rPr lang="en-US" sz="2400" dirty="0" smtClean="0"/>
              <a:t>cavities, 6 solenoids and 22 RF stations) -&gt; </a:t>
            </a:r>
          </a:p>
          <a:p>
            <a:pPr lvl="1"/>
            <a:r>
              <a:rPr lang="en-US" sz="2400" dirty="0" smtClean="0"/>
              <a:t>New transfer line -&gt;</a:t>
            </a:r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2819400" y="3124200"/>
            <a:ext cx="381000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7620000" y="2286000"/>
            <a:ext cx="381000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6" action="ppaction://hlinksldjump" highlightClick="1"/>
          </p:cNvPr>
          <p:cNvSpPr/>
          <p:nvPr/>
        </p:nvSpPr>
        <p:spPr>
          <a:xfrm>
            <a:off x="3581400" y="3962400"/>
            <a:ext cx="381000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7" action="ppaction://hlinksldjump" highlightClick="1"/>
          </p:cNvPr>
          <p:cNvSpPr/>
          <p:nvPr/>
        </p:nvSpPr>
        <p:spPr>
          <a:xfrm>
            <a:off x="5410200" y="5410200"/>
            <a:ext cx="304800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rId8" action="ppaction://hlinksldjump" highlightClick="1"/>
          </p:cNvPr>
          <p:cNvSpPr/>
          <p:nvPr/>
        </p:nvSpPr>
        <p:spPr>
          <a:xfrm>
            <a:off x="3886200" y="5867400"/>
            <a:ext cx="381000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HIE-ISOLDE Layout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Q2.bmp"/>
          <p:cNvPicPr>
            <a:picLocks noChangeAspect="1"/>
          </p:cNvPicPr>
          <p:nvPr/>
        </p:nvPicPr>
        <p:blipFill>
          <a:blip r:embed="rId4"/>
          <a:srcRect r="3455" b="5681"/>
          <a:stretch>
            <a:fillRect/>
          </a:stretch>
        </p:blipFill>
        <p:spPr>
          <a:xfrm>
            <a:off x="838200" y="1295400"/>
            <a:ext cx="7620000" cy="5050768"/>
          </a:xfrm>
          <a:prstGeom prst="rect">
            <a:avLst/>
          </a:prstGeom>
        </p:spPr>
      </p:pic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8229600" y="5867400"/>
            <a:ext cx="6858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HIE-ISOLDE Layout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cryo_400.bmp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914400" y="1371600"/>
            <a:ext cx="7391400" cy="51406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8382000" y="6096000"/>
            <a:ext cx="509016" cy="381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  <a:br>
              <a:rPr lang="en-US" dirty="0" smtClean="0"/>
            </a:br>
            <a:r>
              <a:rPr lang="en-US" dirty="0" smtClean="0"/>
              <a:t>staged installation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990600" y="1986754"/>
            <a:ext cx="7315200" cy="2051846"/>
            <a:chOff x="228600" y="2062954"/>
            <a:chExt cx="7315200" cy="2051846"/>
          </a:xfrm>
        </p:grpSpPr>
        <p:pic>
          <p:nvPicPr>
            <p:cNvPr id="12" name="Picture 11" descr="MOP029f1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5"/>
                <a:srcRect r="16378" b="52927"/>
                <a:stretch>
                  <a:fillRect/>
                </a:stretch>
              </p:blipFill>
            </mc:Choice>
            <mc:Fallback>
              <p:blipFill>
                <a:blip r:embed="rId6"/>
                <a:srcRect r="16378" b="52927"/>
                <a:stretch>
                  <a:fillRect/>
                </a:stretch>
              </p:blipFill>
            </mc:Fallback>
          </mc:AlternateContent>
          <p:spPr>
            <a:xfrm>
              <a:off x="228600" y="2590800"/>
              <a:ext cx="7315200" cy="1524000"/>
            </a:xfrm>
            <a:prstGeom prst="rect">
              <a:avLst/>
            </a:prstGeom>
          </p:spPr>
        </p:pic>
        <p:sp>
          <p:nvSpPr>
            <p:cNvPr id="13" name="Down Arrow Callout 12"/>
            <p:cNvSpPr/>
            <p:nvPr/>
          </p:nvSpPr>
          <p:spPr>
            <a:xfrm>
              <a:off x="2287961" y="2062954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1.2 MeV/u</a:t>
              </a:r>
              <a:endParaRPr lang="en-US" sz="1400" dirty="0"/>
            </a:p>
          </p:txBody>
        </p:sp>
        <p:sp>
          <p:nvSpPr>
            <p:cNvPr id="14" name="Down Arrow Callout 13"/>
            <p:cNvSpPr/>
            <p:nvPr/>
          </p:nvSpPr>
          <p:spPr>
            <a:xfrm>
              <a:off x="4442933" y="2062954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3 </a:t>
              </a:r>
            </a:p>
            <a:p>
              <a:pPr algn="ctr"/>
              <a:r>
                <a:rPr lang="en-US" sz="1400" dirty="0" smtClean="0"/>
                <a:t>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  <p:sp>
          <p:nvSpPr>
            <p:cNvPr id="15" name="Down Arrow Callout 14"/>
            <p:cNvSpPr/>
            <p:nvPr/>
          </p:nvSpPr>
          <p:spPr>
            <a:xfrm>
              <a:off x="6518090" y="2069060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5.5 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</p:grp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76200" y="4267200"/>
          <a:ext cx="3276600" cy="22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5" name="Document" r:id="rId7" imgW="2921000" imgH="2044700" progId="Word.Document.12">
                  <p:link updateAutomatic="1"/>
                </p:oleObj>
              </mc:Choice>
              <mc:Fallback>
                <p:oleObj name="Document" r:id="rId7" imgW="2921000" imgH="2044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267200"/>
                        <a:ext cx="3276600" cy="22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8970" y="4191000"/>
            <a:ext cx="2945030" cy="2209800"/>
          </a:xfrm>
          <a:prstGeom prst="rect">
            <a:avLst/>
          </a:prstGeom>
        </p:spPr>
      </p:pic>
      <p:pic>
        <p:nvPicPr>
          <p:cNvPr id="16" name="Picture 15" descr="dscn0081.jpg"/>
          <p:cNvPicPr>
            <a:picLocks noChangeAspect="1"/>
          </p:cNvPicPr>
          <p:nvPr/>
        </p:nvPicPr>
        <p:blipFill>
          <a:blip r:embed="rId10"/>
          <a:srcRect t="30508"/>
          <a:stretch>
            <a:fillRect/>
          </a:stretch>
        </p:blipFill>
        <p:spPr>
          <a:xfrm>
            <a:off x="3581400" y="4191000"/>
            <a:ext cx="2420937" cy="2243128"/>
          </a:xfrm>
          <a:prstGeom prst="rect">
            <a:avLst/>
          </a:prstGeom>
        </p:spPr>
      </p:pic>
      <p:sp>
        <p:nvSpPr>
          <p:cNvPr id="17" name="Action Button: Custom 16">
            <a:hlinkClick r:id="rId11" action="ppaction://hlinksldjump" highlightClick="1"/>
          </p:cNvPr>
          <p:cNvSpPr/>
          <p:nvPr/>
        </p:nvSpPr>
        <p:spPr>
          <a:xfrm>
            <a:off x="8610600" y="6477000"/>
            <a:ext cx="280416" cy="3048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  <a:br>
              <a:rPr lang="en-US" dirty="0" smtClean="0"/>
            </a:br>
            <a:r>
              <a:rPr lang="en-US" dirty="0" smtClean="0"/>
              <a:t>staged installation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152400" y="2062954"/>
            <a:ext cx="8747919" cy="3728246"/>
            <a:chOff x="228600" y="2062954"/>
            <a:chExt cx="8747919" cy="3728246"/>
          </a:xfrm>
        </p:grpSpPr>
        <p:pic>
          <p:nvPicPr>
            <p:cNvPr id="17" name="Picture 16" descr="MOP029f1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28600" y="2553686"/>
              <a:ext cx="8747919" cy="3237514"/>
            </a:xfrm>
            <a:prstGeom prst="rect">
              <a:avLst/>
            </a:prstGeom>
          </p:spPr>
        </p:pic>
        <p:sp>
          <p:nvSpPr>
            <p:cNvPr id="18" name="Down Arrow Callout 17"/>
            <p:cNvSpPr/>
            <p:nvPr/>
          </p:nvSpPr>
          <p:spPr>
            <a:xfrm>
              <a:off x="2287961" y="2062954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1.2 MeV/u</a:t>
              </a:r>
              <a:endParaRPr lang="en-US" sz="1400" dirty="0"/>
            </a:p>
          </p:txBody>
        </p:sp>
        <p:sp>
          <p:nvSpPr>
            <p:cNvPr id="20" name="Down Arrow Callout 19"/>
            <p:cNvSpPr/>
            <p:nvPr/>
          </p:nvSpPr>
          <p:spPr>
            <a:xfrm>
              <a:off x="4442933" y="2062954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3 </a:t>
              </a:r>
            </a:p>
            <a:p>
              <a:pPr algn="ctr"/>
              <a:r>
                <a:rPr lang="en-US" sz="1400" dirty="0" smtClean="0"/>
                <a:t>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  <p:sp>
          <p:nvSpPr>
            <p:cNvPr id="21" name="Down Arrow Callout 20"/>
            <p:cNvSpPr/>
            <p:nvPr/>
          </p:nvSpPr>
          <p:spPr>
            <a:xfrm>
              <a:off x="6518090" y="2069060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5.5 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  <p:sp>
          <p:nvSpPr>
            <p:cNvPr id="22" name="Down Arrow Callout 21"/>
            <p:cNvSpPr/>
            <p:nvPr/>
          </p:nvSpPr>
          <p:spPr>
            <a:xfrm>
              <a:off x="8258195" y="4240716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10 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  <p:sp>
          <p:nvSpPr>
            <p:cNvPr id="23" name="Down Arrow Callout 22"/>
            <p:cNvSpPr/>
            <p:nvPr/>
          </p:nvSpPr>
          <p:spPr>
            <a:xfrm>
              <a:off x="7467600" y="3276600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8</a:t>
              </a:r>
            </a:p>
            <a:p>
              <a:pPr algn="ctr"/>
              <a:r>
                <a:rPr lang="en-US" sz="1400" dirty="0" smtClean="0"/>
                <a:t> 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</p:grpSp>
      <p:sp>
        <p:nvSpPr>
          <p:cNvPr id="12" name="Action Button: Custom 11">
            <a:hlinkClick r:id="rId6" action="ppaction://hlinksldjump" highlightClick="1"/>
          </p:cNvPr>
          <p:cNvSpPr/>
          <p:nvPr/>
        </p:nvSpPr>
        <p:spPr>
          <a:xfrm>
            <a:off x="8610600" y="6248400"/>
            <a:ext cx="381000" cy="3048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Transfer Line</a:t>
            </a:r>
            <a:endParaRPr lang="en-US" sz="311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09600" y="1447800"/>
            <a:ext cx="8229600" cy="4876800"/>
            <a:chOff x="102328" y="0"/>
            <a:chExt cx="8563081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102328" y="0"/>
              <a:ext cx="8563081" cy="6858000"/>
              <a:chOff x="102328" y="0"/>
              <a:chExt cx="8563081" cy="6858000"/>
            </a:xfrm>
          </p:grpSpPr>
          <p:pic>
            <p:nvPicPr>
              <p:cNvPr id="16" name="Picture 15" descr="Snapshot 2009-11-19 01-25-34.tif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28" y="0"/>
                <a:ext cx="8563081" cy="6858000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2019300" y="5245100"/>
                <a:ext cx="4660900" cy="6350"/>
              </a:xfrm>
              <a:custGeom>
                <a:avLst/>
                <a:gdLst>
                  <a:gd name="connsiteX0" fmla="*/ 0 w 4660900"/>
                  <a:gd name="connsiteY0" fmla="*/ 0 h 6350"/>
                  <a:gd name="connsiteX1" fmla="*/ 4660900 w 466090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60900" h="6350">
                    <a:moveTo>
                      <a:pt x="0" y="0"/>
                    </a:moveTo>
                    <a:lnTo>
                      <a:pt x="4660900" y="635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686550" y="4699000"/>
                <a:ext cx="539750" cy="554567"/>
              </a:xfrm>
              <a:custGeom>
                <a:avLst/>
                <a:gdLst>
                  <a:gd name="connsiteX0" fmla="*/ 0 w 539750"/>
                  <a:gd name="connsiteY0" fmla="*/ 552450 h 554567"/>
                  <a:gd name="connsiteX1" fmla="*/ 146050 w 539750"/>
                  <a:gd name="connsiteY1" fmla="*/ 527050 h 554567"/>
                  <a:gd name="connsiteX2" fmla="*/ 393700 w 539750"/>
                  <a:gd name="connsiteY2" fmla="*/ 387350 h 554567"/>
                  <a:gd name="connsiteX3" fmla="*/ 514350 w 539750"/>
                  <a:gd name="connsiteY3" fmla="*/ 209550 h 554567"/>
                  <a:gd name="connsiteX4" fmla="*/ 539750 w 539750"/>
                  <a:gd name="connsiteY4" fmla="*/ 0 h 55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554567">
                    <a:moveTo>
                      <a:pt x="0" y="552450"/>
                    </a:moveTo>
                    <a:cubicBezTo>
                      <a:pt x="40216" y="553508"/>
                      <a:pt x="80433" y="554567"/>
                      <a:pt x="146050" y="527050"/>
                    </a:cubicBezTo>
                    <a:cubicBezTo>
                      <a:pt x="211667" y="499533"/>
                      <a:pt x="332317" y="440267"/>
                      <a:pt x="393700" y="387350"/>
                    </a:cubicBezTo>
                    <a:cubicBezTo>
                      <a:pt x="455083" y="334433"/>
                      <a:pt x="490008" y="274108"/>
                      <a:pt x="514350" y="209550"/>
                    </a:cubicBezTo>
                    <a:cubicBezTo>
                      <a:pt x="538692" y="144992"/>
                      <a:pt x="528108" y="31750"/>
                      <a:pt x="539750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5809853" y="3282553"/>
                <a:ext cx="2832894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5403850" y="1314450"/>
                <a:ext cx="127635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>
                <a:off x="6680200" y="1303867"/>
                <a:ext cx="561975" cy="563033"/>
              </a:xfrm>
              <a:custGeom>
                <a:avLst/>
                <a:gdLst>
                  <a:gd name="connsiteX0" fmla="*/ 546100 w 561975"/>
                  <a:gd name="connsiteY0" fmla="*/ 563033 h 563033"/>
                  <a:gd name="connsiteX1" fmla="*/ 527050 w 561975"/>
                  <a:gd name="connsiteY1" fmla="*/ 366183 h 563033"/>
                  <a:gd name="connsiteX2" fmla="*/ 336550 w 561975"/>
                  <a:gd name="connsiteY2" fmla="*/ 112183 h 563033"/>
                  <a:gd name="connsiteX3" fmla="*/ 88900 w 561975"/>
                  <a:gd name="connsiteY3" fmla="*/ 16933 h 563033"/>
                  <a:gd name="connsiteX4" fmla="*/ 0 w 561975"/>
                  <a:gd name="connsiteY4" fmla="*/ 10583 h 56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75" h="563033">
                    <a:moveTo>
                      <a:pt x="546100" y="563033"/>
                    </a:moveTo>
                    <a:cubicBezTo>
                      <a:pt x="554037" y="502179"/>
                      <a:pt x="561975" y="441325"/>
                      <a:pt x="527050" y="366183"/>
                    </a:cubicBezTo>
                    <a:cubicBezTo>
                      <a:pt x="492125" y="291041"/>
                      <a:pt x="409575" y="170391"/>
                      <a:pt x="336550" y="112183"/>
                    </a:cubicBezTo>
                    <a:cubicBezTo>
                      <a:pt x="263525" y="53975"/>
                      <a:pt x="144992" y="33866"/>
                      <a:pt x="88900" y="16933"/>
                    </a:cubicBezTo>
                    <a:cubicBezTo>
                      <a:pt x="32808" y="0"/>
                      <a:pt x="0" y="10583"/>
                      <a:pt x="0" y="10583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2022419" y="4079389"/>
              <a:ext cx="3652897" cy="1194286"/>
            </a:xfrm>
            <a:custGeom>
              <a:avLst/>
              <a:gdLst>
                <a:gd name="connsiteX0" fmla="*/ 0 w 3652897"/>
                <a:gd name="connsiteY0" fmla="*/ 1173380 h 1194286"/>
                <a:gd name="connsiteX1" fmla="*/ 1175825 w 3652897"/>
                <a:gd name="connsiteY1" fmla="*/ 1173380 h 1194286"/>
                <a:gd name="connsiteX2" fmla="*/ 1473701 w 3652897"/>
                <a:gd name="connsiteY2" fmla="*/ 1047941 h 1194286"/>
                <a:gd name="connsiteX3" fmla="*/ 1708866 w 3652897"/>
                <a:gd name="connsiteY3" fmla="*/ 797063 h 1194286"/>
                <a:gd name="connsiteX4" fmla="*/ 1849965 w 3652897"/>
                <a:gd name="connsiteY4" fmla="*/ 389385 h 1194286"/>
                <a:gd name="connsiteX5" fmla="*/ 2069452 w 3652897"/>
                <a:gd name="connsiteY5" fmla="*/ 91467 h 1194286"/>
                <a:gd name="connsiteX6" fmla="*/ 2351650 w 3652897"/>
                <a:gd name="connsiteY6" fmla="*/ 13067 h 1194286"/>
                <a:gd name="connsiteX7" fmla="*/ 3652897 w 3652897"/>
                <a:gd name="connsiteY7" fmla="*/ 13067 h 119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2897" h="1194286">
                  <a:moveTo>
                    <a:pt x="0" y="1173380"/>
                  </a:moveTo>
                  <a:cubicBezTo>
                    <a:pt x="465104" y="1183833"/>
                    <a:pt x="930208" y="1194286"/>
                    <a:pt x="1175825" y="1173380"/>
                  </a:cubicBezTo>
                  <a:cubicBezTo>
                    <a:pt x="1421442" y="1152474"/>
                    <a:pt x="1384861" y="1110661"/>
                    <a:pt x="1473701" y="1047941"/>
                  </a:cubicBezTo>
                  <a:cubicBezTo>
                    <a:pt x="1562541" y="985222"/>
                    <a:pt x="1646155" y="906822"/>
                    <a:pt x="1708866" y="797063"/>
                  </a:cubicBezTo>
                  <a:cubicBezTo>
                    <a:pt x="1771577" y="687304"/>
                    <a:pt x="1789867" y="506984"/>
                    <a:pt x="1849965" y="389385"/>
                  </a:cubicBezTo>
                  <a:cubicBezTo>
                    <a:pt x="1910063" y="271786"/>
                    <a:pt x="1985838" y="154187"/>
                    <a:pt x="2069452" y="91467"/>
                  </a:cubicBezTo>
                  <a:cubicBezTo>
                    <a:pt x="2153066" y="28747"/>
                    <a:pt x="2087743" y="26134"/>
                    <a:pt x="2351650" y="13067"/>
                  </a:cubicBezTo>
                  <a:cubicBezTo>
                    <a:pt x="2615557" y="0"/>
                    <a:pt x="3407280" y="94080"/>
                    <a:pt x="3652897" y="13067"/>
                  </a:cubicBezTo>
                </a:path>
              </a:pathLst>
            </a:cu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5316" y="3794538"/>
              <a:ext cx="1050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HEBT1</a:t>
              </a:r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19300" y="3038475"/>
              <a:ext cx="4120092" cy="2262717"/>
            </a:xfrm>
            <a:custGeom>
              <a:avLst/>
              <a:gdLst>
                <a:gd name="connsiteX0" fmla="*/ 0 w 4120092"/>
                <a:gd name="connsiteY0" fmla="*/ 2206625 h 2262717"/>
                <a:gd name="connsiteX1" fmla="*/ 1193800 w 4120092"/>
                <a:gd name="connsiteY1" fmla="*/ 2225675 h 2262717"/>
                <a:gd name="connsiteX2" fmla="*/ 1631950 w 4120092"/>
                <a:gd name="connsiteY2" fmla="*/ 1984375 h 2262717"/>
                <a:gd name="connsiteX3" fmla="*/ 1689100 w 4120092"/>
                <a:gd name="connsiteY3" fmla="*/ 1851025 h 2262717"/>
                <a:gd name="connsiteX4" fmla="*/ 2228850 w 4120092"/>
                <a:gd name="connsiteY4" fmla="*/ 390525 h 2262717"/>
                <a:gd name="connsiteX5" fmla="*/ 2647950 w 4120092"/>
                <a:gd name="connsiteY5" fmla="*/ 60325 h 2262717"/>
                <a:gd name="connsiteX6" fmla="*/ 4025900 w 4120092"/>
                <a:gd name="connsiteY6" fmla="*/ 28575 h 226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0092" h="2262717">
                  <a:moveTo>
                    <a:pt x="0" y="2206625"/>
                  </a:moveTo>
                  <a:cubicBezTo>
                    <a:pt x="460904" y="2234671"/>
                    <a:pt x="921808" y="2262717"/>
                    <a:pt x="1193800" y="2225675"/>
                  </a:cubicBezTo>
                  <a:cubicBezTo>
                    <a:pt x="1465792" y="2188633"/>
                    <a:pt x="1549400" y="2046817"/>
                    <a:pt x="1631950" y="1984375"/>
                  </a:cubicBezTo>
                  <a:cubicBezTo>
                    <a:pt x="1714500" y="1921933"/>
                    <a:pt x="1589617" y="2116667"/>
                    <a:pt x="1689100" y="1851025"/>
                  </a:cubicBezTo>
                  <a:cubicBezTo>
                    <a:pt x="1788583" y="1585383"/>
                    <a:pt x="2069042" y="688975"/>
                    <a:pt x="2228850" y="390525"/>
                  </a:cubicBezTo>
                  <a:cubicBezTo>
                    <a:pt x="2388658" y="92075"/>
                    <a:pt x="2348442" y="120650"/>
                    <a:pt x="2647950" y="60325"/>
                  </a:cubicBezTo>
                  <a:cubicBezTo>
                    <a:pt x="2947458" y="0"/>
                    <a:pt x="4120092" y="58208"/>
                    <a:pt x="4025900" y="28575"/>
                  </a:cubicBezTo>
                </a:path>
              </a:pathLst>
            </a:cu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02514" y="2584450"/>
              <a:ext cx="1050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HEBT2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02514" y="1497568"/>
              <a:ext cx="1050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HEBT3</a:t>
              </a:r>
              <a:endParaRPr lang="en-US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alphaModFix amt="49000"/>
          </a:blip>
          <a:srcRect t="14000" r="13077" b="17000"/>
          <a:stretch>
            <a:fillRect/>
          </a:stretch>
        </p:blipFill>
        <p:spPr>
          <a:xfrm>
            <a:off x="1371600" y="3946216"/>
            <a:ext cx="1330187" cy="1082984"/>
          </a:xfrm>
          <a:prstGeom prst="rect">
            <a:avLst/>
          </a:prstGeom>
          <a:noFill/>
        </p:spPr>
      </p:pic>
      <p:sp>
        <p:nvSpPr>
          <p:cNvPr id="2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l"/>
            <a:r>
              <a:rPr lang="it-IT" dirty="0" smtClean="0"/>
              <a:t>	ISCC, </a:t>
            </a:r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February</a:t>
            </a:r>
            <a:r>
              <a:rPr lang="it-IT" dirty="0" smtClean="0"/>
              <a:t> 2010							</a:t>
            </a:r>
            <a:fld id="{B1BD7901-48DC-9647-9924-BE9C7E104B66}" type="slidenum">
              <a:rPr lang="it-IT" smtClean="0"/>
              <a:pPr algn="l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3668</TotalTime>
  <Words>2083</Words>
  <Application>Microsoft Office PowerPoint</Application>
  <PresentationFormat>On-screen Show (4:3)</PresentationFormat>
  <Paragraphs>984</Paragraphs>
  <Slides>28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???</vt:lpstr>
      <vt:lpstr>???</vt:lpstr>
      <vt:lpstr>???</vt:lpstr>
      <vt:lpstr>HIE-ISOLDE Project: Planning &amp; Resources</vt:lpstr>
      <vt:lpstr>Overview</vt:lpstr>
      <vt:lpstr>HIE-ISOLDE Schedule (1/3)</vt:lpstr>
      <vt:lpstr>HIE-ISOLDE Schedule (2/3) Energy Upgrade</vt:lpstr>
      <vt:lpstr>HIE-ISOLDE Layout</vt:lpstr>
      <vt:lpstr>HIE-ISOLDE Layout</vt:lpstr>
      <vt:lpstr>SC Linac Layout staged installation</vt:lpstr>
      <vt:lpstr>SC Linac Layout staged installation</vt:lpstr>
      <vt:lpstr>New Transfer Line</vt:lpstr>
      <vt:lpstr>HIE-ISOLDE Schedule (3/3) Design Study for Intensity Upgrade</vt:lpstr>
      <vt:lpstr>Overall Current Cost Estimate</vt:lpstr>
      <vt:lpstr>Resource Loaded Schedule to fulfill 5.5 MeV/u SC Linac (w/o Design Study)</vt:lpstr>
      <vt:lpstr>CATHI Proposal: Cryogenics, Accelerators and Targets at HIE-ISOLDE</vt:lpstr>
      <vt:lpstr>Research Training Themes Addressed by the CATHI Proposal (56 FTE over 4 years)</vt:lpstr>
      <vt:lpstr>List of Participants</vt:lpstr>
      <vt:lpstr>Project Breakdown Structure Overview</vt:lpstr>
      <vt:lpstr>Proposed Management Structure</vt:lpstr>
      <vt:lpstr>Proposed Working Groups (meets every two weeks)</vt:lpstr>
      <vt:lpstr>Outlook</vt:lpstr>
      <vt:lpstr>PowerPoint Presentation</vt:lpstr>
      <vt:lpstr>PowerPoint Presentation</vt:lpstr>
      <vt:lpstr>Material Cost for Design Study (kCHF)</vt:lpstr>
      <vt:lpstr>Manpower Needs for Design Study (FTE)</vt:lpstr>
      <vt:lpstr>The Scope of the Project</vt:lpstr>
      <vt:lpstr>HIE-ISOLDE Schedule</vt:lpstr>
      <vt:lpstr>HIE-LINAC WBS</vt:lpstr>
      <vt:lpstr>Target Area Design Study WBS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Target Study</dc:title>
  <dc:creator>catheral</dc:creator>
  <cp:lastModifiedBy>Jenny Weterings</cp:lastModifiedBy>
  <cp:revision>106</cp:revision>
  <cp:lastPrinted>2009-08-21T07:18:45Z</cp:lastPrinted>
  <dcterms:created xsi:type="dcterms:W3CDTF">2010-02-04T08:14:14Z</dcterms:created>
  <dcterms:modified xsi:type="dcterms:W3CDTF">2013-04-05T10:05:59Z</dcterms:modified>
</cp:coreProperties>
</file>