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 id="2147483773" r:id="rId2"/>
  </p:sldMasterIdLst>
  <p:notesMasterIdLst>
    <p:notesMasterId r:id="rId18"/>
  </p:notesMasterIdLst>
  <p:sldIdLst>
    <p:sldId id="256" r:id="rId3"/>
    <p:sldId id="257" r:id="rId4"/>
    <p:sldId id="358" r:id="rId5"/>
    <p:sldId id="370" r:id="rId6"/>
    <p:sldId id="364" r:id="rId7"/>
    <p:sldId id="374" r:id="rId8"/>
    <p:sldId id="365" r:id="rId9"/>
    <p:sldId id="366" r:id="rId10"/>
    <p:sldId id="367" r:id="rId11"/>
    <p:sldId id="368" r:id="rId12"/>
    <p:sldId id="369" r:id="rId13"/>
    <p:sldId id="371" r:id="rId14"/>
    <p:sldId id="372" r:id="rId15"/>
    <p:sldId id="349" r:id="rId16"/>
    <p:sldId id="3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8" autoAdjust="0"/>
    <p:restoredTop sz="94660"/>
  </p:normalViewPr>
  <p:slideViewPr>
    <p:cSldViewPr snapToObjects="1" showGuides="1">
      <p:cViewPr varScale="1">
        <p:scale>
          <a:sx n="105" d="100"/>
          <a:sy n="105" d="100"/>
        </p:scale>
        <p:origin x="-8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delia\doc\ISOLDE\measure_Triumf\measurements\100MHz%20QWR%20test%20dir_err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947496228325801"/>
          <c:y val="3.6866359447004601E-2"/>
          <c:w val="0.67847725552792304"/>
          <c:h val="0.82718824210741604"/>
        </c:manualLayout>
      </c:layout>
      <c:scatterChart>
        <c:scatterStyle val="lineMarker"/>
        <c:varyColors val="0"/>
        <c:ser>
          <c:idx val="0"/>
          <c:order val="0"/>
          <c:tx>
            <c:v>1</c:v>
          </c:tx>
          <c:spPr>
            <a:ln w="12700">
              <a:solidFill>
                <a:srgbClr val="000090"/>
              </a:solidFill>
              <a:prstDash val="solid"/>
            </a:ln>
          </c:spPr>
          <c:marker>
            <c:symbol val="diamond"/>
            <c:size val="5"/>
            <c:spPr>
              <a:solidFill>
                <a:srgbClr val="000090"/>
              </a:solidFill>
              <a:ln>
                <a:solidFill>
                  <a:srgbClr val="000090"/>
                </a:solidFill>
                <a:prstDash val="solid"/>
              </a:ln>
            </c:spPr>
          </c:marker>
          <c:errBars>
            <c:errDir val="y"/>
            <c:errBarType val="both"/>
            <c:errValType val="cust"/>
            <c:noEndCap val="0"/>
            <c:plus>
              <c:numRef>
                <c:f>'QvsEa (4)'!$AP$9:$AP$20</c:f>
                <c:numCache>
                  <c:formatCode>General</c:formatCode>
                  <c:ptCount val="12"/>
                  <c:pt idx="0">
                    <c:v>20089260.3596646</c:v>
                  </c:pt>
                  <c:pt idx="1">
                    <c:v>13300274.0596675</c:v>
                  </c:pt>
                  <c:pt idx="2">
                    <c:v>3343744.6417016</c:v>
                  </c:pt>
                  <c:pt idx="3">
                    <c:v>3413415.5830151001</c:v>
                  </c:pt>
                  <c:pt idx="4">
                    <c:v>3319701.2544123498</c:v>
                  </c:pt>
                  <c:pt idx="5">
                    <c:v>3248812.9640023801</c:v>
                  </c:pt>
                  <c:pt idx="6">
                    <c:v>3125057.6581248501</c:v>
                  </c:pt>
                  <c:pt idx="7">
                    <c:v>3265339.4416540102</c:v>
                  </c:pt>
                  <c:pt idx="8">
                    <c:v>3437194.1181739001</c:v>
                  </c:pt>
                  <c:pt idx="9">
                    <c:v>3636400.88796103</c:v>
                  </c:pt>
                  <c:pt idx="10">
                    <c:v>3925580.1852972</c:v>
                  </c:pt>
                  <c:pt idx="11">
                    <c:v>8790.7260974730671</c:v>
                  </c:pt>
                </c:numCache>
              </c:numRef>
            </c:plus>
            <c:minus>
              <c:numRef>
                <c:f>'QvsEa (4)'!$AQ$9:$AQ$20</c:f>
                <c:numCache>
                  <c:formatCode>General</c:formatCode>
                  <c:ptCount val="12"/>
                  <c:pt idx="0">
                    <c:v>16303677.6402045</c:v>
                  </c:pt>
                  <c:pt idx="1">
                    <c:v>11291044.270906599</c:v>
                  </c:pt>
                  <c:pt idx="2">
                    <c:v>2936706.4634827799</c:v>
                  </c:pt>
                  <c:pt idx="3">
                    <c:v>2982381.9475972699</c:v>
                  </c:pt>
                  <c:pt idx="4">
                    <c:v>2886476.5698582199</c:v>
                  </c:pt>
                  <c:pt idx="5">
                    <c:v>2816531.6966848001</c:v>
                  </c:pt>
                  <c:pt idx="6">
                    <c:v>2697506.1562742</c:v>
                  </c:pt>
                  <c:pt idx="7">
                    <c:v>2783169.7282098001</c:v>
                  </c:pt>
                  <c:pt idx="8">
                    <c:v>2863908.2592238002</c:v>
                  </c:pt>
                  <c:pt idx="9">
                    <c:v>2927436.2723454302</c:v>
                  </c:pt>
                  <c:pt idx="10">
                    <c:v>2908739.5971028502</c:v>
                  </c:pt>
                  <c:pt idx="11">
                    <c:v>5788.0838770533919</c:v>
                  </c:pt>
                </c:numCache>
              </c:numRef>
            </c:minus>
          </c:errBars>
          <c:xVal>
            <c:numRef>
              <c:f>'QvsEa (4)'!$M$9:$M$19</c:f>
              <c:numCache>
                <c:formatCode>General</c:formatCode>
                <c:ptCount val="11"/>
                <c:pt idx="0">
                  <c:v>0.46373114199615501</c:v>
                </c:pt>
                <c:pt idx="1">
                  <c:v>0.58045193331875899</c:v>
                </c:pt>
                <c:pt idx="2">
                  <c:v>0.70188548621844904</c:v>
                </c:pt>
                <c:pt idx="3">
                  <c:v>0.78030836394751601</c:v>
                </c:pt>
                <c:pt idx="4">
                  <c:v>0.88565843263999999</c:v>
                </c:pt>
                <c:pt idx="5">
                  <c:v>0.95228350563665598</c:v>
                </c:pt>
                <c:pt idx="6">
                  <c:v>1.1034845629717811</c:v>
                </c:pt>
                <c:pt idx="7">
                  <c:v>1.240984228213784</c:v>
                </c:pt>
                <c:pt idx="8">
                  <c:v>1.3956170356637301</c:v>
                </c:pt>
                <c:pt idx="9">
                  <c:v>1.55155173768205</c:v>
                </c:pt>
                <c:pt idx="10">
                  <c:v>1.7509198328383351</c:v>
                </c:pt>
              </c:numCache>
            </c:numRef>
          </c:xVal>
          <c:yVal>
            <c:numRef>
              <c:f>'QvsEa (4)'!$T$9:$T$19</c:f>
              <c:numCache>
                <c:formatCode>0.00E+00</c:formatCode>
                <c:ptCount val="11"/>
                <c:pt idx="0">
                  <c:v>193051619.14741799</c:v>
                </c:pt>
                <c:pt idx="1">
                  <c:v>183331823.32297701</c:v>
                </c:pt>
                <c:pt idx="2">
                  <c:v>79428066.343994394</c:v>
                </c:pt>
                <c:pt idx="3">
                  <c:v>70318104.103423804</c:v>
                </c:pt>
                <c:pt idx="4">
                  <c:v>62221693.6416182</c:v>
                </c:pt>
                <c:pt idx="5">
                  <c:v>57996846.224327698</c:v>
                </c:pt>
                <c:pt idx="6">
                  <c:v>52324632.838451602</c:v>
                </c:pt>
                <c:pt idx="7">
                  <c:v>46880777.739512503</c:v>
                </c:pt>
                <c:pt idx="8">
                  <c:v>39966020.735335402</c:v>
                </c:pt>
                <c:pt idx="9">
                  <c:v>33174581.477199201</c:v>
                </c:pt>
                <c:pt idx="10">
                  <c:v>23577595.9289365</c:v>
                </c:pt>
              </c:numCache>
            </c:numRef>
          </c:yVal>
          <c:smooth val="0"/>
        </c:ser>
        <c:ser>
          <c:idx val="1"/>
          <c:order val="1"/>
          <c:tx>
            <c:v>2</c:v>
          </c:tx>
          <c:spPr>
            <a:ln w="12700">
              <a:solidFill>
                <a:srgbClr val="F20884"/>
              </a:solidFill>
              <a:prstDash val="solid"/>
            </a:ln>
          </c:spPr>
          <c:marker>
            <c:symbol val="square"/>
            <c:size val="5"/>
            <c:spPr>
              <a:solidFill>
                <a:srgbClr val="F20884"/>
              </a:solidFill>
              <a:ln>
                <a:solidFill>
                  <a:srgbClr val="F20884"/>
                </a:solidFill>
                <a:prstDash val="solid"/>
              </a:ln>
            </c:spPr>
          </c:marker>
          <c:errBars>
            <c:errDir val="y"/>
            <c:errBarType val="both"/>
            <c:errValType val="cust"/>
            <c:noEndCap val="0"/>
            <c:plus>
              <c:numRef>
                <c:f>'QvsEa (4)'!$AP$21:$AP$35</c:f>
                <c:numCache>
                  <c:formatCode>General</c:formatCode>
                  <c:ptCount val="15"/>
                  <c:pt idx="0">
                    <c:v>29112754.1085026</c:v>
                  </c:pt>
                  <c:pt idx="1">
                    <c:v>19113916.196756501</c:v>
                  </c:pt>
                  <c:pt idx="2">
                    <c:v>13569308.9293932</c:v>
                  </c:pt>
                  <c:pt idx="3">
                    <c:v>10074395.4570542</c:v>
                  </c:pt>
                  <c:pt idx="4">
                    <c:v>7621991.9583591204</c:v>
                  </c:pt>
                  <c:pt idx="5">
                    <c:v>4541464.0629238002</c:v>
                  </c:pt>
                  <c:pt idx="6">
                    <c:v>3131117.11098528</c:v>
                  </c:pt>
                  <c:pt idx="7">
                    <c:v>2562190.6222872999</c:v>
                  </c:pt>
                  <c:pt idx="8">
                    <c:v>3400935.2681869701</c:v>
                  </c:pt>
                  <c:pt idx="9">
                    <c:v>3357087.29076058</c:v>
                  </c:pt>
                  <c:pt idx="10">
                    <c:v>3608577.06122828</c:v>
                  </c:pt>
                  <c:pt idx="11">
                    <c:v>3724070.2875577998</c:v>
                  </c:pt>
                  <c:pt idx="12">
                    <c:v>3832627.8998558298</c:v>
                  </c:pt>
                  <c:pt idx="13">
                    <c:v>3886915.2728369501</c:v>
                  </c:pt>
                  <c:pt idx="14">
                    <c:v>3969713.22107522</c:v>
                  </c:pt>
                </c:numCache>
              </c:numRef>
            </c:plus>
            <c:minus>
              <c:numRef>
                <c:f>'QvsEa (4)'!$AQ$21:$AQ$35</c:f>
                <c:numCache>
                  <c:formatCode>General</c:formatCode>
                  <c:ptCount val="15"/>
                  <c:pt idx="0">
                    <c:v>22561164.699136201</c:v>
                  </c:pt>
                  <c:pt idx="1">
                    <c:v>15671052.622026</c:v>
                  </c:pt>
                  <c:pt idx="2">
                    <c:v>11505044.173751701</c:v>
                  </c:pt>
                  <c:pt idx="3">
                    <c:v>8708938.4556902908</c:v>
                  </c:pt>
                  <c:pt idx="4">
                    <c:v>6651537.0257394304</c:v>
                  </c:pt>
                  <c:pt idx="5">
                    <c:v>3999753.40901394</c:v>
                  </c:pt>
                  <c:pt idx="6">
                    <c:v>2757020.3538541798</c:v>
                  </c:pt>
                  <c:pt idx="7">
                    <c:v>2256493.1384127699</c:v>
                  </c:pt>
                  <c:pt idx="8">
                    <c:v>2950075.8191096298</c:v>
                  </c:pt>
                  <c:pt idx="9">
                    <c:v>2873810.9020078899</c:v>
                  </c:pt>
                  <c:pt idx="10">
                    <c:v>3030771.2853247202</c:v>
                  </c:pt>
                  <c:pt idx="11">
                    <c:v>3014926.12210532</c:v>
                  </c:pt>
                  <c:pt idx="12">
                    <c:v>3024110.55402066</c:v>
                  </c:pt>
                  <c:pt idx="13">
                    <c:v>2985232.3799670301</c:v>
                  </c:pt>
                  <c:pt idx="14">
                    <c:v>2962228.0906733498</c:v>
                  </c:pt>
                </c:numCache>
              </c:numRef>
            </c:minus>
          </c:errBars>
          <c:xVal>
            <c:numRef>
              <c:f>'QvsEa (4)'!$M$21:$M$35</c:f>
              <c:numCache>
                <c:formatCode>General</c:formatCode>
                <c:ptCount val="15"/>
                <c:pt idx="0">
                  <c:v>0.49188803886643301</c:v>
                </c:pt>
                <c:pt idx="1">
                  <c:v>0.68883667548014704</c:v>
                </c:pt>
                <c:pt idx="2">
                  <c:v>0.79271351406174495</c:v>
                </c:pt>
                <c:pt idx="3">
                  <c:v>0.89005380683514301</c:v>
                </c:pt>
                <c:pt idx="4">
                  <c:v>1.028291538269744</c:v>
                </c:pt>
                <c:pt idx="5">
                  <c:v>1.1672563952237041</c:v>
                </c:pt>
                <c:pt idx="6">
                  <c:v>1.303815867270633</c:v>
                </c:pt>
                <c:pt idx="7">
                  <c:v>1.42631766844728</c:v>
                </c:pt>
                <c:pt idx="8">
                  <c:v>1.5576370258554</c:v>
                </c:pt>
                <c:pt idx="9">
                  <c:v>1.6254224806895929</c:v>
                </c:pt>
                <c:pt idx="10">
                  <c:v>1.681768686969942</c:v>
                </c:pt>
                <c:pt idx="11">
                  <c:v>1.77568637385545</c:v>
                </c:pt>
                <c:pt idx="12">
                  <c:v>1.8309069028331759</c:v>
                </c:pt>
                <c:pt idx="13">
                  <c:v>1.883719623561191</c:v>
                </c:pt>
                <c:pt idx="14">
                  <c:v>1.9267096033139559</c:v>
                </c:pt>
              </c:numCache>
            </c:numRef>
          </c:xVal>
          <c:yVal>
            <c:numRef>
              <c:f>'QvsEa (4)'!$T$21:$T$35</c:f>
              <c:numCache>
                <c:formatCode>0.00E+00</c:formatCode>
                <c:ptCount val="15"/>
                <c:pt idx="0">
                  <c:v>214923749.68332601</c:v>
                </c:pt>
                <c:pt idx="1">
                  <c:v>196862861.68426201</c:v>
                </c:pt>
                <c:pt idx="2">
                  <c:v>184698511.20260999</c:v>
                </c:pt>
                <c:pt idx="3">
                  <c:v>172549032.58358401</c:v>
                </c:pt>
                <c:pt idx="4">
                  <c:v>153378187.174086</c:v>
                </c:pt>
                <c:pt idx="5">
                  <c:v>127257142.132686</c:v>
                </c:pt>
                <c:pt idx="6">
                  <c:v>100999986.916545</c:v>
                </c:pt>
                <c:pt idx="7">
                  <c:v>81398440.422290102</c:v>
                </c:pt>
                <c:pt idx="8">
                  <c:v>61260876.322058298</c:v>
                </c:pt>
                <c:pt idx="9">
                  <c:v>50597049.440520003</c:v>
                </c:pt>
                <c:pt idx="10">
                  <c:v>44893064.643119402</c:v>
                </c:pt>
                <c:pt idx="11">
                  <c:v>35203102.102693498</c:v>
                </c:pt>
                <c:pt idx="12">
                  <c:v>31098451.8068869</c:v>
                </c:pt>
                <c:pt idx="13">
                  <c:v>27437321.9571147</c:v>
                </c:pt>
                <c:pt idx="14">
                  <c:v>24568564.0434677</c:v>
                </c:pt>
              </c:numCache>
            </c:numRef>
          </c:yVal>
          <c:smooth val="0"/>
        </c:ser>
        <c:ser>
          <c:idx val="2"/>
          <c:order val="2"/>
          <c:tx>
            <c:v>3</c:v>
          </c:tx>
          <c:spPr>
            <a:ln w="28575">
              <a:noFill/>
            </a:ln>
          </c:spPr>
          <c:marker>
            <c:symbol val="triangle"/>
            <c:size val="5"/>
            <c:spPr>
              <a:solidFill>
                <a:srgbClr val="DD0806"/>
              </a:solidFill>
              <a:ln>
                <a:solidFill>
                  <a:srgbClr val="DD0806"/>
                </a:solidFill>
                <a:prstDash val="solid"/>
              </a:ln>
            </c:spPr>
          </c:marker>
          <c:errBars>
            <c:errDir val="y"/>
            <c:errBarType val="both"/>
            <c:errValType val="cust"/>
            <c:noEndCap val="0"/>
            <c:plus>
              <c:numRef>
                <c:f>'QvsEa (4)'!$AP$36:$AP$39</c:f>
                <c:numCache>
                  <c:formatCode>General</c:formatCode>
                  <c:ptCount val="4"/>
                  <c:pt idx="0">
                    <c:v>16839990.5555747</c:v>
                  </c:pt>
                  <c:pt idx="1">
                    <c:v>2812195.4549013101</c:v>
                  </c:pt>
                  <c:pt idx="2">
                    <c:v>3313943.29022052</c:v>
                  </c:pt>
                  <c:pt idx="3">
                    <c:v>3873292.8174064099</c:v>
                  </c:pt>
                </c:numCache>
              </c:numRef>
            </c:plus>
            <c:minus>
              <c:numRef>
                <c:f>'QvsEa (4)'!$AQ$36:$AQ$39</c:f>
                <c:numCache>
                  <c:formatCode>General</c:formatCode>
                  <c:ptCount val="4"/>
                  <c:pt idx="0">
                    <c:v>14140485.8114374</c:v>
                  </c:pt>
                  <c:pt idx="1">
                    <c:v>2476401.04691333</c:v>
                  </c:pt>
                  <c:pt idx="2">
                    <c:v>2855480.6252857102</c:v>
                  </c:pt>
                  <c:pt idx="3">
                    <c:v>3031528.13250793</c:v>
                  </c:pt>
                </c:numCache>
              </c:numRef>
            </c:minus>
          </c:errBars>
          <c:xVal>
            <c:numRef>
              <c:f>'QvsEa (4)'!$M$36:$M$39</c:f>
              <c:numCache>
                <c:formatCode>General</c:formatCode>
                <c:ptCount val="4"/>
                <c:pt idx="0">
                  <c:v>0.65112783603162105</c:v>
                </c:pt>
                <c:pt idx="1">
                  <c:v>1.39433221664284</c:v>
                </c:pt>
                <c:pt idx="2">
                  <c:v>1.6226178978776831</c:v>
                </c:pt>
                <c:pt idx="3">
                  <c:v>1.873338514704957</c:v>
                </c:pt>
              </c:numCache>
            </c:numRef>
          </c:xVal>
          <c:yVal>
            <c:numRef>
              <c:f>'QvsEa (4)'!$T$36:$T$39</c:f>
              <c:numCache>
                <c:formatCode>0.00E+00</c:formatCode>
                <c:ptCount val="4"/>
                <c:pt idx="0">
                  <c:v>209318089.88128</c:v>
                </c:pt>
                <c:pt idx="1">
                  <c:v>90203960.355173498</c:v>
                </c:pt>
                <c:pt idx="2">
                  <c:v>54167615.007211201</c:v>
                </c:pt>
                <c:pt idx="3">
                  <c:v>30082835.382817</c:v>
                </c:pt>
              </c:numCache>
            </c:numRef>
          </c:yVal>
          <c:smooth val="0"/>
        </c:ser>
        <c:ser>
          <c:idx val="3"/>
          <c:order val="3"/>
          <c:tx>
            <c:v>4</c:v>
          </c:tx>
          <c:spPr>
            <a:ln w="3175">
              <a:solidFill>
                <a:srgbClr val="006411"/>
              </a:solidFill>
              <a:prstDash val="solid"/>
            </a:ln>
          </c:spPr>
          <c:marker>
            <c:symbol val="circle"/>
            <c:size val="5"/>
            <c:spPr>
              <a:solidFill>
                <a:srgbClr val="006411"/>
              </a:solidFill>
              <a:ln>
                <a:solidFill>
                  <a:srgbClr val="006411"/>
                </a:solidFill>
                <a:prstDash val="solid"/>
              </a:ln>
            </c:spPr>
          </c:marker>
          <c:errBars>
            <c:errDir val="y"/>
            <c:errBarType val="both"/>
            <c:errValType val="cust"/>
            <c:noEndCap val="0"/>
            <c:plus>
              <c:numRef>
                <c:f>'QvsEa (4)'!$AP$42:$AP$57</c:f>
                <c:numCache>
                  <c:formatCode>General</c:formatCode>
                  <c:ptCount val="16"/>
                  <c:pt idx="0">
                    <c:v>25859132.249264002</c:v>
                  </c:pt>
                  <c:pt idx="1">
                    <c:v>21825167.485858001</c:v>
                  </c:pt>
                  <c:pt idx="2">
                    <c:v>18571955.916922498</c:v>
                  </c:pt>
                  <c:pt idx="3">
                    <c:v>18659138.7903261</c:v>
                  </c:pt>
                  <c:pt idx="4">
                    <c:v>14978373.288996199</c:v>
                  </c:pt>
                  <c:pt idx="5">
                    <c:v>12628220.314968601</c:v>
                  </c:pt>
                  <c:pt idx="6">
                    <c:v>9985940.5724769197</c:v>
                  </c:pt>
                  <c:pt idx="7">
                    <c:v>7879138.7737176698</c:v>
                  </c:pt>
                  <c:pt idx="8">
                    <c:v>5290799.1211419003</c:v>
                  </c:pt>
                  <c:pt idx="9">
                    <c:v>4049240.3419019999</c:v>
                  </c:pt>
                  <c:pt idx="10">
                    <c:v>2955800.10048796</c:v>
                  </c:pt>
                  <c:pt idx="11">
                    <c:v>3781159.5066386098</c:v>
                  </c:pt>
                  <c:pt idx="12">
                    <c:v>3874994.2725638999</c:v>
                  </c:pt>
                  <c:pt idx="13">
                    <c:v>5336658.2386931004</c:v>
                  </c:pt>
                  <c:pt idx="14">
                    <c:v>5354244.9403719204</c:v>
                  </c:pt>
                  <c:pt idx="15">
                    <c:v>5310956.04868137</c:v>
                  </c:pt>
                </c:numCache>
              </c:numRef>
            </c:plus>
            <c:minus>
              <c:numRef>
                <c:f>'QvsEa (4)'!$AQ$42:$AQ$57</c:f>
                <c:numCache>
                  <c:formatCode>General</c:formatCode>
                  <c:ptCount val="16"/>
                  <c:pt idx="0">
                    <c:v>20596617.316164002</c:v>
                  </c:pt>
                  <c:pt idx="1">
                    <c:v>17773823.634345599</c:v>
                  </c:pt>
                  <c:pt idx="2">
                    <c:v>15392775.6408203</c:v>
                  </c:pt>
                  <c:pt idx="3">
                    <c:v>15460176.261237999</c:v>
                  </c:pt>
                  <c:pt idx="4">
                    <c:v>12651068.1932909</c:v>
                  </c:pt>
                  <c:pt idx="5">
                    <c:v>10787773.435730699</c:v>
                  </c:pt>
                  <c:pt idx="6">
                    <c:v>8635831.9975647293</c:v>
                  </c:pt>
                  <c:pt idx="7">
                    <c:v>6866359.9346101005</c:v>
                  </c:pt>
                  <c:pt idx="8">
                    <c:v>4647417.4950616499</c:v>
                  </c:pt>
                  <c:pt idx="9">
                    <c:v>3561265.7795166802</c:v>
                  </c:pt>
                  <c:pt idx="10">
                    <c:v>2598325.2254968998</c:v>
                  </c:pt>
                  <c:pt idx="11">
                    <c:v>3184058.5919863801</c:v>
                  </c:pt>
                  <c:pt idx="12">
                    <c:v>2997719.7510528299</c:v>
                  </c:pt>
                  <c:pt idx="13">
                    <c:v>2882912.0483593498</c:v>
                  </c:pt>
                  <c:pt idx="14">
                    <c:v>2632200.1390149798</c:v>
                  </c:pt>
                  <c:pt idx="15">
                    <c:v>2706359.5613170401</c:v>
                  </c:pt>
                </c:numCache>
              </c:numRef>
            </c:minus>
          </c:errBars>
          <c:xVal>
            <c:numRef>
              <c:f>'QvsEa (4)'!$M$42:$M$57</c:f>
              <c:numCache>
                <c:formatCode>General</c:formatCode>
                <c:ptCount val="16"/>
                <c:pt idx="0">
                  <c:v>0.53200567135826904</c:v>
                </c:pt>
                <c:pt idx="1">
                  <c:v>0.59760780656569801</c:v>
                </c:pt>
                <c:pt idx="2">
                  <c:v>0.66836894400154001</c:v>
                </c:pt>
                <c:pt idx="3">
                  <c:v>0.66844589724959602</c:v>
                </c:pt>
                <c:pt idx="4">
                  <c:v>0.75825670976557902</c:v>
                </c:pt>
                <c:pt idx="5">
                  <c:v>0.84608941538950899</c:v>
                </c:pt>
                <c:pt idx="6">
                  <c:v>0.94801729860759198</c:v>
                </c:pt>
                <c:pt idx="7">
                  <c:v>1.059903343234333</c:v>
                </c:pt>
                <c:pt idx="8">
                  <c:v>1.189778898173883</c:v>
                </c:pt>
                <c:pt idx="9">
                  <c:v>1.333110846763004</c:v>
                </c:pt>
                <c:pt idx="10">
                  <c:v>1.495086300452332</c:v>
                </c:pt>
                <c:pt idx="11">
                  <c:v>1.6767420737951739</c:v>
                </c:pt>
                <c:pt idx="12">
                  <c:v>1.8976506434258931</c:v>
                </c:pt>
                <c:pt idx="13">
                  <c:v>2.2447411191721902</c:v>
                </c:pt>
                <c:pt idx="14">
                  <c:v>2.0879315751688501</c:v>
                </c:pt>
                <c:pt idx="15">
                  <c:v>2.236743902192488</c:v>
                </c:pt>
              </c:numCache>
            </c:numRef>
          </c:xVal>
          <c:yVal>
            <c:numRef>
              <c:f>'QvsEa (4)'!$T$42:$T$57</c:f>
              <c:numCache>
                <c:formatCode>0.00E+00</c:formatCode>
                <c:ptCount val="16"/>
                <c:pt idx="0">
                  <c:v>221405130.40798599</c:v>
                </c:pt>
                <c:pt idx="1">
                  <c:v>214615225.49119201</c:v>
                </c:pt>
                <c:pt idx="2">
                  <c:v>207259044.11438999</c:v>
                </c:pt>
                <c:pt idx="3">
                  <c:v>207727028.83879399</c:v>
                </c:pt>
                <c:pt idx="4">
                  <c:v>196409219.541291</c:v>
                </c:pt>
                <c:pt idx="5">
                  <c:v>186098894.42853501</c:v>
                </c:pt>
                <c:pt idx="6">
                  <c:v>172006021.24198401</c:v>
                </c:pt>
                <c:pt idx="7">
                  <c:v>154197232.536589</c:v>
                </c:pt>
                <c:pt idx="8">
                  <c:v>126666687.72241101</c:v>
                </c:pt>
                <c:pt idx="9">
                  <c:v>102081607.130263</c:v>
                </c:pt>
                <c:pt idx="10">
                  <c:v>72712489.202333003</c:v>
                </c:pt>
                <c:pt idx="11">
                  <c:v>48162598.522613399</c:v>
                </c:pt>
                <c:pt idx="12">
                  <c:v>28345831.301715799</c:v>
                </c:pt>
                <c:pt idx="13">
                  <c:v>12684119.531757999</c:v>
                </c:pt>
                <c:pt idx="14">
                  <c:v>10445776.1729609</c:v>
                </c:pt>
                <c:pt idx="15">
                  <c:v>11143553.587652</c:v>
                </c:pt>
              </c:numCache>
            </c:numRef>
          </c:yVal>
          <c:smooth val="0"/>
        </c:ser>
        <c:ser>
          <c:idx val="4"/>
          <c:order val="4"/>
          <c:tx>
            <c:v>5</c:v>
          </c:tx>
          <c:spPr>
            <a:ln w="3175">
              <a:solidFill>
                <a:srgbClr val="DD0806"/>
              </a:solidFill>
              <a:prstDash val="solid"/>
            </a:ln>
          </c:spPr>
          <c:marker>
            <c:symbol val="triangle"/>
            <c:size val="8"/>
            <c:spPr>
              <a:solidFill>
                <a:srgbClr val="DD0806"/>
              </a:solidFill>
              <a:ln>
                <a:solidFill>
                  <a:srgbClr val="DD0806"/>
                </a:solidFill>
                <a:prstDash val="solid"/>
              </a:ln>
            </c:spPr>
          </c:marker>
          <c:errBars>
            <c:errDir val="y"/>
            <c:errBarType val="both"/>
            <c:errValType val="cust"/>
            <c:noEndCap val="0"/>
            <c:plus>
              <c:numRef>
                <c:f>'QvsEa (4)'!$AP$59:$AP$79</c:f>
                <c:numCache>
                  <c:formatCode>General</c:formatCode>
                  <c:ptCount val="21"/>
                  <c:pt idx="0">
                    <c:v>19875516.008864898</c:v>
                  </c:pt>
                  <c:pt idx="1">
                    <c:v>14029310.7819521</c:v>
                  </c:pt>
                  <c:pt idx="2">
                    <c:v>12011426.539447499</c:v>
                  </c:pt>
                  <c:pt idx="3">
                    <c:v>13225737.611203</c:v>
                  </c:pt>
                  <c:pt idx="4">
                    <c:v>8784700.0058592595</c:v>
                  </c:pt>
                  <c:pt idx="5">
                    <c:v>24104436.017536499</c:v>
                  </c:pt>
                  <c:pt idx="6">
                    <c:v>27526594.396018598</c:v>
                  </c:pt>
                  <c:pt idx="7">
                    <c:v>19179639.4457082</c:v>
                  </c:pt>
                  <c:pt idx="8">
                    <c:v>13716011.9202633</c:v>
                  </c:pt>
                  <c:pt idx="9">
                    <c:v>3310325.4338725898</c:v>
                  </c:pt>
                  <c:pt idx="10">
                    <c:v>2890638.5178566901</c:v>
                  </c:pt>
                  <c:pt idx="11">
                    <c:v>3262082.7699464299</c:v>
                  </c:pt>
                  <c:pt idx="12">
                    <c:v>4881072.8681339296</c:v>
                  </c:pt>
                  <c:pt idx="13">
                    <c:v>7551525.2924292097</c:v>
                  </c:pt>
                  <c:pt idx="14">
                    <c:v>3565903.81023783</c:v>
                  </c:pt>
                  <c:pt idx="15">
                    <c:v>3749250.31960476</c:v>
                  </c:pt>
                  <c:pt idx="16">
                    <c:v>4054619.30235893</c:v>
                  </c:pt>
                  <c:pt idx="17">
                    <c:v>5678821.6475908197</c:v>
                  </c:pt>
                  <c:pt idx="18">
                    <c:v>3395164.6269045402</c:v>
                  </c:pt>
                  <c:pt idx="19">
                    <c:v>4711454.1955804499</c:v>
                  </c:pt>
                  <c:pt idx="20">
                    <c:v>4680964.9955660002</c:v>
                  </c:pt>
                </c:numCache>
              </c:numRef>
            </c:plus>
            <c:minus>
              <c:numRef>
                <c:f>'QvsEa (4)'!$AQ$59:$AQ$79</c:f>
                <c:numCache>
                  <c:formatCode>General</c:formatCode>
                  <c:ptCount val="21"/>
                  <c:pt idx="0">
                    <c:v>16242148.9274654</c:v>
                  </c:pt>
                  <c:pt idx="1">
                    <c:v>11960237.33972</c:v>
                  </c:pt>
                  <c:pt idx="2">
                    <c:v>10338671.3622333</c:v>
                  </c:pt>
                  <c:pt idx="3">
                    <c:v>11239791.220631501</c:v>
                  </c:pt>
                  <c:pt idx="4">
                    <c:v>7657330.4259967199</c:v>
                  </c:pt>
                  <c:pt idx="5">
                    <c:v>19424958.088373002</c:v>
                  </c:pt>
                  <c:pt idx="6">
                    <c:v>21761725.800803799</c:v>
                  </c:pt>
                  <c:pt idx="7">
                    <c:v>15886350.7048807</c:v>
                  </c:pt>
                  <c:pt idx="8">
                    <c:v>11689079.7799636</c:v>
                  </c:pt>
                  <c:pt idx="9">
                    <c:v>2851945.6626378698</c:v>
                  </c:pt>
                  <c:pt idx="10">
                    <c:v>2543993.5442995699</c:v>
                  </c:pt>
                  <c:pt idx="11">
                    <c:v>2870477.1336584999</c:v>
                  </c:pt>
                  <c:pt idx="12">
                    <c:v>4298753.5149533004</c:v>
                  </c:pt>
                  <c:pt idx="13">
                    <c:v>6607372.3520941399</c:v>
                  </c:pt>
                  <c:pt idx="14">
                    <c:v>2977054.2631135699</c:v>
                  </c:pt>
                  <c:pt idx="15">
                    <c:v>3010699.6447046399</c:v>
                  </c:pt>
                  <c:pt idx="16">
                    <c:v>2936657.2355479901</c:v>
                  </c:pt>
                  <c:pt idx="17">
                    <c:v>2880170.9336798498</c:v>
                  </c:pt>
                  <c:pt idx="18">
                    <c:v>2881698.1437916001</c:v>
                  </c:pt>
                  <c:pt idx="19">
                    <c:v>2296333.0695685698</c:v>
                  </c:pt>
                  <c:pt idx="20">
                    <c:v>2238570.66207036</c:v>
                  </c:pt>
                </c:numCache>
              </c:numRef>
            </c:minus>
          </c:errBars>
          <c:xVal>
            <c:numRef>
              <c:f>'QvsEa (4)'!$M$59:$M$79</c:f>
              <c:numCache>
                <c:formatCode>General</c:formatCode>
                <c:ptCount val="21"/>
                <c:pt idx="0">
                  <c:v>0.46899999999999997</c:v>
                </c:pt>
                <c:pt idx="1">
                  <c:v>0.70199999999999996</c:v>
                </c:pt>
                <c:pt idx="2">
                  <c:v>0.76600000000000001</c:v>
                </c:pt>
                <c:pt idx="3">
                  <c:v>0.84599999999999997</c:v>
                </c:pt>
                <c:pt idx="4">
                  <c:v>0.93100000000000005</c:v>
                </c:pt>
                <c:pt idx="5">
                  <c:v>0.51400000000000001</c:v>
                </c:pt>
                <c:pt idx="6">
                  <c:v>0.46700000000000003</c:v>
                </c:pt>
                <c:pt idx="7">
                  <c:v>0.59599999999999997</c:v>
                </c:pt>
                <c:pt idx="8">
                  <c:v>0.73899999999999999</c:v>
                </c:pt>
                <c:pt idx="9">
                  <c:v>1.6140000000000001</c:v>
                </c:pt>
                <c:pt idx="10">
                  <c:v>1.262999999999999</c:v>
                </c:pt>
                <c:pt idx="11">
                  <c:v>1.170000000000001</c:v>
                </c:pt>
                <c:pt idx="12">
                  <c:v>1.034</c:v>
                </c:pt>
                <c:pt idx="13">
                  <c:v>0.91500000000000004</c:v>
                </c:pt>
                <c:pt idx="14">
                  <c:v>1.7320000000000011</c:v>
                </c:pt>
                <c:pt idx="15">
                  <c:v>1.8140000000000001</c:v>
                </c:pt>
                <c:pt idx="16">
                  <c:v>1.990999999999999</c:v>
                </c:pt>
                <c:pt idx="17">
                  <c:v>2.2629999999999999</c:v>
                </c:pt>
                <c:pt idx="18">
                  <c:v>1.680000000000001</c:v>
                </c:pt>
                <c:pt idx="19">
                  <c:v>2.3849999999999998</c:v>
                </c:pt>
                <c:pt idx="20">
                  <c:v>2.392999999999998</c:v>
                </c:pt>
              </c:numCache>
            </c:numRef>
          </c:xVal>
          <c:yVal>
            <c:numRef>
              <c:f>'QvsEa (4)'!$T$59:$T$79</c:f>
              <c:numCache>
                <c:formatCode>0.00E+00</c:formatCode>
                <c:ptCount val="21"/>
                <c:pt idx="0">
                  <c:v>200083927.80510601</c:v>
                </c:pt>
                <c:pt idx="1">
                  <c:v>202171705.57945499</c:v>
                </c:pt>
                <c:pt idx="2">
                  <c:v>193932807.99174801</c:v>
                </c:pt>
                <c:pt idx="3">
                  <c:v>184320368.80531701</c:v>
                </c:pt>
                <c:pt idx="4">
                  <c:v>172787600.24586701</c:v>
                </c:pt>
                <c:pt idx="5">
                  <c:v>221456979.295463</c:v>
                </c:pt>
                <c:pt idx="6">
                  <c:v>225879858.009653</c:v>
                </c:pt>
                <c:pt idx="7">
                  <c:v>213002275.905202</c:v>
                </c:pt>
                <c:pt idx="8">
                  <c:v>196905252.18132401</c:v>
                </c:pt>
                <c:pt idx="9">
                  <c:v>54003568.816595703</c:v>
                </c:pt>
                <c:pt idx="10">
                  <c:v>96870854.713034198</c:v>
                </c:pt>
                <c:pt idx="11">
                  <c:v>110113045.647312</c:v>
                </c:pt>
                <c:pt idx="12">
                  <c:v>136660581.12388101</c:v>
                </c:pt>
                <c:pt idx="13">
                  <c:v>161229098.830717</c:v>
                </c:pt>
                <c:pt idx="14">
                  <c:v>42144552.492825098</c:v>
                </c:pt>
                <c:pt idx="15">
                  <c:v>33679011.251640603</c:v>
                </c:pt>
                <c:pt idx="16">
                  <c:v>22207244.058528699</c:v>
                </c:pt>
                <c:pt idx="17">
                  <c:v>11799925.9054596</c:v>
                </c:pt>
                <c:pt idx="18">
                  <c:v>46653271.751603097</c:v>
                </c:pt>
                <c:pt idx="19">
                  <c:v>9036191.9926366191</c:v>
                </c:pt>
                <c:pt idx="20">
                  <c:v>8650671.6811765507</c:v>
                </c:pt>
              </c:numCache>
            </c:numRef>
          </c:yVal>
          <c:smooth val="0"/>
        </c:ser>
        <c:dLbls>
          <c:showLegendKey val="0"/>
          <c:showVal val="0"/>
          <c:showCatName val="0"/>
          <c:showSerName val="0"/>
          <c:showPercent val="0"/>
          <c:showBubbleSize val="0"/>
        </c:dLbls>
        <c:axId val="108515328"/>
        <c:axId val="108517248"/>
      </c:scatterChart>
      <c:valAx>
        <c:axId val="108515328"/>
        <c:scaling>
          <c:orientation val="minMax"/>
          <c:max val="3"/>
        </c:scaling>
        <c:delete val="0"/>
        <c:axPos val="b"/>
        <c:title>
          <c:tx>
            <c:rich>
              <a:bodyPr/>
              <a:lstStyle/>
              <a:p>
                <a:pPr>
                  <a:defRPr sz="1075" b="1" i="0" u="none" strike="noStrike" baseline="0">
                    <a:solidFill>
                      <a:srgbClr val="000000"/>
                    </a:solidFill>
                    <a:latin typeface="Arial"/>
                    <a:ea typeface="Arial"/>
                    <a:cs typeface="Arial"/>
                  </a:defRPr>
                </a:pPr>
                <a:r>
                  <a:rPr lang="en-US"/>
                  <a:t>Ea, MV/m</a:t>
                </a:r>
              </a:p>
            </c:rich>
          </c:tx>
          <c:layout>
            <c:manualLayout>
              <c:xMode val="edge"/>
              <c:yMode val="edge"/>
              <c:x val="0.50564357784848102"/>
              <c:y val="0.9120521172638440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08517248"/>
        <c:crossesAt val="0"/>
        <c:crossBetween val="midCat"/>
      </c:valAx>
      <c:valAx>
        <c:axId val="108517248"/>
        <c:scaling>
          <c:orientation val="minMax"/>
          <c:max val="300000000"/>
          <c:min val="0"/>
        </c:scaling>
        <c:delete val="0"/>
        <c:axPos val="l"/>
        <c:majorGridlines>
          <c:spPr>
            <a:ln w="3175">
              <a:solidFill>
                <a:srgbClr val="000000"/>
              </a:solidFill>
              <a:prstDash val="sysDash"/>
            </a:ln>
          </c:spPr>
        </c:majorGridlines>
        <c:title>
          <c:tx>
            <c:rich>
              <a:bodyPr/>
              <a:lstStyle/>
              <a:p>
                <a:pPr>
                  <a:defRPr sz="1075" b="1" i="0" u="none" strike="noStrike" baseline="0">
                    <a:solidFill>
                      <a:srgbClr val="000000"/>
                    </a:solidFill>
                    <a:latin typeface="Arial"/>
                    <a:ea typeface="Arial"/>
                    <a:cs typeface="Arial"/>
                  </a:defRPr>
                </a:pPr>
                <a:r>
                  <a:rPr lang="en-US"/>
                  <a:t>Qo</a:t>
                </a:r>
              </a:p>
            </c:rich>
          </c:tx>
          <c:layout>
            <c:manualLayout>
              <c:xMode val="edge"/>
              <c:yMode val="edge"/>
              <c:x val="0.10948093113643"/>
              <c:y val="0.42345276872964299"/>
            </c:manualLayout>
          </c:layout>
          <c:overlay val="0"/>
          <c:spPr>
            <a:noFill/>
            <a:ln w="25400">
              <a:noFill/>
            </a:ln>
          </c:spPr>
        </c:title>
        <c:numFmt formatCode="0.0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08515328"/>
        <c:crosses val="autoZero"/>
        <c:crossBetween val="midCat"/>
        <c:majorUnit val="100000000"/>
        <c:minorUnit val="40000000"/>
      </c:valAx>
      <c:spPr>
        <a:solidFill>
          <a:srgbClr val="FFFFFF"/>
        </a:solidFill>
        <a:ln w="12700">
          <a:solidFill>
            <a:srgbClr val="808080"/>
          </a:solidFill>
          <a:prstDash val="solid"/>
        </a:ln>
      </c:spPr>
    </c:plotArea>
    <c:legend>
      <c:legendPos val="r"/>
      <c:layout>
        <c:manualLayout>
          <c:xMode val="edge"/>
          <c:yMode val="edge"/>
          <c:x val="0.78083939465979701"/>
          <c:y val="0.32488451848787198"/>
          <c:w val="4.9868734448861002E-2"/>
          <c:h val="0.19354822378000799"/>
        </c:manualLayout>
      </c:layout>
      <c:overlay val="0"/>
      <c:spPr>
        <a:solidFill>
          <a:srgbClr val="FFFFFF"/>
        </a:solidFill>
        <a:ln w="3175">
          <a:solidFill>
            <a:srgbClr val="000000"/>
          </a:solidFill>
          <a:prstDash val="solid"/>
        </a:ln>
      </c:spPr>
      <c:txPr>
        <a:bodyPr/>
        <a:lstStyle/>
        <a:p>
          <a:pPr>
            <a:defRPr sz="98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0.49604</cdr:x>
      <cdr:y>0.52533</cdr:y>
    </cdr:from>
    <cdr:to>
      <cdr:x>0.50469</cdr:x>
      <cdr:y>0.57649</cdr:y>
    </cdr:to>
    <cdr:sp macro="" textlink="">
      <cdr:nvSpPr>
        <cdr:cNvPr id="13313" name="Text Box 1"/>
        <cdr:cNvSpPr txBox="1">
          <a:spLocks xmlns:a="http://schemas.openxmlformats.org/drawingml/2006/main" noChangeArrowheads="1"/>
        </cdr:cNvSpPr>
      </cdr:nvSpPr>
      <cdr:spPr bwMode="auto">
        <a:xfrm xmlns:a="http://schemas.openxmlformats.org/drawingml/2006/main">
          <a:off x="4242131" y="3100669"/>
          <a:ext cx="73092" cy="30541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sz="950" b="0" i="0" u="none" strike="noStrike" baseline="0">
              <a:solidFill>
                <a:srgbClr val="000000"/>
              </a:solidFill>
              <a:latin typeface="Arial"/>
              <a:cs typeface="Arial"/>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28885-4F95-EC43-9F35-DF755EC9985E}" type="datetimeFigureOut">
              <a:rPr lang="en-US" smtClean="0"/>
              <a:pPr/>
              <a:t>4/5/2013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A80E0-E375-2444-9718-359241C4F7F7}" type="slidenum">
              <a:rPr lang="en-US" smtClean="0"/>
              <a:pPr/>
              <a:t>‹#›</a:t>
            </a:fld>
            <a:endParaRPr lang="en-US"/>
          </a:p>
        </p:txBody>
      </p:sp>
    </p:spTree>
    <p:extLst>
      <p:ext uri="{BB962C8B-B14F-4D97-AF65-F5344CB8AC3E}">
        <p14:creationId xmlns:p14="http://schemas.microsoft.com/office/powerpoint/2010/main" val="20686036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57200"/>
            <a:fld id="{3E9797B6-654A-4431-970C-7AFF7A27EBEF}" type="slidenum">
              <a:rPr lang="en-US">
                <a:solidFill>
                  <a:prstClr val="black"/>
                </a:solidFill>
              </a:rPr>
              <a:pPr defTabSz="457200"/>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457200" rtl="0"/>
            <a:fld id="{3E9797B6-654A-4431-970C-7AFF7A27EBEF}" type="slidenum">
              <a:rPr lang="en-US" sz="1200" kern="1200">
                <a:solidFill>
                  <a:prstClr val="black"/>
                </a:solidFill>
                <a:latin typeface="Calibri"/>
                <a:ea typeface="+mn-ea"/>
                <a:cs typeface="+mn-cs"/>
              </a:rPr>
              <a:pPr algn="r" defTabSz="457200" rtl="0"/>
              <a:t>4</a:t>
            </a:fld>
            <a:endParaRPr lang="en-US" sz="1200" kern="1200">
              <a:solidFill>
                <a:prstClr val="black"/>
              </a:solidFill>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Thursday March 25:Installation of the cavity in the TRIUMF cryostat completed, all electrical connections were checked and low level RF measurements were done. We inserted the cavity in the cryostat for pumping and pre-cooling (the heat screen was filled with LN2) Thursday March 25:Installation of the cavity in the TRIUMF cryostat completed, all electrical connections were checked and low level RF measurements were done. We inserted the cavity in the cryostat for pumping and pre-cooling (the heat screen was filled with LN2)</a:t>
            </a:r>
            <a:endParaRPr lang="en-US" dirty="0" smtClean="0"/>
          </a:p>
          <a:p>
            <a:endParaRPr lang="en-US" dirty="0"/>
          </a:p>
        </p:txBody>
      </p:sp>
      <p:sp>
        <p:nvSpPr>
          <p:cNvPr id="4" name="Slide Number Placeholder 3"/>
          <p:cNvSpPr>
            <a:spLocks noGrp="1"/>
          </p:cNvSpPr>
          <p:nvPr>
            <p:ph type="sldNum" sz="quarter" idx="10"/>
          </p:nvPr>
        </p:nvSpPr>
        <p:spPr/>
        <p:txBody>
          <a:bodyPr/>
          <a:lstStyle/>
          <a:p>
            <a:fld id="{EE4E417D-CE67-3249-B35D-C61574F9E09C}"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1" y="2133600"/>
            <a:ext cx="7543801" cy="3850341"/>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44553" y="2743200"/>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74A11387-841E-274A-B892-F5D9F46B59A1}" type="datetimeFigureOut">
              <a:rPr lang="en-US" smtClean="0"/>
              <a:pPr/>
              <a:t>4/5/2013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74A11387-841E-274A-B892-F5D9F46B59A1}" type="datetimeFigureOut">
              <a:rPr lang="en-US" smtClean="0"/>
              <a:pPr/>
              <a:t>4/5/2013</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E2D38DDF-6765-4540-B63D-425F3C6FA7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74A11387-841E-274A-B892-F5D9F46B59A1}" type="datetimeFigureOut">
              <a:rPr lang="en-US" smtClean="0"/>
              <a:pPr/>
              <a:t>4/5/2013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38DDF-6765-4540-B63D-425F3C6FA71E}"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A11387-841E-274A-B892-F5D9F46B59A1}" type="datetimeFigureOut">
              <a:rPr lang="en-US" smtClean="0"/>
              <a:pPr/>
              <a:t>4/5/2013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A11387-841E-274A-B892-F5D9F46B59A1}"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A11387-841E-274A-B892-F5D9F46B59A1}"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BE54A-D19F-473B-B6EB-2C013FA539C6}" type="datetime1">
              <a:rPr lang="en-US" smtClean="0">
                <a:solidFill>
                  <a:prstClr val="black">
                    <a:tint val="75000"/>
                  </a:prstClr>
                </a:solidFill>
              </a:rPr>
              <a:pPr/>
              <a:t>4/5/2013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it-IT" smtClean="0">
                <a:solidFill>
                  <a:prstClr val="black">
                    <a:tint val="75000"/>
                  </a:prstClr>
                </a:solidFill>
              </a:rPr>
              <a:t>Y. Kadi   ISCC Novenber 16, 2009</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E7FC77-F2B6-4416-8CEB-3C51456475E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A11387-841E-274A-B892-F5D9F46B59A1}"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74A11387-841E-274A-B892-F5D9F46B59A1}" type="datetimeFigureOut">
              <a:rPr lang="en-US" smtClean="0"/>
              <a:pPr/>
              <a:t>4/5/2013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30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kumimoji="0"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74CBEAF9-9E58-4CC8-A6FF-6DD8A58DEEA4}" type="datetimeFigureOut">
              <a:rPr lang="en-US" smtClean="0"/>
              <a:pPr/>
              <a:t>4/5/2013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4A11387-841E-274A-B892-F5D9F46B59A1}"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4A11387-841E-274A-B892-F5D9F46B59A1}" type="datetimeFigureOut">
              <a:rPr lang="en-US" smtClean="0"/>
              <a:pPr/>
              <a:t>4/5/2013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4A11387-841E-274A-B892-F5D9F46B59A1}" type="datetimeFigureOut">
              <a:rPr lang="en-US" smtClean="0"/>
              <a:pPr/>
              <a:t>4/5/2013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4A11387-841E-274A-B892-F5D9F46B59A1}" type="datetimeFigureOut">
              <a:rPr lang="en-US" smtClean="0"/>
              <a:pPr/>
              <a:t>4/5/2013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74A11387-841E-274A-B892-F5D9F46B59A1}" type="datetimeFigureOut">
              <a:rPr lang="en-US" smtClean="0"/>
              <a:pPr/>
              <a:t>4/5/2013</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E2D38DDF-6765-4540-B63D-425F3C6FA7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74A11387-841E-274A-B892-F5D9F46B59A1}" type="datetimeFigureOut">
              <a:rPr lang="en-US" smtClean="0"/>
              <a:pPr/>
              <a:t>4/5/2013</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E2D38DDF-6765-4540-B63D-425F3C6FA71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ECEF42-B845-4762-9837-6B7D573E42EC}" type="datetime1">
              <a:rPr lang="en-US" smtClean="0">
                <a:solidFill>
                  <a:prstClr val="black">
                    <a:tint val="75000"/>
                  </a:prstClr>
                </a:solidFill>
              </a:rPr>
              <a:pPr defTabSz="914400"/>
              <a:t>4/5/2013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it-IT" smtClean="0">
                <a:solidFill>
                  <a:prstClr val="black">
                    <a:tint val="75000"/>
                  </a:prstClr>
                </a:solidFill>
              </a:rPr>
              <a:t>Y. Kadi   ISCC Novenber 16, 2009</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E7FC77-F2B6-4416-8CEB-3C51456475E8}" type="slidenum">
              <a:rPr lang="en-US" smtClean="0">
                <a:solidFill>
                  <a:prstClr val="black">
                    <a:tint val="75000"/>
                  </a:prstClr>
                </a:solidFill>
              </a:rPr>
              <a:pPr defTabSz="914400"/>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4"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d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982184"/>
            <a:ext cx="5867400" cy="2199416"/>
          </a:xfrm>
        </p:spPr>
        <p:txBody>
          <a:bodyPr>
            <a:normAutofit fontScale="90000"/>
          </a:bodyPr>
          <a:lstStyle/>
          <a:p>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HIE-ISOLDE Status &amp; Summary of  HIE-ISOLDE SC</a:t>
            </a:r>
            <a:br>
              <a:rPr lang="en-US" sz="4000" b="1" dirty="0" smtClean="0"/>
            </a:br>
            <a:r>
              <a:rPr lang="en-US" sz="4000" b="1" dirty="0" smtClean="0"/>
              <a:t>   </a:t>
            </a:r>
            <a:endParaRPr lang="en-US" sz="4000" dirty="0"/>
          </a:p>
        </p:txBody>
      </p:sp>
      <p:sp>
        <p:nvSpPr>
          <p:cNvPr id="3" name="Subtitle 2"/>
          <p:cNvSpPr>
            <a:spLocks noGrp="1"/>
          </p:cNvSpPr>
          <p:nvPr>
            <p:ph type="subTitle" idx="1"/>
          </p:nvPr>
        </p:nvSpPr>
        <p:spPr>
          <a:xfrm>
            <a:off x="1371600" y="5257800"/>
            <a:ext cx="5867400" cy="573741"/>
          </a:xfrm>
        </p:spPr>
        <p:txBody>
          <a:bodyPr>
            <a:normAutofit fontScale="92500" lnSpcReduction="10000"/>
          </a:bodyPr>
          <a:lstStyle/>
          <a:p>
            <a:r>
              <a:rPr lang="en-US" sz="1800" dirty="0" smtClean="0"/>
              <a:t>Yacine </a:t>
            </a:r>
            <a:r>
              <a:rPr lang="en-US" sz="1800" dirty="0" err="1" smtClean="0"/>
              <a:t>Kadi</a:t>
            </a:r>
            <a:r>
              <a:rPr lang="en-US" sz="1800" dirty="0" smtClean="0"/>
              <a:t> on behalf of the HIE-ISOLDE project team</a:t>
            </a:r>
          </a:p>
          <a:p>
            <a:r>
              <a:rPr lang="en-US" sz="1800" dirty="0" smtClean="0"/>
              <a:t>58</a:t>
            </a:r>
            <a:r>
              <a:rPr lang="en-US" sz="1800" baseline="30000" dirty="0" smtClean="0"/>
              <a:t>th</a:t>
            </a:r>
            <a:r>
              <a:rPr lang="en-US" sz="1800" dirty="0" smtClean="0"/>
              <a:t> ISCC Meeting, 23 June 2010</a:t>
            </a:r>
          </a:p>
        </p:txBody>
      </p:sp>
      <p:pic>
        <p:nvPicPr>
          <p:cNvPr id="4" name="Picture 2"/>
          <p:cNvPicPr>
            <a:picLocks noChangeAspect="1" noChangeArrowheads="1"/>
          </p:cNvPicPr>
          <p:nvPr/>
        </p:nvPicPr>
        <p:blipFill>
          <a:blip r:embed="rId2"/>
          <a:srcRect/>
          <a:stretch>
            <a:fillRect/>
          </a:stretch>
        </p:blipFill>
        <p:spPr bwMode="auto">
          <a:xfrm>
            <a:off x="990600" y="2209800"/>
            <a:ext cx="2992784" cy="974090"/>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0" y="2209800"/>
            <a:ext cx="990600" cy="9740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External Funding</a:t>
            </a:r>
            <a:br>
              <a:rPr lang="en-US" dirty="0" smtClean="0"/>
            </a:br>
            <a:r>
              <a:rPr lang="en-US" dirty="0" smtClean="0"/>
              <a:t>(applied for)</a:t>
            </a:r>
            <a:endParaRPr lang="en-US" dirty="0"/>
          </a:p>
        </p:txBody>
      </p:sp>
      <p:sp>
        <p:nvSpPr>
          <p:cNvPr id="3" name="Content Placeholder 2"/>
          <p:cNvSpPr>
            <a:spLocks noGrp="1"/>
          </p:cNvSpPr>
          <p:nvPr>
            <p:ph idx="1"/>
          </p:nvPr>
        </p:nvSpPr>
        <p:spPr>
          <a:xfrm>
            <a:off x="779463" y="1949824"/>
            <a:ext cx="7583488" cy="4603376"/>
          </a:xfrm>
        </p:spPr>
        <p:txBody>
          <a:bodyPr>
            <a:noAutofit/>
          </a:bodyPr>
          <a:lstStyle/>
          <a:p>
            <a:pPr lvl="1"/>
            <a:r>
              <a:rPr lang="en-GB" b="1" dirty="0" smtClean="0">
                <a:latin typeface="Arial" pitchFamily="34" charset="0"/>
                <a:cs typeface="Arial" pitchFamily="34" charset="0"/>
              </a:rPr>
              <a:t>Scandinavian-EU </a:t>
            </a:r>
            <a:r>
              <a:rPr lang="en-GB" dirty="0" smtClean="0">
                <a:latin typeface="Arial" pitchFamily="34" charset="0"/>
                <a:cs typeface="Arial" pitchFamily="34" charset="0"/>
              </a:rPr>
              <a:t>Interregional Package</a:t>
            </a:r>
            <a:r>
              <a:rPr lang="en-GB" b="1" dirty="0" smtClean="0">
                <a:latin typeface="Arial" pitchFamily="34" charset="0"/>
                <a:cs typeface="Arial" pitchFamily="34" charset="0"/>
              </a:rPr>
              <a:t> </a:t>
            </a:r>
            <a:r>
              <a:rPr lang="en-GB" dirty="0" smtClean="0">
                <a:latin typeface="Arial" pitchFamily="34" charset="0"/>
                <a:cs typeface="Arial" pitchFamily="34" charset="0"/>
              </a:rPr>
              <a:t>-&gt; waiting for decision to fund 1 fully equipped low-beta </a:t>
            </a:r>
            <a:r>
              <a:rPr lang="en-GB" dirty="0" err="1" smtClean="0">
                <a:latin typeface="Arial" pitchFamily="34" charset="0"/>
                <a:cs typeface="Arial" pitchFamily="34" charset="0"/>
              </a:rPr>
              <a:t>cryomodule</a:t>
            </a:r>
            <a:r>
              <a:rPr lang="en-GB" dirty="0" smtClean="0">
                <a:latin typeface="Arial" pitchFamily="34" charset="0"/>
                <a:cs typeface="Arial" pitchFamily="34" charset="0"/>
              </a:rPr>
              <a:t> (cryostat, 2 SC solenoids, 6 low-beta SC cavities, instrumentation, QPS, etc…) =&gt; </a:t>
            </a:r>
            <a:r>
              <a:rPr lang="en-GB" b="1" dirty="0" smtClean="0">
                <a:latin typeface="Arial" pitchFamily="34" charset="0"/>
                <a:cs typeface="Arial" pitchFamily="34" charset="0"/>
              </a:rPr>
              <a:t>1.5 – 2 MCHF + FTE’s</a:t>
            </a:r>
          </a:p>
          <a:p>
            <a:pPr lvl="1"/>
            <a:r>
              <a:rPr lang="en-GB" b="1" dirty="0" err="1" smtClean="0">
                <a:latin typeface="Arial" pitchFamily="34" charset="0"/>
                <a:cs typeface="Arial" pitchFamily="34" charset="0"/>
              </a:rPr>
              <a:t>KoRIA</a:t>
            </a:r>
            <a:r>
              <a:rPr lang="en-GB" dirty="0" smtClean="0">
                <a:latin typeface="Arial" pitchFamily="34" charset="0"/>
                <a:cs typeface="Arial" pitchFamily="34" charset="0"/>
              </a:rPr>
              <a:t> Project —&gt; discussion to fund 1 fully equipped high-beta </a:t>
            </a:r>
            <a:r>
              <a:rPr lang="en-GB" dirty="0" err="1" smtClean="0">
                <a:latin typeface="Arial" pitchFamily="34" charset="0"/>
                <a:cs typeface="Arial" pitchFamily="34" charset="0"/>
              </a:rPr>
              <a:t>cryomodule</a:t>
            </a:r>
            <a:r>
              <a:rPr lang="en-GB" dirty="0" smtClean="0">
                <a:latin typeface="Arial" pitchFamily="34" charset="0"/>
                <a:cs typeface="Arial" pitchFamily="34" charset="0"/>
              </a:rPr>
              <a:t> (cryostat, 1 SC solenoids, 5 low-beta SC cavities, instrumentation, QPS, etc…) </a:t>
            </a:r>
            <a:br>
              <a:rPr lang="en-GB" dirty="0" smtClean="0">
                <a:latin typeface="Arial" pitchFamily="34" charset="0"/>
                <a:cs typeface="Arial" pitchFamily="34" charset="0"/>
              </a:rPr>
            </a:br>
            <a:r>
              <a:rPr lang="en-GB" dirty="0" smtClean="0">
                <a:latin typeface="Arial" pitchFamily="34" charset="0"/>
                <a:cs typeface="Arial" pitchFamily="34" charset="0"/>
              </a:rPr>
              <a:t>=&gt; ~</a:t>
            </a:r>
            <a:r>
              <a:rPr lang="en-GB" b="1" dirty="0" smtClean="0">
                <a:latin typeface="Arial" pitchFamily="34" charset="0"/>
                <a:cs typeface="Arial" pitchFamily="34" charset="0"/>
              </a:rPr>
              <a:t>1.5 MCHF + FTE’s</a:t>
            </a:r>
          </a:p>
          <a:p>
            <a:pPr lvl="1"/>
            <a:r>
              <a:rPr lang="en-GB" b="1" dirty="0" smtClean="0">
                <a:latin typeface="Arial" pitchFamily="34" charset="0"/>
                <a:cs typeface="Arial" pitchFamily="34" charset="0"/>
              </a:rPr>
              <a:t>Spanish</a:t>
            </a:r>
            <a:r>
              <a:rPr lang="en-GB" dirty="0" smtClean="0">
                <a:latin typeface="Arial" pitchFamily="34" charset="0"/>
                <a:cs typeface="Arial" pitchFamily="34" charset="0"/>
              </a:rPr>
              <a:t> Industry for Science Programme —&gt; 2 proposals submitted:</a:t>
            </a:r>
          </a:p>
          <a:p>
            <a:pPr lvl="3">
              <a:buFont typeface="Wingdings" charset="2"/>
              <a:buChar char="ü"/>
            </a:pPr>
            <a:r>
              <a:rPr lang="en-GB" sz="1400" b="1" dirty="0" smtClean="0">
                <a:latin typeface="Arial" pitchFamily="34" charset="0"/>
                <a:cs typeface="Arial" pitchFamily="34" charset="0"/>
              </a:rPr>
              <a:t>High-beta </a:t>
            </a:r>
            <a:r>
              <a:rPr lang="en-GB" sz="1400" b="1" dirty="0" err="1" smtClean="0">
                <a:latin typeface="Arial" pitchFamily="34" charset="0"/>
                <a:cs typeface="Arial" pitchFamily="34" charset="0"/>
              </a:rPr>
              <a:t>cryomodule</a:t>
            </a:r>
            <a:r>
              <a:rPr lang="en-GB" sz="1400" b="1" dirty="0" smtClean="0">
                <a:latin typeface="Arial" pitchFamily="34" charset="0"/>
                <a:cs typeface="Arial" pitchFamily="34" charset="0"/>
              </a:rPr>
              <a:t> + SC solenoid + SC cavities with tuning —&gt;</a:t>
            </a:r>
            <a:br>
              <a:rPr lang="en-GB" sz="1400" b="1" dirty="0" smtClean="0">
                <a:latin typeface="Arial" pitchFamily="34" charset="0"/>
                <a:cs typeface="Arial" pitchFamily="34" charset="0"/>
              </a:rPr>
            </a:br>
            <a:r>
              <a:rPr lang="en-GB" sz="1400" b="1" dirty="0" smtClean="0">
                <a:latin typeface="Arial" pitchFamily="34" charset="0"/>
                <a:cs typeface="Arial" pitchFamily="34" charset="0"/>
              </a:rPr>
              <a:t>1 FTE, 965 </a:t>
            </a:r>
            <a:r>
              <a:rPr lang="en-GB" sz="1400" b="1" dirty="0" err="1" smtClean="0">
                <a:latin typeface="Arial" pitchFamily="34" charset="0"/>
                <a:cs typeface="Arial" pitchFamily="34" charset="0"/>
              </a:rPr>
              <a:t>kEuro</a:t>
            </a:r>
            <a:endParaRPr lang="en-GB" sz="1400" b="1" dirty="0" smtClean="0">
              <a:latin typeface="Arial" pitchFamily="34" charset="0"/>
              <a:cs typeface="Arial" pitchFamily="34" charset="0"/>
            </a:endParaRPr>
          </a:p>
          <a:p>
            <a:pPr lvl="3">
              <a:buFont typeface="Wingdings" charset="2"/>
              <a:buChar char="ü"/>
            </a:pPr>
            <a:r>
              <a:rPr lang="en-GB" sz="1400" b="1" dirty="0" smtClean="0">
                <a:latin typeface="Arial" pitchFamily="34" charset="0"/>
                <a:cs typeface="Arial" pitchFamily="34" charset="0"/>
              </a:rPr>
              <a:t>Beam Instrumentation —&gt; 4 FTE, 250 </a:t>
            </a:r>
            <a:r>
              <a:rPr lang="en-GB" sz="1400" b="1" dirty="0" err="1" smtClean="0">
                <a:latin typeface="Arial" pitchFamily="34" charset="0"/>
                <a:cs typeface="Arial" pitchFamily="34" charset="0"/>
              </a:rPr>
              <a:t>kEuro</a:t>
            </a:r>
            <a:endParaRPr lang="en-GB" sz="1400" b="1" dirty="0" smtClean="0">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7"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HIE-ISOLDE Schedule</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pic>
        <p:nvPicPr>
          <p:cNvPr id="7" name="Picture 6" descr="Planning HIE-ISOLDE kick-off meeting10MeVmerlin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38200" y="1677074"/>
            <a:ext cx="7772400" cy="4952326"/>
          </a:xfrm>
          <a:prstGeom prst="rect">
            <a:avLst/>
          </a:prstGeom>
        </p:spPr>
      </p:pic>
      <p:sp>
        <p:nvSpPr>
          <p:cNvPr id="8" name="TextBox 7"/>
          <p:cNvSpPr txBox="1"/>
          <p:nvPr/>
        </p:nvSpPr>
        <p:spPr>
          <a:xfrm>
            <a:off x="4343401" y="5105400"/>
            <a:ext cx="1905000" cy="246221"/>
          </a:xfrm>
          <a:prstGeom prst="rect">
            <a:avLst/>
          </a:prstGeom>
          <a:solidFill>
            <a:schemeClr val="bg1"/>
          </a:solidFill>
        </p:spPr>
        <p:txBody>
          <a:bodyPr wrap="square" rtlCol="0">
            <a:spAutoFit/>
          </a:bodyPr>
          <a:lstStyle/>
          <a:p>
            <a:r>
              <a:rPr lang="en-US" sz="1000" b="1" dirty="0" smtClean="0"/>
              <a:t>5.5 </a:t>
            </a:r>
            <a:r>
              <a:rPr lang="en-US" sz="1000" b="1" dirty="0" err="1" smtClean="0"/>
              <a:t>MeV/u</a:t>
            </a:r>
            <a:r>
              <a:rPr lang="en-US" sz="1000" b="1" dirty="0" smtClean="0"/>
              <a:t> </a:t>
            </a:r>
            <a:r>
              <a:rPr lang="en-US" sz="1000" b="1" dirty="0" err="1" smtClean="0"/>
              <a:t>Linac</a:t>
            </a:r>
            <a:r>
              <a:rPr lang="en-US" sz="1000" b="1" dirty="0" smtClean="0"/>
              <a:t> commissioned</a:t>
            </a:r>
            <a:endParaRPr lang="en-US" sz="1000" b="1" dirty="0"/>
          </a:p>
        </p:txBody>
      </p:sp>
      <p:sp>
        <p:nvSpPr>
          <p:cNvPr id="9" name="TextBox 8"/>
          <p:cNvSpPr txBox="1"/>
          <p:nvPr/>
        </p:nvSpPr>
        <p:spPr>
          <a:xfrm>
            <a:off x="5410200" y="6172200"/>
            <a:ext cx="1905000" cy="246221"/>
          </a:xfrm>
          <a:prstGeom prst="rect">
            <a:avLst/>
          </a:prstGeom>
          <a:solidFill>
            <a:schemeClr val="bg1"/>
          </a:solidFill>
        </p:spPr>
        <p:txBody>
          <a:bodyPr wrap="square" rtlCol="0">
            <a:spAutoFit/>
          </a:bodyPr>
          <a:lstStyle/>
          <a:p>
            <a:r>
              <a:rPr lang="en-US" sz="1000" b="1" dirty="0" smtClean="0"/>
              <a:t>10 </a:t>
            </a:r>
            <a:r>
              <a:rPr lang="en-US" sz="1000" b="1" dirty="0" err="1" smtClean="0"/>
              <a:t>MeV/u</a:t>
            </a:r>
            <a:r>
              <a:rPr lang="en-US" sz="1000" b="1" dirty="0" smtClean="0"/>
              <a:t> </a:t>
            </a:r>
            <a:r>
              <a:rPr lang="en-US" sz="1000" b="1" dirty="0" err="1" smtClean="0"/>
              <a:t>Linac</a:t>
            </a:r>
            <a:r>
              <a:rPr lang="en-US" sz="1000" b="1" dirty="0" smtClean="0"/>
              <a:t> commissioned</a:t>
            </a:r>
            <a:endParaRPr lang="en-US" sz="1000" b="1" dirty="0"/>
          </a:p>
        </p:txBody>
      </p:sp>
      <p:sp>
        <p:nvSpPr>
          <p:cNvPr id="10" name="Rectangle 9"/>
          <p:cNvSpPr/>
          <p:nvPr/>
        </p:nvSpPr>
        <p:spPr>
          <a:xfrm>
            <a:off x="7010400" y="2438400"/>
            <a:ext cx="685800" cy="3276600"/>
          </a:xfrm>
          <a:prstGeom prst="rect">
            <a:avLst/>
          </a:prstGeom>
          <a:solidFill>
            <a:schemeClr val="accent3"/>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t>PSB  SHUTDOWN</a:t>
            </a:r>
            <a:endParaRPr lang="en-US" dirty="0"/>
          </a:p>
        </p:txBody>
      </p:sp>
      <p:sp>
        <p:nvSpPr>
          <p:cNvPr id="11" name="Rectangle 10"/>
          <p:cNvSpPr/>
          <p:nvPr/>
        </p:nvSpPr>
        <p:spPr>
          <a:xfrm>
            <a:off x="6477000" y="5123021"/>
            <a:ext cx="457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5936550" y="4211751"/>
            <a:ext cx="1510299" cy="276999"/>
          </a:xfrm>
          <a:prstGeom prst="rect">
            <a:avLst/>
          </a:prstGeom>
          <a:noFill/>
        </p:spPr>
        <p:txBody>
          <a:bodyPr wrap="none" rtlCol="0">
            <a:spAutoFit/>
          </a:bodyPr>
          <a:lstStyle/>
          <a:p>
            <a:r>
              <a:rPr lang="en-US" sz="1200" dirty="0" smtClean="0"/>
              <a:t>Physics @ 5.5 A </a:t>
            </a:r>
            <a:r>
              <a:rPr lang="en-US" sz="1200" dirty="0" err="1" smtClean="0"/>
              <a:t>MeV</a:t>
            </a:r>
            <a:endParaRPr lang="en-US" sz="1200" dirty="0"/>
          </a:p>
        </p:txBody>
      </p:sp>
      <p:sp>
        <p:nvSpPr>
          <p:cNvPr id="14"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at TRIUMF:</a:t>
            </a:r>
            <a:br>
              <a:rPr lang="en-US" dirty="0" smtClean="0"/>
            </a:br>
            <a:r>
              <a:rPr lang="en-US" dirty="0" smtClean="0"/>
              <a:t>Installation of the cavity in the cryostat</a:t>
            </a:r>
            <a:endParaRPr lang="en-US" dirty="0"/>
          </a:p>
        </p:txBody>
      </p:sp>
      <p:pic>
        <p:nvPicPr>
          <p:cNvPr id="4" name="Picture 5" descr="\\cern.ch\dfs\Workspaces\t\therasse\Canada 31 mars 2010\cavities at triumf\DSC00252.JPG"/>
          <p:cNvPicPr preferRelativeResize="0">
            <a:picLocks noChangeAspect="1" noChangeArrowheads="1"/>
          </p:cNvPicPr>
          <p:nvPr/>
        </p:nvPicPr>
        <p:blipFill>
          <a:blip r:embed="rId3" cstate="print"/>
          <a:srcRect/>
          <a:stretch>
            <a:fillRect/>
          </a:stretch>
        </p:blipFill>
        <p:spPr bwMode="auto">
          <a:xfrm>
            <a:off x="779462" y="1728132"/>
            <a:ext cx="1652841" cy="2203788"/>
          </a:xfrm>
          <a:prstGeom prst="rect">
            <a:avLst/>
          </a:prstGeom>
          <a:noFill/>
        </p:spPr>
      </p:pic>
      <p:pic>
        <p:nvPicPr>
          <p:cNvPr id="5" name="Picture 5" descr="\\cern.ch\dfs\Workspaces\t\therasse\Canada 31 mars 2010\cavities at triumf\DSC00256.JPG"/>
          <p:cNvPicPr preferRelativeResize="0">
            <a:picLocks noChangeAspect="1" noChangeArrowheads="1"/>
          </p:cNvPicPr>
          <p:nvPr/>
        </p:nvPicPr>
        <p:blipFill>
          <a:blip r:embed="rId4" cstate="print"/>
          <a:srcRect/>
          <a:stretch>
            <a:fillRect/>
          </a:stretch>
        </p:blipFill>
        <p:spPr bwMode="auto">
          <a:xfrm>
            <a:off x="3577784" y="1728132"/>
            <a:ext cx="2938384" cy="2203788"/>
          </a:xfrm>
          <a:prstGeom prst="rect">
            <a:avLst/>
          </a:prstGeom>
          <a:noFill/>
        </p:spPr>
      </p:pic>
      <p:pic>
        <p:nvPicPr>
          <p:cNvPr id="6" name="Picture 2" descr="\\cern.ch\dfs\Workspaces\t\therasse\Canada 31 mars 2010\cavities at triumf\IMG_0765.JPG"/>
          <p:cNvPicPr preferRelativeResize="0">
            <a:picLocks noChangeAspect="1" noChangeArrowheads="1"/>
          </p:cNvPicPr>
          <p:nvPr/>
        </p:nvPicPr>
        <p:blipFill>
          <a:blip r:embed="rId5" cstate="print"/>
          <a:srcRect/>
          <a:stretch>
            <a:fillRect/>
          </a:stretch>
        </p:blipFill>
        <p:spPr bwMode="auto">
          <a:xfrm>
            <a:off x="7318901" y="1728132"/>
            <a:ext cx="1652841" cy="2203788"/>
          </a:xfrm>
          <a:prstGeom prst="rect">
            <a:avLst/>
          </a:prstGeom>
          <a:noFill/>
        </p:spPr>
      </p:pic>
      <p:pic>
        <p:nvPicPr>
          <p:cNvPr id="7" name="Picture 6" descr="\\cern.ch\dfs\Workspaces\t\therasse\Canada 31 mars 2010\cavities at triumf\IMG_0772.JPG"/>
          <p:cNvPicPr preferRelativeResize="0">
            <a:picLocks noChangeAspect="1" noChangeArrowheads="1"/>
          </p:cNvPicPr>
          <p:nvPr/>
        </p:nvPicPr>
        <p:blipFill>
          <a:blip r:embed="rId6" cstate="print"/>
          <a:srcRect/>
          <a:stretch>
            <a:fillRect/>
          </a:stretch>
        </p:blipFill>
        <p:spPr bwMode="auto">
          <a:xfrm>
            <a:off x="743833" y="4042746"/>
            <a:ext cx="1768541" cy="2358054"/>
          </a:xfrm>
          <a:prstGeom prst="rect">
            <a:avLst/>
          </a:prstGeom>
          <a:noFill/>
        </p:spPr>
      </p:pic>
      <p:pic>
        <p:nvPicPr>
          <p:cNvPr id="8" name="Picture 4" descr="\\cern.ch\dfs\Workspaces\t\therasse\Canada 31 mars 2010\cavities at triumf\IMG_0774.JPG"/>
          <p:cNvPicPr preferRelativeResize="0">
            <a:picLocks noChangeAspect="1" noChangeArrowheads="1"/>
          </p:cNvPicPr>
          <p:nvPr/>
        </p:nvPicPr>
        <p:blipFill>
          <a:blip r:embed="rId7" cstate="print"/>
          <a:srcRect/>
          <a:stretch>
            <a:fillRect/>
          </a:stretch>
        </p:blipFill>
        <p:spPr bwMode="auto">
          <a:xfrm>
            <a:off x="3565459" y="4042746"/>
            <a:ext cx="1768541" cy="2358054"/>
          </a:xfrm>
          <a:prstGeom prst="rect">
            <a:avLst/>
          </a:prstGeom>
          <a:noFill/>
        </p:spPr>
      </p:pic>
      <p:pic>
        <p:nvPicPr>
          <p:cNvPr id="9" name="Picture 8"/>
          <p:cNvPicPr>
            <a:picLocks noChangeAspect="1" noChangeArrowheads="1"/>
          </p:cNvPicPr>
          <p:nvPr/>
        </p:nvPicPr>
        <p:blipFill>
          <a:blip r:embed="rId8" cstate="print"/>
          <a:srcRect/>
          <a:stretch>
            <a:fillRect/>
          </a:stretch>
        </p:blipFill>
        <p:spPr bwMode="auto">
          <a:xfrm>
            <a:off x="7924800" y="228600"/>
            <a:ext cx="923306" cy="914400"/>
          </a:xfrm>
          <a:prstGeom prst="rect">
            <a:avLst/>
          </a:prstGeom>
          <a:noFill/>
          <a:ln w="9525">
            <a:noFill/>
            <a:miter lim="800000"/>
            <a:headEnd/>
            <a:tailEnd/>
          </a:ln>
        </p:spPr>
      </p:pic>
      <p:sp>
        <p:nvSpPr>
          <p:cNvPr id="10"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TRIUMF: RF Measurements</a:t>
            </a:r>
            <a:endParaRPr lang="en-US" dirty="0"/>
          </a:p>
        </p:txBody>
      </p:sp>
      <p:sp>
        <p:nvSpPr>
          <p:cNvPr id="6" name="Rectangle 5"/>
          <p:cNvSpPr/>
          <p:nvPr/>
        </p:nvSpPr>
        <p:spPr>
          <a:xfrm>
            <a:off x="2359025" y="5226050"/>
            <a:ext cx="4572000" cy="646331"/>
          </a:xfrm>
          <a:prstGeom prst="rect">
            <a:avLst/>
          </a:prstGeom>
        </p:spPr>
        <p:txBody>
          <a:bodyPr>
            <a:spAutoFit/>
          </a:bodyPr>
          <a:lstStyle/>
          <a:p>
            <a:r>
              <a:rPr lang="en-US" dirty="0" smtClean="0"/>
              <a:t>The Q- value is a factor 10 lower then nominal, Q-slope is also very steep. (LIMITING factor)</a:t>
            </a:r>
          </a:p>
        </p:txBody>
      </p:sp>
      <p:pic>
        <p:nvPicPr>
          <p:cNvPr id="7" name="Picture 6" descr="DSC00243.jpeg"/>
          <p:cNvPicPr>
            <a:picLocks noChangeAspect="1"/>
          </p:cNvPicPr>
          <p:nvPr/>
        </p:nvPicPr>
        <p:blipFill>
          <a:blip r:embed="rId2"/>
          <a:stretch>
            <a:fillRect/>
          </a:stretch>
        </p:blipFill>
        <p:spPr>
          <a:xfrm>
            <a:off x="4648200" y="1981200"/>
            <a:ext cx="4149371" cy="3112029"/>
          </a:xfrm>
          <a:prstGeom prst="rect">
            <a:avLst/>
          </a:prstGeom>
        </p:spPr>
      </p:pic>
      <p:graphicFrame>
        <p:nvGraphicFramePr>
          <p:cNvPr id="8" name="Chart 7"/>
          <p:cNvGraphicFramePr>
            <a:graphicFrameLocks/>
          </p:cNvGraphicFramePr>
          <p:nvPr/>
        </p:nvGraphicFramePr>
        <p:xfrm>
          <a:off x="381000" y="1981200"/>
          <a:ext cx="4108450" cy="311202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noChangeArrowheads="1"/>
          </p:cNvPicPr>
          <p:nvPr/>
        </p:nvPicPr>
        <p:blipFill>
          <a:blip r:embed="rId4" cstate="print"/>
          <a:srcRect/>
          <a:stretch>
            <a:fillRect/>
          </a:stretch>
        </p:blipFill>
        <p:spPr bwMode="auto">
          <a:xfrm>
            <a:off x="7924800" y="228600"/>
            <a:ext cx="923306" cy="914400"/>
          </a:xfrm>
          <a:prstGeom prst="rect">
            <a:avLst/>
          </a:prstGeom>
          <a:noFill/>
          <a:ln w="9525">
            <a:noFill/>
            <a:miter lim="800000"/>
            <a:headEnd/>
            <a:tailEnd/>
          </a:ln>
        </p:spPr>
      </p:pic>
      <p:sp>
        <p:nvSpPr>
          <p:cNvPr id="10"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13</a:t>
            </a:fld>
            <a:endParaRPr lang="en-US" dirty="0"/>
          </a:p>
        </p:txBody>
      </p:sp>
      <p:sp>
        <p:nvSpPr>
          <p:cNvPr id="11" name="TextBox 10"/>
          <p:cNvSpPr txBox="1"/>
          <p:nvPr/>
        </p:nvSpPr>
        <p:spPr>
          <a:xfrm>
            <a:off x="6247812" y="474624"/>
            <a:ext cx="184666" cy="369332"/>
          </a:xfrm>
          <a:prstGeom prst="rect">
            <a:avLst/>
          </a:prstGeom>
          <a:noFill/>
        </p:spPr>
        <p:txBody>
          <a:bodyPr wrap="none" rtlCol="0">
            <a:spAutoFit/>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HIE-ISOLDE Layout</a:t>
            </a:r>
            <a:endParaRPr lang="en-US" sz="3111" dirty="0"/>
          </a:p>
        </p:txBody>
      </p:sp>
      <p:pic>
        <p:nvPicPr>
          <p:cNvPr id="6" name="Picture 5"/>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grpSp>
        <p:nvGrpSpPr>
          <p:cNvPr id="2" name="Group 7"/>
          <p:cNvGrpSpPr/>
          <p:nvPr/>
        </p:nvGrpSpPr>
        <p:grpSpPr>
          <a:xfrm>
            <a:off x="228600" y="2590800"/>
            <a:ext cx="5410200" cy="3886200"/>
            <a:chOff x="456721" y="1524000"/>
            <a:chExt cx="8096777" cy="4714852"/>
          </a:xfrm>
        </p:grpSpPr>
        <p:pic>
          <p:nvPicPr>
            <p:cNvPr id="11" name="Picture 10" descr="Screen shot 2010-05-11 at 09.22.23.png"/>
            <p:cNvPicPr>
              <a:picLocks noChangeAspect="1"/>
            </p:cNvPicPr>
            <p:nvPr/>
          </p:nvPicPr>
          <p:blipFill>
            <a:blip r:embed="rId4"/>
            <a:stretch>
              <a:fillRect/>
            </a:stretch>
          </p:blipFill>
          <p:spPr>
            <a:xfrm>
              <a:off x="456721" y="1524000"/>
              <a:ext cx="6324600" cy="4628796"/>
            </a:xfrm>
            <a:prstGeom prst="rect">
              <a:avLst/>
            </a:prstGeom>
          </p:spPr>
        </p:pic>
        <p:sp>
          <p:nvSpPr>
            <p:cNvPr id="12" name="Rectangle 11"/>
            <p:cNvSpPr/>
            <p:nvPr/>
          </p:nvSpPr>
          <p:spPr>
            <a:xfrm>
              <a:off x="4210098" y="5172052"/>
              <a:ext cx="43434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sp>
        <p:nvSpPr>
          <p:cNvPr id="13"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14</a:t>
            </a:fld>
            <a:endParaRPr lang="en-US" dirty="0"/>
          </a:p>
        </p:txBody>
      </p:sp>
      <p:pic>
        <p:nvPicPr>
          <p:cNvPr id="14" name="Picture 13"/>
          <p:cNvPicPr>
            <a:picLocks noChangeAspect="1"/>
          </p:cNvPicPr>
          <p:nvPr/>
        </p:nvPicPr>
        <p:blipFill>
          <a:blip r:embed="rId5"/>
          <a:stretch>
            <a:fillRect/>
          </a:stretch>
        </p:blipFill>
        <p:spPr>
          <a:xfrm>
            <a:off x="3962400" y="2819400"/>
            <a:ext cx="4885706" cy="307990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779463" y="2209800"/>
            <a:ext cx="7583488" cy="3810000"/>
          </a:xfrm>
        </p:spPr>
        <p:txBody>
          <a:bodyPr>
            <a:noAutofit/>
          </a:bodyPr>
          <a:lstStyle/>
          <a:p>
            <a:pPr>
              <a:spcBef>
                <a:spcPts val="800"/>
              </a:spcBef>
            </a:pPr>
            <a:r>
              <a:rPr lang="en-US" sz="1800" dirty="0" smtClean="0"/>
              <a:t>2010 CERN resources allocated -&gt; 305 </a:t>
            </a:r>
            <a:r>
              <a:rPr lang="en-US" sz="1800" dirty="0" err="1" smtClean="0"/>
              <a:t>kCHF</a:t>
            </a:r>
            <a:r>
              <a:rPr lang="en-US" sz="1800" dirty="0" smtClean="0"/>
              <a:t> for civil engineering + 1007 </a:t>
            </a:r>
            <a:r>
              <a:rPr lang="en-US" sz="1800" dirty="0" err="1" smtClean="0"/>
              <a:t>kCHF</a:t>
            </a:r>
            <a:r>
              <a:rPr lang="en-US" sz="1800" dirty="0" smtClean="0"/>
              <a:t> for cryogenic system</a:t>
            </a:r>
          </a:p>
          <a:p>
            <a:pPr>
              <a:spcBef>
                <a:spcPts val="800"/>
              </a:spcBef>
            </a:pPr>
            <a:r>
              <a:rPr lang="en-US" sz="1800" dirty="0" smtClean="0"/>
              <a:t>Project included in MTP 2010 – </a:t>
            </a:r>
            <a:r>
              <a:rPr lang="en-US" sz="1800" b="1" dirty="0" smtClean="0"/>
              <a:t>Approval delayed </a:t>
            </a:r>
            <a:r>
              <a:rPr lang="en-US" sz="1800" dirty="0" smtClean="0"/>
              <a:t>by Council -&gt; Sep. 2010</a:t>
            </a:r>
          </a:p>
          <a:p>
            <a:pPr>
              <a:spcBef>
                <a:spcPts val="800"/>
              </a:spcBef>
            </a:pPr>
            <a:r>
              <a:rPr lang="en-US" sz="1800" dirty="0" smtClean="0"/>
              <a:t>CATHI under negotiation</a:t>
            </a:r>
          </a:p>
          <a:p>
            <a:pPr>
              <a:spcBef>
                <a:spcPts val="800"/>
              </a:spcBef>
            </a:pPr>
            <a:r>
              <a:rPr lang="en-US" sz="1800" dirty="0" smtClean="0"/>
              <a:t>Submission of Spanish Grant proposal</a:t>
            </a:r>
          </a:p>
          <a:p>
            <a:pPr>
              <a:spcBef>
                <a:spcPts val="800"/>
              </a:spcBef>
            </a:pPr>
            <a:r>
              <a:rPr lang="en-US" sz="1800" dirty="0" smtClean="0"/>
              <a:t>Preparation of test bench at CERN of QWR resonators (new RF tests cryostat is planned to be ready end of June 2010)</a:t>
            </a:r>
          </a:p>
          <a:p>
            <a:pPr>
              <a:spcBef>
                <a:spcPts val="800"/>
              </a:spcBef>
            </a:pPr>
            <a:r>
              <a:rPr lang="en-US" sz="1800" dirty="0" smtClean="0"/>
              <a:t>New Cavity RF tests @ SM18 by mid-July 2010.</a:t>
            </a:r>
          </a:p>
          <a:p>
            <a:pPr>
              <a:spcBef>
                <a:spcPts val="800"/>
              </a:spcBef>
            </a:pPr>
            <a:r>
              <a:rPr lang="en-US" sz="1800" dirty="0" smtClean="0"/>
              <a:t>2</a:t>
            </a:r>
            <a:r>
              <a:rPr lang="en-US" sz="1800" baseline="30000" dirty="0" smtClean="0"/>
              <a:t>nd</a:t>
            </a:r>
            <a:r>
              <a:rPr lang="en-US" sz="1800" dirty="0" smtClean="0"/>
              <a:t> prototype cavity (slightly modified) in fabrication</a:t>
            </a:r>
          </a:p>
          <a:p>
            <a:pPr>
              <a:spcBef>
                <a:spcPts val="800"/>
              </a:spcBef>
            </a:pPr>
            <a:r>
              <a:rPr lang="en-US" sz="1800" dirty="0" smtClean="0"/>
              <a:t>New layout of the facility </a:t>
            </a:r>
          </a:p>
          <a:p>
            <a:pPr>
              <a:spcBef>
                <a:spcPts val="800"/>
              </a:spcBef>
            </a:pPr>
            <a:r>
              <a:rPr lang="en-US" sz="1800" dirty="0" smtClean="0"/>
              <a:t>Tendering —&gt; Civil Engineering (Sept. 2010 FC) </a:t>
            </a:r>
            <a:br>
              <a:rPr lang="en-US" sz="1800" dirty="0" smtClean="0"/>
            </a:br>
            <a:r>
              <a:rPr lang="en-US" sz="1800" dirty="0" smtClean="0"/>
              <a:t>	                 Cryogenics (Dec. 2010 FC) </a:t>
            </a:r>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5"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15</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779463" y="2241176"/>
            <a:ext cx="7583488" cy="4007224"/>
          </a:xfrm>
        </p:spPr>
        <p:txBody>
          <a:bodyPr/>
          <a:lstStyle/>
          <a:p>
            <a:pPr>
              <a:buNone/>
            </a:pPr>
            <a:endParaRPr lang="en-US" dirty="0" smtClean="0"/>
          </a:p>
          <a:p>
            <a:r>
              <a:rPr lang="en-US" dirty="0" smtClean="0"/>
              <a:t>Project Organization</a:t>
            </a:r>
          </a:p>
          <a:p>
            <a:r>
              <a:rPr lang="en-US" dirty="0" smtClean="0"/>
              <a:t>M&amp;P Budgets</a:t>
            </a:r>
          </a:p>
          <a:p>
            <a:r>
              <a:rPr lang="en-US" dirty="0" smtClean="0"/>
              <a:t>Status of External Funding</a:t>
            </a:r>
          </a:p>
          <a:p>
            <a:r>
              <a:rPr lang="en-US" dirty="0" smtClean="0"/>
              <a:t>R&amp;D Activities</a:t>
            </a:r>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5"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0338" y="489920"/>
            <a:ext cx="398585" cy="6254425"/>
          </a:xfrm>
          <a:prstGeom prst="roundRect">
            <a:avLst/>
          </a:prstGeom>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en-US" dirty="0">
                <a:solidFill>
                  <a:prstClr val="black"/>
                </a:solidFill>
              </a:rPr>
              <a:t>HIE-ISOLDE    </a:t>
            </a:r>
            <a:r>
              <a:rPr lang="en-US" dirty="0" smtClean="0">
                <a:solidFill>
                  <a:prstClr val="black"/>
                </a:solidFill>
              </a:rPr>
              <a:t>Project </a:t>
            </a:r>
            <a:endParaRPr lang="en-US" dirty="0">
              <a:solidFill>
                <a:prstClr val="black"/>
              </a:solidFill>
            </a:endParaRPr>
          </a:p>
        </p:txBody>
      </p:sp>
      <p:sp>
        <p:nvSpPr>
          <p:cNvPr id="5" name="Rounded Rectangle 4"/>
          <p:cNvSpPr/>
          <p:nvPr/>
        </p:nvSpPr>
        <p:spPr>
          <a:xfrm>
            <a:off x="588110" y="489920"/>
            <a:ext cx="4503614" cy="318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solidFill>
                  <a:prstClr val="black"/>
                </a:solidFill>
              </a:rPr>
              <a:t>1. Project Management</a:t>
            </a:r>
          </a:p>
        </p:txBody>
      </p:sp>
      <p:sp>
        <p:nvSpPr>
          <p:cNvPr id="6" name="Rounded Rectangle 5"/>
          <p:cNvSpPr/>
          <p:nvPr/>
        </p:nvSpPr>
        <p:spPr>
          <a:xfrm>
            <a:off x="1332523" y="869033"/>
            <a:ext cx="1252414" cy="16455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solidFill>
                  <a:prstClr val="black"/>
                </a:solidFill>
              </a:rPr>
              <a:t>2. Linac Systems</a:t>
            </a:r>
          </a:p>
        </p:txBody>
      </p:sp>
      <p:sp>
        <p:nvSpPr>
          <p:cNvPr id="7" name="Rounded Rectangle 6"/>
          <p:cNvSpPr/>
          <p:nvPr/>
        </p:nvSpPr>
        <p:spPr>
          <a:xfrm>
            <a:off x="1332523" y="4144557"/>
            <a:ext cx="1252414" cy="8084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solidFill>
                  <a:prstClr val="black"/>
                </a:solidFill>
              </a:rPr>
              <a:t>4. Installation</a:t>
            </a:r>
          </a:p>
          <a:p>
            <a:pPr algn="ctr"/>
            <a:r>
              <a:rPr lang="en-US" sz="1000" dirty="0">
                <a:solidFill>
                  <a:prstClr val="black"/>
                </a:solidFill>
              </a:rPr>
              <a:t>&amp;</a:t>
            </a:r>
          </a:p>
          <a:p>
            <a:pPr algn="ctr"/>
            <a:r>
              <a:rPr lang="en-US" sz="1000" dirty="0">
                <a:solidFill>
                  <a:prstClr val="black"/>
                </a:solidFill>
              </a:rPr>
              <a:t>Commissioning</a:t>
            </a:r>
          </a:p>
        </p:txBody>
      </p:sp>
      <p:sp>
        <p:nvSpPr>
          <p:cNvPr id="8" name="Rounded Rectangle 7"/>
          <p:cNvSpPr/>
          <p:nvPr/>
        </p:nvSpPr>
        <p:spPr>
          <a:xfrm>
            <a:off x="1332523" y="2619348"/>
            <a:ext cx="1252414" cy="14192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solidFill>
                  <a:prstClr val="black"/>
                </a:solidFill>
              </a:rPr>
              <a:t>3. Infrastructure</a:t>
            </a:r>
          </a:p>
          <a:p>
            <a:pPr algn="ctr"/>
            <a:r>
              <a:rPr lang="en-US" sz="1000" dirty="0">
                <a:solidFill>
                  <a:prstClr val="black"/>
                </a:solidFill>
              </a:rPr>
              <a:t>&amp;</a:t>
            </a:r>
          </a:p>
          <a:p>
            <a:pPr algn="ctr"/>
            <a:r>
              <a:rPr lang="en-US" sz="1000" dirty="0">
                <a:solidFill>
                  <a:prstClr val="black"/>
                </a:solidFill>
              </a:rPr>
              <a:t> Integration</a:t>
            </a:r>
          </a:p>
        </p:txBody>
      </p:sp>
      <p:sp>
        <p:nvSpPr>
          <p:cNvPr id="20" name="Rounded Rectangle 19"/>
          <p:cNvSpPr/>
          <p:nvPr/>
        </p:nvSpPr>
        <p:spPr>
          <a:xfrm>
            <a:off x="6727092" y="2335078"/>
            <a:ext cx="1725248" cy="1911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000" dirty="0" smtClean="0">
                <a:solidFill>
                  <a:prstClr val="black"/>
                </a:solidFill>
              </a:rPr>
              <a:t>8.3 Access System GS/ASE</a:t>
            </a:r>
            <a:endParaRPr lang="en-US" sz="1000" dirty="0">
              <a:solidFill>
                <a:prstClr val="black"/>
              </a:solidFill>
            </a:endParaRPr>
          </a:p>
        </p:txBody>
      </p:sp>
      <p:sp>
        <p:nvSpPr>
          <p:cNvPr id="21" name="Rounded Rectangle 20"/>
          <p:cNvSpPr/>
          <p:nvPr/>
        </p:nvSpPr>
        <p:spPr>
          <a:xfrm>
            <a:off x="6727092" y="2132308"/>
            <a:ext cx="1725248" cy="1911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000" dirty="0" smtClean="0">
                <a:solidFill>
                  <a:prstClr val="black"/>
                </a:solidFill>
              </a:rPr>
              <a:t>8.2 </a:t>
            </a:r>
            <a:r>
              <a:rPr lang="en-US" sz="1000" dirty="0">
                <a:solidFill>
                  <a:prstClr val="black"/>
                </a:solidFill>
              </a:rPr>
              <a:t>Radioprotection DG/SCR  </a:t>
            </a:r>
          </a:p>
        </p:txBody>
      </p:sp>
      <p:sp>
        <p:nvSpPr>
          <p:cNvPr id="34" name="Rounded Rectangle 33"/>
          <p:cNvSpPr/>
          <p:nvPr/>
        </p:nvSpPr>
        <p:spPr>
          <a:xfrm>
            <a:off x="568569" y="869030"/>
            <a:ext cx="664308" cy="4083970"/>
          </a:xfrm>
          <a:prstGeom prst="roundRect">
            <a:avLst/>
          </a:prstGeom>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en-US" dirty="0">
                <a:solidFill>
                  <a:prstClr val="black"/>
                </a:solidFill>
              </a:rPr>
              <a:t>HIE-LINAC</a:t>
            </a:r>
          </a:p>
        </p:txBody>
      </p:sp>
      <p:sp>
        <p:nvSpPr>
          <p:cNvPr id="35" name="Rounded Rectangle 34"/>
          <p:cNvSpPr/>
          <p:nvPr/>
        </p:nvSpPr>
        <p:spPr>
          <a:xfrm>
            <a:off x="568569" y="5029200"/>
            <a:ext cx="664308" cy="1715150"/>
          </a:xfrm>
          <a:prstGeom prst="roundRect">
            <a:avLst/>
          </a:prstGeom>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en-US" dirty="0">
                <a:solidFill>
                  <a:prstClr val="black"/>
                </a:solidFill>
              </a:rPr>
              <a:t>Design </a:t>
            </a:r>
            <a:r>
              <a:rPr lang="en-US" dirty="0" smtClean="0">
                <a:solidFill>
                  <a:prstClr val="black"/>
                </a:solidFill>
              </a:rPr>
              <a:t>Study</a:t>
            </a:r>
            <a:endParaRPr lang="en-US" dirty="0">
              <a:solidFill>
                <a:prstClr val="black"/>
              </a:solidFill>
            </a:endParaRPr>
          </a:p>
        </p:txBody>
      </p:sp>
      <p:sp>
        <p:nvSpPr>
          <p:cNvPr id="40" name="Rounded Rectangle 39"/>
          <p:cNvSpPr/>
          <p:nvPr/>
        </p:nvSpPr>
        <p:spPr>
          <a:xfrm>
            <a:off x="1332523" y="5050940"/>
            <a:ext cx="1252414" cy="5321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solidFill>
                  <a:prstClr val="black"/>
                </a:solidFill>
              </a:rPr>
              <a:t>5. Target Study</a:t>
            </a:r>
          </a:p>
        </p:txBody>
      </p:sp>
      <p:sp>
        <p:nvSpPr>
          <p:cNvPr id="41" name="Rounded Rectangle 40"/>
          <p:cNvSpPr/>
          <p:nvPr/>
        </p:nvSpPr>
        <p:spPr>
          <a:xfrm>
            <a:off x="1332523" y="5674046"/>
            <a:ext cx="1252414" cy="11077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solidFill>
                  <a:prstClr val="black"/>
                </a:solidFill>
              </a:rPr>
              <a:t>6. Target Area and Class-A Lab Integration</a:t>
            </a:r>
          </a:p>
        </p:txBody>
      </p:sp>
      <p:sp>
        <p:nvSpPr>
          <p:cNvPr id="42" name="Rounded Rectangle 41"/>
          <p:cNvSpPr/>
          <p:nvPr/>
        </p:nvSpPr>
        <p:spPr>
          <a:xfrm>
            <a:off x="5251937" y="5494803"/>
            <a:ext cx="1252414" cy="8297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solidFill>
                  <a:prstClr val="black"/>
                </a:solidFill>
              </a:rPr>
              <a:t>7. Injection &amp; Beam distribution</a:t>
            </a:r>
          </a:p>
        </p:txBody>
      </p:sp>
      <p:sp>
        <p:nvSpPr>
          <p:cNvPr id="44" name="Rounded Rectangle 43"/>
          <p:cNvSpPr/>
          <p:nvPr/>
        </p:nvSpPr>
        <p:spPr>
          <a:xfrm>
            <a:off x="6727092" y="2552054"/>
            <a:ext cx="1725248" cy="1911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000" dirty="0" smtClean="0">
                <a:solidFill>
                  <a:prstClr val="black"/>
                </a:solidFill>
              </a:rPr>
              <a:t>8.4 </a:t>
            </a:r>
            <a:r>
              <a:rPr lang="en-US" sz="1000" dirty="0">
                <a:solidFill>
                  <a:prstClr val="black"/>
                </a:solidFill>
              </a:rPr>
              <a:t>Access System GS/ASE</a:t>
            </a:r>
          </a:p>
        </p:txBody>
      </p:sp>
      <p:sp>
        <p:nvSpPr>
          <p:cNvPr id="62" name="Rounded Rectangle 61"/>
          <p:cNvSpPr/>
          <p:nvPr/>
        </p:nvSpPr>
        <p:spPr>
          <a:xfrm rot="10800000" flipV="1">
            <a:off x="5257800" y="2017362"/>
            <a:ext cx="1295400" cy="6121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solidFill>
                  <a:prstClr val="black"/>
                </a:solidFill>
              </a:rPr>
              <a:t>8. </a:t>
            </a:r>
            <a:r>
              <a:rPr lang="en-US" sz="1000" dirty="0" smtClean="0">
                <a:solidFill>
                  <a:prstClr val="black"/>
                </a:solidFill>
              </a:rPr>
              <a:t>Safety</a:t>
            </a:r>
            <a:endParaRPr lang="en-US" sz="1000" dirty="0">
              <a:solidFill>
                <a:prstClr val="black"/>
              </a:solidFill>
            </a:endParaRPr>
          </a:p>
        </p:txBody>
      </p:sp>
      <p:sp>
        <p:nvSpPr>
          <p:cNvPr id="9" name="Rounded Rectangle 8"/>
          <p:cNvSpPr/>
          <p:nvPr/>
        </p:nvSpPr>
        <p:spPr>
          <a:xfrm>
            <a:off x="2833076" y="869033"/>
            <a:ext cx="2258646"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2.1 Cavity RF   BE/RF</a:t>
            </a:r>
          </a:p>
        </p:txBody>
      </p:sp>
      <p:sp>
        <p:nvSpPr>
          <p:cNvPr id="10" name="Rounded Rectangle 9"/>
          <p:cNvSpPr/>
          <p:nvPr/>
        </p:nvSpPr>
        <p:spPr>
          <a:xfrm>
            <a:off x="2833077" y="1036916"/>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2.2 Cavity</a:t>
            </a:r>
            <a:r>
              <a:rPr lang="en-US" sz="800" dirty="0" smtClean="0">
                <a:solidFill>
                  <a:prstClr val="black"/>
                </a:solidFill>
              </a:rPr>
              <a:t> Design manufacturing </a:t>
            </a:r>
            <a:r>
              <a:rPr lang="en-US" sz="800" dirty="0">
                <a:solidFill>
                  <a:prstClr val="black"/>
                </a:solidFill>
              </a:rPr>
              <a:t>EN/</a:t>
            </a:r>
            <a:r>
              <a:rPr lang="en-US" sz="800" dirty="0" smtClean="0">
                <a:solidFill>
                  <a:prstClr val="black"/>
                </a:solidFill>
              </a:rPr>
              <a:t>MME TE/VSC</a:t>
            </a:r>
            <a:endParaRPr lang="en-US" sz="800" dirty="0">
              <a:solidFill>
                <a:prstClr val="black"/>
              </a:solidFill>
            </a:endParaRPr>
          </a:p>
        </p:txBody>
      </p:sp>
      <p:sp>
        <p:nvSpPr>
          <p:cNvPr id="11" name="Rounded Rectangle 10"/>
          <p:cNvSpPr/>
          <p:nvPr/>
        </p:nvSpPr>
        <p:spPr>
          <a:xfrm>
            <a:off x="2833077" y="1204797"/>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2.3 Beam dynamics BE/RF-ABP</a:t>
            </a:r>
          </a:p>
        </p:txBody>
      </p:sp>
      <p:sp>
        <p:nvSpPr>
          <p:cNvPr id="12" name="Rounded Rectangle 11"/>
          <p:cNvSpPr/>
          <p:nvPr/>
        </p:nvSpPr>
        <p:spPr>
          <a:xfrm>
            <a:off x="2833077" y="1372679"/>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2.4 Cryomodules TE/</a:t>
            </a:r>
            <a:r>
              <a:rPr lang="en-US" sz="800" dirty="0" smtClean="0">
                <a:solidFill>
                  <a:prstClr val="black"/>
                </a:solidFill>
              </a:rPr>
              <a:t>MSC EN/MME</a:t>
            </a:r>
            <a:endParaRPr lang="en-US" sz="800" dirty="0">
              <a:solidFill>
                <a:prstClr val="black"/>
              </a:solidFill>
            </a:endParaRPr>
          </a:p>
        </p:txBody>
      </p:sp>
      <p:sp>
        <p:nvSpPr>
          <p:cNvPr id="13" name="Rounded Rectangle 12"/>
          <p:cNvSpPr/>
          <p:nvPr/>
        </p:nvSpPr>
        <p:spPr>
          <a:xfrm>
            <a:off x="2833077" y="154056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2.5 Beam Instrumentations BE/BI</a:t>
            </a:r>
          </a:p>
        </p:txBody>
      </p:sp>
      <p:sp>
        <p:nvSpPr>
          <p:cNvPr id="14" name="Rounded Rectangle 13"/>
          <p:cNvSpPr/>
          <p:nvPr/>
        </p:nvSpPr>
        <p:spPr>
          <a:xfrm>
            <a:off x="2833077" y="170844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2.6 SC Solenoid  TE/MSC</a:t>
            </a:r>
          </a:p>
        </p:txBody>
      </p:sp>
      <p:sp>
        <p:nvSpPr>
          <p:cNvPr id="15" name="Rounded Rectangle 14"/>
          <p:cNvSpPr/>
          <p:nvPr/>
        </p:nvSpPr>
        <p:spPr>
          <a:xfrm>
            <a:off x="2833077" y="187632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2.7 Beam transfer line (magnets) TE/MSC</a:t>
            </a:r>
          </a:p>
        </p:txBody>
      </p:sp>
      <p:sp>
        <p:nvSpPr>
          <p:cNvPr id="16" name="Rounded Rectangle 15"/>
          <p:cNvSpPr/>
          <p:nvPr/>
        </p:nvSpPr>
        <p:spPr>
          <a:xfrm>
            <a:off x="2833077" y="205740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smtClean="0">
                <a:solidFill>
                  <a:prstClr val="black"/>
                </a:solidFill>
              </a:rPr>
              <a:t>2.8 </a:t>
            </a:r>
            <a:r>
              <a:rPr lang="en-US" sz="800" dirty="0" err="1" smtClean="0">
                <a:solidFill>
                  <a:prstClr val="black"/>
                </a:solidFill>
              </a:rPr>
              <a:t>Linac</a:t>
            </a:r>
            <a:r>
              <a:rPr lang="en-US" sz="800" dirty="0" smtClean="0">
                <a:solidFill>
                  <a:prstClr val="black"/>
                </a:solidFill>
              </a:rPr>
              <a:t> Integration EN/MEF</a:t>
            </a:r>
            <a:endParaRPr lang="en-US" sz="800" dirty="0">
              <a:solidFill>
                <a:prstClr val="black"/>
              </a:solidFill>
            </a:endParaRPr>
          </a:p>
        </p:txBody>
      </p:sp>
      <p:sp>
        <p:nvSpPr>
          <p:cNvPr id="17" name="Rounded Rectangle 16"/>
          <p:cNvSpPr/>
          <p:nvPr/>
        </p:nvSpPr>
        <p:spPr>
          <a:xfrm>
            <a:off x="2833077" y="220980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smtClean="0">
                <a:solidFill>
                  <a:prstClr val="black"/>
                </a:solidFill>
              </a:rPr>
              <a:t>2.9 Vacuum TE/VCS</a:t>
            </a:r>
            <a:endParaRPr lang="en-US" sz="800" dirty="0">
              <a:solidFill>
                <a:prstClr val="black"/>
              </a:solidFill>
            </a:endParaRPr>
          </a:p>
        </p:txBody>
      </p:sp>
      <p:sp>
        <p:nvSpPr>
          <p:cNvPr id="18" name="Rounded Rectangle 17"/>
          <p:cNvSpPr/>
          <p:nvPr/>
        </p:nvSpPr>
        <p:spPr>
          <a:xfrm>
            <a:off x="2833077" y="236220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smtClean="0">
                <a:solidFill>
                  <a:prstClr val="black"/>
                </a:solidFill>
              </a:rPr>
              <a:t>2.10 Survey BE/ABP </a:t>
            </a:r>
            <a:endParaRPr lang="en-US" sz="800" dirty="0">
              <a:solidFill>
                <a:prstClr val="black"/>
              </a:solidFill>
            </a:endParaRPr>
          </a:p>
        </p:txBody>
      </p:sp>
      <p:sp>
        <p:nvSpPr>
          <p:cNvPr id="19" name="Rounded Rectangle 18"/>
          <p:cNvSpPr/>
          <p:nvPr/>
        </p:nvSpPr>
        <p:spPr>
          <a:xfrm>
            <a:off x="2819400" y="304800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3.4</a:t>
            </a:r>
            <a:r>
              <a:rPr lang="en-US" sz="800" dirty="0" smtClean="0">
                <a:solidFill>
                  <a:prstClr val="black"/>
                </a:solidFill>
              </a:rPr>
              <a:t> Electrical systems EN/EL</a:t>
            </a:r>
            <a:endParaRPr lang="en-US" sz="800" dirty="0">
              <a:solidFill>
                <a:prstClr val="black"/>
              </a:solidFill>
            </a:endParaRPr>
          </a:p>
        </p:txBody>
      </p:sp>
      <p:sp>
        <p:nvSpPr>
          <p:cNvPr id="22" name="Rounded Rectangle 21"/>
          <p:cNvSpPr/>
          <p:nvPr/>
        </p:nvSpPr>
        <p:spPr>
          <a:xfrm>
            <a:off x="2819400" y="3215882"/>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3.5 Cryogenic system TE/CRG </a:t>
            </a:r>
          </a:p>
        </p:txBody>
      </p:sp>
      <p:sp>
        <p:nvSpPr>
          <p:cNvPr id="23" name="Rounded Rectangle 22"/>
          <p:cNvSpPr/>
          <p:nvPr/>
        </p:nvSpPr>
        <p:spPr>
          <a:xfrm>
            <a:off x="2819400" y="3383763"/>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3.6 Power converters TE/EPC </a:t>
            </a:r>
          </a:p>
        </p:txBody>
      </p:sp>
      <p:sp>
        <p:nvSpPr>
          <p:cNvPr id="24" name="Rounded Rectangle 23"/>
          <p:cNvSpPr/>
          <p:nvPr/>
        </p:nvSpPr>
        <p:spPr>
          <a:xfrm>
            <a:off x="2819400" y="3551644"/>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3.7</a:t>
            </a:r>
            <a:r>
              <a:rPr lang="en-US" sz="800" dirty="0" smtClean="0">
                <a:solidFill>
                  <a:prstClr val="black"/>
                </a:solidFill>
              </a:rPr>
              <a:t> Industrial Control </a:t>
            </a:r>
            <a:r>
              <a:rPr lang="en-US" sz="800" dirty="0">
                <a:solidFill>
                  <a:prstClr val="black"/>
                </a:solidFill>
              </a:rPr>
              <a:t>system</a:t>
            </a:r>
            <a:r>
              <a:rPr lang="en-US" sz="800" dirty="0" smtClean="0">
                <a:solidFill>
                  <a:prstClr val="black"/>
                </a:solidFill>
              </a:rPr>
              <a:t> EN/ICE </a:t>
            </a:r>
            <a:endParaRPr lang="en-US" sz="800" dirty="0">
              <a:solidFill>
                <a:prstClr val="black"/>
              </a:solidFill>
            </a:endParaRPr>
          </a:p>
        </p:txBody>
      </p:sp>
      <p:sp>
        <p:nvSpPr>
          <p:cNvPr id="25" name="Rounded Rectangle 24"/>
          <p:cNvSpPr/>
          <p:nvPr/>
        </p:nvSpPr>
        <p:spPr>
          <a:xfrm>
            <a:off x="2833077" y="411480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4.1 Single cavity test BE/RF </a:t>
            </a:r>
          </a:p>
        </p:txBody>
      </p:sp>
      <p:sp>
        <p:nvSpPr>
          <p:cNvPr id="26" name="Rounded Rectangle 25"/>
          <p:cNvSpPr/>
          <p:nvPr/>
        </p:nvSpPr>
        <p:spPr>
          <a:xfrm>
            <a:off x="2833077" y="4282681"/>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4.2 Cryomodule test BE/RF </a:t>
            </a:r>
          </a:p>
        </p:txBody>
      </p:sp>
      <p:sp>
        <p:nvSpPr>
          <p:cNvPr id="27" name="Rounded Rectangle 26"/>
          <p:cNvSpPr/>
          <p:nvPr/>
        </p:nvSpPr>
        <p:spPr>
          <a:xfrm>
            <a:off x="2833077" y="4450561"/>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4.3</a:t>
            </a:r>
            <a:r>
              <a:rPr lang="en-US" sz="800" dirty="0" smtClean="0">
                <a:solidFill>
                  <a:prstClr val="black"/>
                </a:solidFill>
              </a:rPr>
              <a:t> Transport &amp; Handling EN/HE </a:t>
            </a:r>
            <a:endParaRPr lang="en-US" sz="800" dirty="0">
              <a:solidFill>
                <a:prstClr val="black"/>
              </a:solidFill>
            </a:endParaRPr>
          </a:p>
        </p:txBody>
      </p:sp>
      <p:sp>
        <p:nvSpPr>
          <p:cNvPr id="43" name="Rounded Rectangle 42"/>
          <p:cNvSpPr/>
          <p:nvPr/>
        </p:nvSpPr>
        <p:spPr>
          <a:xfrm>
            <a:off x="2819400" y="3719524"/>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3.8</a:t>
            </a:r>
            <a:r>
              <a:rPr lang="en-US" sz="800" dirty="0" smtClean="0">
                <a:solidFill>
                  <a:prstClr val="black"/>
                </a:solidFill>
              </a:rPr>
              <a:t> Beam Control system BE/CO </a:t>
            </a:r>
            <a:endParaRPr lang="en-US" sz="800" dirty="0">
              <a:solidFill>
                <a:prstClr val="black"/>
              </a:solidFill>
            </a:endParaRPr>
          </a:p>
        </p:txBody>
      </p:sp>
      <p:sp>
        <p:nvSpPr>
          <p:cNvPr id="46" name="Rounded Rectangle 45"/>
          <p:cNvSpPr/>
          <p:nvPr/>
        </p:nvSpPr>
        <p:spPr>
          <a:xfrm>
            <a:off x="2813539" y="5071222"/>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5.1 Target design EN/STI-HE </a:t>
            </a:r>
          </a:p>
        </p:txBody>
      </p:sp>
      <p:sp>
        <p:nvSpPr>
          <p:cNvPr id="47" name="Rounded Rectangle 46"/>
          <p:cNvSpPr/>
          <p:nvPr/>
        </p:nvSpPr>
        <p:spPr>
          <a:xfrm>
            <a:off x="2813537" y="5250069"/>
            <a:ext cx="2258647" cy="13385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5.2 </a:t>
            </a:r>
            <a:r>
              <a:rPr lang="en-US" sz="800" dirty="0" smtClean="0">
                <a:solidFill>
                  <a:prstClr val="black"/>
                </a:solidFill>
              </a:rPr>
              <a:t>Front Ends </a:t>
            </a:r>
            <a:r>
              <a:rPr lang="en-US" sz="800" dirty="0">
                <a:solidFill>
                  <a:prstClr val="black"/>
                </a:solidFill>
              </a:rPr>
              <a:t>EN/STI TE/EPC-ABT</a:t>
            </a:r>
          </a:p>
        </p:txBody>
      </p:sp>
      <p:sp>
        <p:nvSpPr>
          <p:cNvPr id="48" name="Rounded Rectangle 47"/>
          <p:cNvSpPr/>
          <p:nvPr/>
        </p:nvSpPr>
        <p:spPr>
          <a:xfrm>
            <a:off x="2813536" y="5394719"/>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5.3 Beam  Diagnostics BE/BI   </a:t>
            </a:r>
          </a:p>
        </p:txBody>
      </p:sp>
      <p:sp>
        <p:nvSpPr>
          <p:cNvPr id="53" name="Rounded Rectangle 52"/>
          <p:cNvSpPr/>
          <p:nvPr/>
        </p:nvSpPr>
        <p:spPr>
          <a:xfrm>
            <a:off x="2813539" y="5606629"/>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6.1 Layout upgrade  EN/MEF</a:t>
            </a:r>
          </a:p>
        </p:txBody>
      </p:sp>
      <p:sp>
        <p:nvSpPr>
          <p:cNvPr id="54" name="Rounded Rectangle 53"/>
          <p:cNvSpPr/>
          <p:nvPr/>
        </p:nvSpPr>
        <p:spPr>
          <a:xfrm>
            <a:off x="2813539" y="5774511"/>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6.2 Cooling and ventilation EN/CV</a:t>
            </a:r>
          </a:p>
        </p:txBody>
      </p:sp>
      <p:sp>
        <p:nvSpPr>
          <p:cNvPr id="55" name="Rounded Rectangle 54"/>
          <p:cNvSpPr/>
          <p:nvPr/>
        </p:nvSpPr>
        <p:spPr>
          <a:xfrm>
            <a:off x="2813539" y="5942393"/>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6.3 Electrical systems EN/EL</a:t>
            </a:r>
          </a:p>
        </p:txBody>
      </p:sp>
      <p:sp>
        <p:nvSpPr>
          <p:cNvPr id="56" name="Rounded Rectangle 55"/>
          <p:cNvSpPr/>
          <p:nvPr/>
        </p:nvSpPr>
        <p:spPr>
          <a:xfrm>
            <a:off x="2813539" y="6110273"/>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6.4 Vacuum TE/VCS</a:t>
            </a:r>
          </a:p>
        </p:txBody>
      </p:sp>
      <p:sp>
        <p:nvSpPr>
          <p:cNvPr id="57" name="Rounded Rectangle 56"/>
          <p:cNvSpPr/>
          <p:nvPr/>
        </p:nvSpPr>
        <p:spPr>
          <a:xfrm>
            <a:off x="2813539" y="6278156"/>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6.5 Survey BE/ABP </a:t>
            </a:r>
          </a:p>
        </p:txBody>
      </p:sp>
      <p:sp>
        <p:nvSpPr>
          <p:cNvPr id="58" name="Rounded Rectangle 57"/>
          <p:cNvSpPr/>
          <p:nvPr/>
        </p:nvSpPr>
        <p:spPr>
          <a:xfrm>
            <a:off x="2813539" y="6446037"/>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6.6 Civil engineering GS/SEM </a:t>
            </a:r>
          </a:p>
        </p:txBody>
      </p:sp>
      <p:sp>
        <p:nvSpPr>
          <p:cNvPr id="59" name="Rounded Rectangle 58"/>
          <p:cNvSpPr/>
          <p:nvPr/>
        </p:nvSpPr>
        <p:spPr>
          <a:xfrm>
            <a:off x="2813539" y="6613919"/>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6.7</a:t>
            </a:r>
            <a:r>
              <a:rPr lang="en-US" sz="800" dirty="0" smtClean="0">
                <a:solidFill>
                  <a:prstClr val="black"/>
                </a:solidFill>
              </a:rPr>
              <a:t> LL Control </a:t>
            </a:r>
            <a:r>
              <a:rPr lang="en-US" sz="800" dirty="0">
                <a:solidFill>
                  <a:prstClr val="black"/>
                </a:solidFill>
              </a:rPr>
              <a:t>system EN/STI </a:t>
            </a:r>
          </a:p>
        </p:txBody>
      </p:sp>
      <p:sp>
        <p:nvSpPr>
          <p:cNvPr id="61" name="Rounded Rectangle 60"/>
          <p:cNvSpPr/>
          <p:nvPr/>
        </p:nvSpPr>
        <p:spPr>
          <a:xfrm>
            <a:off x="6732953" y="5578082"/>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smtClean="0">
                <a:solidFill>
                  <a:prstClr val="black"/>
                </a:solidFill>
              </a:rPr>
              <a:t>7.1 </a:t>
            </a:r>
            <a:r>
              <a:rPr lang="en-US" sz="800" dirty="0">
                <a:solidFill>
                  <a:prstClr val="black"/>
                </a:solidFill>
              </a:rPr>
              <a:t>Off line separator  EN/STI </a:t>
            </a:r>
          </a:p>
        </p:txBody>
      </p:sp>
      <p:sp>
        <p:nvSpPr>
          <p:cNvPr id="75" name="Rounded Rectangle 74"/>
          <p:cNvSpPr/>
          <p:nvPr/>
        </p:nvSpPr>
        <p:spPr>
          <a:xfrm>
            <a:off x="6732950" y="5736352"/>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smtClean="0">
                <a:solidFill>
                  <a:prstClr val="black"/>
                </a:solidFill>
              </a:rPr>
              <a:t>7.2 </a:t>
            </a:r>
            <a:r>
              <a:rPr lang="en-US" sz="800" dirty="0">
                <a:solidFill>
                  <a:prstClr val="black"/>
                </a:solidFill>
              </a:rPr>
              <a:t>Separator areas </a:t>
            </a:r>
            <a:r>
              <a:rPr lang="en-US" sz="800" dirty="0" smtClean="0">
                <a:solidFill>
                  <a:prstClr val="black"/>
                </a:solidFill>
              </a:rPr>
              <a:t>EN/STI</a:t>
            </a:r>
            <a:endParaRPr lang="en-US" sz="800" dirty="0">
              <a:solidFill>
                <a:prstClr val="black"/>
              </a:solidFill>
            </a:endParaRPr>
          </a:p>
        </p:txBody>
      </p:sp>
      <p:sp>
        <p:nvSpPr>
          <p:cNvPr id="76" name="Rounded Rectangle 75"/>
          <p:cNvSpPr/>
          <p:nvPr/>
        </p:nvSpPr>
        <p:spPr>
          <a:xfrm>
            <a:off x="6732950" y="5904233"/>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smtClean="0">
                <a:solidFill>
                  <a:prstClr val="black"/>
                </a:solidFill>
              </a:rPr>
              <a:t>7.3 </a:t>
            </a:r>
            <a:r>
              <a:rPr lang="en-US" sz="800" dirty="0">
                <a:solidFill>
                  <a:prstClr val="black"/>
                </a:solidFill>
              </a:rPr>
              <a:t>Experiment Hall EN</a:t>
            </a:r>
            <a:r>
              <a:rPr lang="en-US" sz="800" dirty="0" smtClean="0">
                <a:solidFill>
                  <a:prstClr val="black"/>
                </a:solidFill>
              </a:rPr>
              <a:t>/MEF </a:t>
            </a:r>
            <a:endParaRPr lang="en-US" sz="800" dirty="0">
              <a:solidFill>
                <a:prstClr val="black"/>
              </a:solidFill>
            </a:endParaRPr>
          </a:p>
        </p:txBody>
      </p:sp>
      <p:sp>
        <p:nvSpPr>
          <p:cNvPr id="77" name="Rounded Rectangle 76"/>
          <p:cNvSpPr/>
          <p:nvPr/>
        </p:nvSpPr>
        <p:spPr>
          <a:xfrm>
            <a:off x="6732950" y="6072114"/>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smtClean="0">
                <a:solidFill>
                  <a:prstClr val="black"/>
                </a:solidFill>
              </a:rPr>
              <a:t>7.4 </a:t>
            </a:r>
            <a:r>
              <a:rPr lang="en-US" sz="800" dirty="0">
                <a:solidFill>
                  <a:prstClr val="black"/>
                </a:solidFill>
              </a:rPr>
              <a:t>Beam lines </a:t>
            </a:r>
            <a:r>
              <a:rPr lang="en-US" sz="800" dirty="0" smtClean="0">
                <a:solidFill>
                  <a:prstClr val="black"/>
                </a:solidFill>
              </a:rPr>
              <a:t> BE/ABP </a:t>
            </a:r>
            <a:endParaRPr lang="en-US" sz="800" dirty="0">
              <a:solidFill>
                <a:prstClr val="black"/>
              </a:solidFill>
            </a:endParaRPr>
          </a:p>
        </p:txBody>
      </p:sp>
      <p:sp>
        <p:nvSpPr>
          <p:cNvPr id="80" name="Rounded Rectangle 79"/>
          <p:cNvSpPr/>
          <p:nvPr/>
        </p:nvSpPr>
        <p:spPr>
          <a:xfrm>
            <a:off x="588109" y="107626"/>
            <a:ext cx="1996829" cy="3185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dirty="0">
                <a:solidFill>
                  <a:prstClr val="black"/>
                </a:solidFill>
              </a:rPr>
              <a:t>Steering Committee</a:t>
            </a:r>
          </a:p>
        </p:txBody>
      </p:sp>
      <p:sp>
        <p:nvSpPr>
          <p:cNvPr id="81" name="Rounded Rectangle 80"/>
          <p:cNvSpPr/>
          <p:nvPr/>
        </p:nvSpPr>
        <p:spPr>
          <a:xfrm>
            <a:off x="3055317" y="107626"/>
            <a:ext cx="2036407" cy="3185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dirty="0" smtClean="0">
                <a:solidFill>
                  <a:prstClr val="black"/>
                </a:solidFill>
              </a:rPr>
              <a:t>International Advisory Panel</a:t>
            </a:r>
            <a:endParaRPr lang="en-US" sz="1000" dirty="0">
              <a:solidFill>
                <a:prstClr val="black"/>
              </a:solidFill>
            </a:endParaRPr>
          </a:p>
        </p:txBody>
      </p:sp>
      <p:sp>
        <p:nvSpPr>
          <p:cNvPr id="71" name="Rounded Rectangle 70"/>
          <p:cNvSpPr/>
          <p:nvPr/>
        </p:nvSpPr>
        <p:spPr>
          <a:xfrm>
            <a:off x="6732952" y="1903708"/>
            <a:ext cx="1725248" cy="1911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000" dirty="0">
                <a:solidFill>
                  <a:prstClr val="black"/>
                </a:solidFill>
              </a:rPr>
              <a:t>8.1</a:t>
            </a:r>
            <a:r>
              <a:rPr lang="en-US" sz="1000" dirty="0" smtClean="0">
                <a:solidFill>
                  <a:prstClr val="black"/>
                </a:solidFill>
              </a:rPr>
              <a:t> Safety Coordinator GS/DI</a:t>
            </a:r>
          </a:p>
        </p:txBody>
      </p:sp>
      <p:sp>
        <p:nvSpPr>
          <p:cNvPr id="73" name="TextBox 72"/>
          <p:cNvSpPr txBox="1"/>
          <p:nvPr/>
        </p:nvSpPr>
        <p:spPr>
          <a:xfrm>
            <a:off x="138545" y="223212"/>
            <a:ext cx="184666" cy="369332"/>
          </a:xfrm>
          <a:prstGeom prst="rect">
            <a:avLst/>
          </a:prstGeom>
          <a:noFill/>
        </p:spPr>
        <p:txBody>
          <a:bodyPr wrap="none" rtlCol="0">
            <a:spAutoFit/>
          </a:bodyPr>
          <a:lstStyle/>
          <a:p>
            <a:pPr defTabSz="914400"/>
            <a:endParaRPr lang="en-US" dirty="0">
              <a:solidFill>
                <a:prstClr val="black"/>
              </a:solidFill>
            </a:endParaRPr>
          </a:p>
        </p:txBody>
      </p:sp>
      <p:sp>
        <p:nvSpPr>
          <p:cNvPr id="74" name="Rounded Rectangle 73"/>
          <p:cNvSpPr/>
          <p:nvPr/>
        </p:nvSpPr>
        <p:spPr>
          <a:xfrm>
            <a:off x="2819400" y="259080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3.1 Civil Engineering GS/SEM</a:t>
            </a:r>
          </a:p>
        </p:txBody>
      </p:sp>
      <p:sp>
        <p:nvSpPr>
          <p:cNvPr id="78" name="Rounded Rectangle 77"/>
          <p:cNvSpPr/>
          <p:nvPr/>
        </p:nvSpPr>
        <p:spPr>
          <a:xfrm>
            <a:off x="2819400" y="274320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3.2</a:t>
            </a:r>
            <a:r>
              <a:rPr lang="en-US" sz="800" dirty="0" smtClean="0">
                <a:solidFill>
                  <a:prstClr val="black"/>
                </a:solidFill>
              </a:rPr>
              <a:t> Integration EN/MEF</a:t>
            </a:r>
            <a:endParaRPr lang="en-US" sz="800" dirty="0">
              <a:solidFill>
                <a:prstClr val="black"/>
              </a:solidFill>
            </a:endParaRPr>
          </a:p>
        </p:txBody>
      </p:sp>
      <p:sp>
        <p:nvSpPr>
          <p:cNvPr id="79" name="Rounded Rectangle 78"/>
          <p:cNvSpPr/>
          <p:nvPr/>
        </p:nvSpPr>
        <p:spPr>
          <a:xfrm>
            <a:off x="2819400" y="289560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a:solidFill>
                  <a:prstClr val="black"/>
                </a:solidFill>
              </a:rPr>
              <a:t>3.3</a:t>
            </a:r>
            <a:r>
              <a:rPr lang="en-US" sz="800" dirty="0" smtClean="0">
                <a:solidFill>
                  <a:prstClr val="black"/>
                </a:solidFill>
              </a:rPr>
              <a:t> Cooling ventilation EN/CV</a:t>
            </a:r>
            <a:endParaRPr lang="en-US" sz="800" dirty="0">
              <a:solidFill>
                <a:prstClr val="black"/>
              </a:solidFill>
            </a:endParaRPr>
          </a:p>
        </p:txBody>
      </p:sp>
      <p:sp>
        <p:nvSpPr>
          <p:cNvPr id="82" name="Rounded Rectangle 81"/>
          <p:cNvSpPr/>
          <p:nvPr/>
        </p:nvSpPr>
        <p:spPr>
          <a:xfrm>
            <a:off x="2819400" y="3887405"/>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smtClean="0">
                <a:solidFill>
                  <a:prstClr val="black"/>
                </a:solidFill>
              </a:rPr>
              <a:t>3.9 Interlocks TE/MPE </a:t>
            </a:r>
            <a:endParaRPr lang="en-US" sz="800" dirty="0">
              <a:solidFill>
                <a:prstClr val="black"/>
              </a:solidFill>
            </a:endParaRPr>
          </a:p>
        </p:txBody>
      </p:sp>
      <p:sp>
        <p:nvSpPr>
          <p:cNvPr id="83" name="Rounded Rectangle 82"/>
          <p:cNvSpPr/>
          <p:nvPr/>
        </p:nvSpPr>
        <p:spPr>
          <a:xfrm>
            <a:off x="2819400" y="4632719"/>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smtClean="0">
                <a:solidFill>
                  <a:prstClr val="black"/>
                </a:solidFill>
              </a:rPr>
              <a:t>4.4 Planning &amp; Installation EN/MEF </a:t>
            </a:r>
            <a:endParaRPr lang="en-US" sz="800" dirty="0">
              <a:solidFill>
                <a:prstClr val="black"/>
              </a:solidFill>
            </a:endParaRPr>
          </a:p>
        </p:txBody>
      </p:sp>
      <p:sp>
        <p:nvSpPr>
          <p:cNvPr id="84" name="Rounded Rectangle 83"/>
          <p:cNvSpPr/>
          <p:nvPr/>
        </p:nvSpPr>
        <p:spPr>
          <a:xfrm>
            <a:off x="2819400" y="480060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dirty="0" smtClean="0">
                <a:solidFill>
                  <a:prstClr val="black"/>
                </a:solidFill>
              </a:rPr>
              <a:t>4.5 </a:t>
            </a:r>
            <a:r>
              <a:rPr lang="en-US" sz="800" dirty="0">
                <a:solidFill>
                  <a:prstClr val="black"/>
                </a:solidFill>
              </a:rPr>
              <a:t>Linac commissioning BE/RF-OP </a:t>
            </a:r>
          </a:p>
        </p:txBody>
      </p:sp>
      <p:sp>
        <p:nvSpPr>
          <p:cNvPr id="85" name="Rounded Rectangle 84"/>
          <p:cNvSpPr/>
          <p:nvPr/>
        </p:nvSpPr>
        <p:spPr>
          <a:xfrm>
            <a:off x="5791200" y="152400"/>
            <a:ext cx="2258646"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b="1" dirty="0">
                <a:solidFill>
                  <a:prstClr val="black"/>
                </a:solidFill>
              </a:rPr>
              <a:t>1</a:t>
            </a:r>
            <a:r>
              <a:rPr lang="en-US" sz="800" b="1" dirty="0" smtClean="0">
                <a:solidFill>
                  <a:prstClr val="black"/>
                </a:solidFill>
              </a:rPr>
              <a:t>.1 Project Leader – Y. </a:t>
            </a:r>
            <a:r>
              <a:rPr lang="en-US" sz="800" b="1" dirty="0" err="1" smtClean="0">
                <a:solidFill>
                  <a:prstClr val="black"/>
                </a:solidFill>
              </a:rPr>
              <a:t>Kadi</a:t>
            </a:r>
            <a:r>
              <a:rPr lang="en-US" sz="800" b="1" dirty="0" smtClean="0">
                <a:solidFill>
                  <a:prstClr val="black"/>
                </a:solidFill>
              </a:rPr>
              <a:t> (EN/HDO)</a:t>
            </a:r>
            <a:endParaRPr lang="en-US" sz="800" b="1" dirty="0">
              <a:solidFill>
                <a:prstClr val="black"/>
              </a:solidFill>
            </a:endParaRPr>
          </a:p>
        </p:txBody>
      </p:sp>
      <p:sp>
        <p:nvSpPr>
          <p:cNvPr id="86" name="Rounded Rectangle 85"/>
          <p:cNvSpPr/>
          <p:nvPr/>
        </p:nvSpPr>
        <p:spPr>
          <a:xfrm>
            <a:off x="5791201" y="320283"/>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b="1" dirty="0">
                <a:solidFill>
                  <a:prstClr val="black"/>
                </a:solidFill>
              </a:rPr>
              <a:t>1</a:t>
            </a:r>
            <a:r>
              <a:rPr lang="en-US" sz="800" b="1" dirty="0" smtClean="0">
                <a:solidFill>
                  <a:prstClr val="black"/>
                </a:solidFill>
              </a:rPr>
              <a:t>.2 Project Safety Coordinator – A.P. </a:t>
            </a:r>
            <a:r>
              <a:rPr lang="en-US" sz="800" b="1" dirty="0" err="1" smtClean="0">
                <a:solidFill>
                  <a:prstClr val="black"/>
                </a:solidFill>
              </a:rPr>
              <a:t>Bernardes</a:t>
            </a:r>
            <a:endParaRPr lang="en-US" sz="800" b="1" dirty="0">
              <a:solidFill>
                <a:prstClr val="black"/>
              </a:solidFill>
            </a:endParaRPr>
          </a:p>
        </p:txBody>
      </p:sp>
      <p:sp>
        <p:nvSpPr>
          <p:cNvPr id="87" name="Rounded Rectangle 86"/>
          <p:cNvSpPr/>
          <p:nvPr/>
        </p:nvSpPr>
        <p:spPr>
          <a:xfrm>
            <a:off x="5791201" y="488164"/>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b="1" dirty="0">
                <a:solidFill>
                  <a:prstClr val="black"/>
                </a:solidFill>
              </a:rPr>
              <a:t>1</a:t>
            </a:r>
            <a:r>
              <a:rPr lang="en-US" sz="800" b="1" dirty="0" smtClean="0">
                <a:solidFill>
                  <a:prstClr val="black"/>
                </a:solidFill>
              </a:rPr>
              <a:t>.3 Technical Coordinator – M. </a:t>
            </a:r>
            <a:r>
              <a:rPr lang="en-US" sz="800" b="1" dirty="0" err="1" smtClean="0">
                <a:solidFill>
                  <a:prstClr val="black"/>
                </a:solidFill>
              </a:rPr>
              <a:t>Pasini</a:t>
            </a:r>
            <a:r>
              <a:rPr lang="en-US" sz="800" b="1" dirty="0" smtClean="0">
                <a:solidFill>
                  <a:prstClr val="black"/>
                </a:solidFill>
              </a:rPr>
              <a:t> BE</a:t>
            </a:r>
            <a:r>
              <a:rPr lang="en-US" sz="800" b="1" dirty="0">
                <a:solidFill>
                  <a:prstClr val="black"/>
                </a:solidFill>
              </a:rPr>
              <a:t>/</a:t>
            </a:r>
            <a:r>
              <a:rPr lang="en-US" sz="800" b="1" dirty="0" smtClean="0">
                <a:solidFill>
                  <a:prstClr val="black"/>
                </a:solidFill>
              </a:rPr>
              <a:t>RF</a:t>
            </a:r>
            <a:endParaRPr lang="en-US" sz="800" b="1" dirty="0">
              <a:solidFill>
                <a:prstClr val="black"/>
              </a:solidFill>
            </a:endParaRPr>
          </a:p>
        </p:txBody>
      </p:sp>
      <p:sp>
        <p:nvSpPr>
          <p:cNvPr id="88" name="Rounded Rectangle 87"/>
          <p:cNvSpPr/>
          <p:nvPr/>
        </p:nvSpPr>
        <p:spPr>
          <a:xfrm>
            <a:off x="5791201" y="656046"/>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b="1" dirty="0">
                <a:solidFill>
                  <a:prstClr val="black"/>
                </a:solidFill>
              </a:rPr>
              <a:t>1</a:t>
            </a:r>
            <a:r>
              <a:rPr lang="en-US" sz="800" b="1" dirty="0" smtClean="0">
                <a:solidFill>
                  <a:prstClr val="black"/>
                </a:solidFill>
              </a:rPr>
              <a:t>.4 Design Study Coordinator–</a:t>
            </a:r>
            <a:r>
              <a:rPr lang="en-US" sz="800" b="1" dirty="0" err="1" smtClean="0">
                <a:solidFill>
                  <a:prstClr val="black"/>
                </a:solidFill>
              </a:rPr>
              <a:t>R.Catherall</a:t>
            </a:r>
            <a:r>
              <a:rPr lang="en-US" sz="800" b="1" dirty="0" smtClean="0">
                <a:solidFill>
                  <a:prstClr val="black"/>
                </a:solidFill>
              </a:rPr>
              <a:t> EN/STI</a:t>
            </a:r>
            <a:endParaRPr lang="en-US" sz="800" b="1" dirty="0">
              <a:solidFill>
                <a:prstClr val="black"/>
              </a:solidFill>
            </a:endParaRPr>
          </a:p>
        </p:txBody>
      </p:sp>
      <p:sp>
        <p:nvSpPr>
          <p:cNvPr id="89" name="Rounded Rectangle 88"/>
          <p:cNvSpPr/>
          <p:nvPr/>
        </p:nvSpPr>
        <p:spPr>
          <a:xfrm>
            <a:off x="5791201" y="1188239"/>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b="1" dirty="0" smtClean="0">
                <a:solidFill>
                  <a:prstClr val="black"/>
                </a:solidFill>
              </a:rPr>
              <a:t>1.7 Budget and Planning – </a:t>
            </a:r>
            <a:r>
              <a:rPr lang="en-US" sz="800" b="1" dirty="0" err="1" smtClean="0">
                <a:solidFill>
                  <a:prstClr val="black"/>
                </a:solidFill>
              </a:rPr>
              <a:t>E.Delachenal</a:t>
            </a:r>
            <a:r>
              <a:rPr lang="en-US" sz="800" b="1" dirty="0" smtClean="0">
                <a:solidFill>
                  <a:prstClr val="black"/>
                </a:solidFill>
              </a:rPr>
              <a:t> EN/GMS</a:t>
            </a:r>
            <a:endParaRPr lang="en-US" sz="800" b="1" dirty="0">
              <a:solidFill>
                <a:prstClr val="black"/>
              </a:solidFill>
            </a:endParaRPr>
          </a:p>
        </p:txBody>
      </p:sp>
      <p:sp>
        <p:nvSpPr>
          <p:cNvPr id="90" name="Rounded Rectangle 89"/>
          <p:cNvSpPr/>
          <p:nvPr/>
        </p:nvSpPr>
        <p:spPr>
          <a:xfrm>
            <a:off x="5791201" y="1356119"/>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b="1" dirty="0" smtClean="0">
                <a:solidFill>
                  <a:prstClr val="black"/>
                </a:solidFill>
              </a:rPr>
              <a:t>1.8 Administration – E. </a:t>
            </a:r>
            <a:r>
              <a:rPr lang="en-US" sz="800" b="1" dirty="0" err="1" smtClean="0">
                <a:solidFill>
                  <a:prstClr val="black"/>
                </a:solidFill>
              </a:rPr>
              <a:t>Cochet</a:t>
            </a:r>
            <a:r>
              <a:rPr lang="en-US" sz="800" b="1" dirty="0" smtClean="0">
                <a:solidFill>
                  <a:prstClr val="black"/>
                </a:solidFill>
              </a:rPr>
              <a:t> EN/GMS</a:t>
            </a:r>
            <a:endParaRPr lang="en-US" sz="800" b="1" dirty="0">
              <a:solidFill>
                <a:prstClr val="black"/>
              </a:solidFill>
            </a:endParaRPr>
          </a:p>
        </p:txBody>
      </p:sp>
      <p:cxnSp>
        <p:nvCxnSpPr>
          <p:cNvPr id="91" name="Straight Connector 90"/>
          <p:cNvCxnSpPr>
            <a:endCxn id="85" idx="1"/>
          </p:cNvCxnSpPr>
          <p:nvPr/>
        </p:nvCxnSpPr>
        <p:spPr>
          <a:xfrm flipV="1">
            <a:off x="5105400" y="236341"/>
            <a:ext cx="685800" cy="377603"/>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a:endCxn id="86" idx="1"/>
          </p:cNvCxnSpPr>
          <p:nvPr/>
        </p:nvCxnSpPr>
        <p:spPr>
          <a:xfrm flipV="1">
            <a:off x="5105400" y="404224"/>
            <a:ext cx="685801" cy="201980"/>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a:endCxn id="87" idx="1"/>
          </p:cNvCxnSpPr>
          <p:nvPr/>
        </p:nvCxnSpPr>
        <p:spPr>
          <a:xfrm flipV="1">
            <a:off x="5105400" y="572105"/>
            <a:ext cx="685801" cy="340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5" idx="3"/>
            <a:endCxn id="88" idx="1"/>
          </p:cNvCxnSpPr>
          <p:nvPr/>
        </p:nvCxnSpPr>
        <p:spPr>
          <a:xfrm>
            <a:off x="5091724" y="649208"/>
            <a:ext cx="699477" cy="907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5" idx="3"/>
            <a:endCxn id="89" idx="1"/>
          </p:cNvCxnSpPr>
          <p:nvPr/>
        </p:nvCxnSpPr>
        <p:spPr>
          <a:xfrm>
            <a:off x="5091724" y="649208"/>
            <a:ext cx="699477" cy="6229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5" idx="3"/>
            <a:endCxn id="90" idx="1"/>
          </p:cNvCxnSpPr>
          <p:nvPr/>
        </p:nvCxnSpPr>
        <p:spPr>
          <a:xfrm>
            <a:off x="5091724" y="649208"/>
            <a:ext cx="699477" cy="790852"/>
          </a:xfrm>
          <a:prstGeom prst="line">
            <a:avLst/>
          </a:prstGeom>
        </p:spPr>
        <p:style>
          <a:lnRef idx="2">
            <a:schemeClr val="accent1"/>
          </a:lnRef>
          <a:fillRef idx="0">
            <a:schemeClr val="accent1"/>
          </a:fillRef>
          <a:effectRef idx="1">
            <a:schemeClr val="accent1"/>
          </a:effectRef>
          <a:fontRef idx="minor">
            <a:schemeClr val="tx1"/>
          </a:fontRef>
        </p:style>
      </p:cxnSp>
      <p:sp>
        <p:nvSpPr>
          <p:cNvPr id="107" name="Title 3"/>
          <p:cNvSpPr txBox="1">
            <a:spLocks/>
          </p:cNvSpPr>
          <p:nvPr/>
        </p:nvSpPr>
        <p:spPr>
          <a:xfrm>
            <a:off x="5410200" y="3352800"/>
            <a:ext cx="3581400" cy="1143000"/>
          </a:xfrm>
          <a:prstGeom prst="rect">
            <a:avLst/>
          </a:prstGeom>
        </p:spPr>
        <p:txBody>
          <a:bodyPr vert="horz" lIns="91440" tIns="45720" rIns="91440" bIns="45720" rtlCol="0" anchor="ctr">
            <a:normAutofit fontScale="97500"/>
          </a:bodyPr>
          <a:lstStyle/>
          <a:p>
            <a:pPr algn="ctr" defTabSz="914400">
              <a:spcBef>
                <a:spcPct val="0"/>
              </a:spcBef>
              <a:defRPr/>
            </a:pPr>
            <a:r>
              <a:rPr lang="en-US" sz="2800" dirty="0" smtClean="0">
                <a:solidFill>
                  <a:prstClr val="black"/>
                </a:solidFill>
              </a:rPr>
              <a:t>Work Breakdown Structure</a:t>
            </a:r>
            <a:endParaRPr lang="en-US" sz="2800" dirty="0">
              <a:solidFill>
                <a:prstClr val="black"/>
              </a:solidFill>
            </a:endParaRPr>
          </a:p>
        </p:txBody>
      </p:sp>
      <p:sp>
        <p:nvSpPr>
          <p:cNvPr id="72" name="Rounded Rectangle 71"/>
          <p:cNvSpPr/>
          <p:nvPr/>
        </p:nvSpPr>
        <p:spPr>
          <a:xfrm>
            <a:off x="5791200" y="838201"/>
            <a:ext cx="2258647" cy="152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b="1" dirty="0">
                <a:solidFill>
                  <a:prstClr val="black"/>
                </a:solidFill>
              </a:rPr>
              <a:t>1</a:t>
            </a:r>
            <a:r>
              <a:rPr lang="en-US" sz="800" b="1" dirty="0" smtClean="0">
                <a:solidFill>
                  <a:prstClr val="black"/>
                </a:solidFill>
              </a:rPr>
              <a:t>.5 Installation Coordinator – E. </a:t>
            </a:r>
            <a:r>
              <a:rPr lang="en-US" sz="800" b="1" dirty="0" err="1" smtClean="0">
                <a:solidFill>
                  <a:prstClr val="black"/>
                </a:solidFill>
              </a:rPr>
              <a:t>Siesling</a:t>
            </a:r>
            <a:r>
              <a:rPr lang="en-US" sz="800" b="1" dirty="0" smtClean="0">
                <a:solidFill>
                  <a:prstClr val="black"/>
                </a:solidFill>
              </a:rPr>
              <a:t> BE/OP</a:t>
            </a:r>
            <a:endParaRPr lang="en-US" sz="800" b="1" dirty="0">
              <a:solidFill>
                <a:prstClr val="black"/>
              </a:solidFill>
            </a:endParaRPr>
          </a:p>
        </p:txBody>
      </p:sp>
      <p:sp>
        <p:nvSpPr>
          <p:cNvPr id="92" name="Rounded Rectangle 91"/>
          <p:cNvSpPr/>
          <p:nvPr/>
        </p:nvSpPr>
        <p:spPr>
          <a:xfrm>
            <a:off x="5791200" y="1006080"/>
            <a:ext cx="2258647" cy="167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800" b="1" dirty="0">
                <a:solidFill>
                  <a:prstClr val="black"/>
                </a:solidFill>
              </a:rPr>
              <a:t>1</a:t>
            </a:r>
            <a:r>
              <a:rPr lang="en-US" sz="800" b="1" dirty="0" smtClean="0">
                <a:solidFill>
                  <a:prstClr val="black"/>
                </a:solidFill>
              </a:rPr>
              <a:t>.6 Detailed Activity Planning – K. </a:t>
            </a:r>
            <a:r>
              <a:rPr lang="en-US" sz="800" b="1" dirty="0" err="1" smtClean="0">
                <a:solidFill>
                  <a:prstClr val="black"/>
                </a:solidFill>
              </a:rPr>
              <a:t>Foraz</a:t>
            </a:r>
            <a:r>
              <a:rPr lang="en-US" sz="800" b="1" dirty="0" smtClean="0">
                <a:solidFill>
                  <a:prstClr val="black"/>
                </a:solidFill>
              </a:rPr>
              <a:t> EN/MEF</a:t>
            </a:r>
            <a:endParaRPr lang="en-US" sz="800" b="1" dirty="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2424624"/>
            <a:ext cx="6705600" cy="3185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rtl="0"/>
            <a:r>
              <a:rPr lang="en-US" sz="1000" b="1" kern="1200" dirty="0" smtClean="0">
                <a:solidFill>
                  <a:prstClr val="black"/>
                </a:solidFill>
                <a:latin typeface="Calibri"/>
                <a:ea typeface="+mn-ea"/>
                <a:cs typeface="+mn-cs"/>
              </a:rPr>
              <a:t>Project Management – </a:t>
            </a:r>
            <a:r>
              <a:rPr lang="en-US" sz="1000" b="1" i="1" kern="1200" dirty="0" smtClean="0">
                <a:solidFill>
                  <a:prstClr val="black"/>
                </a:solidFill>
                <a:latin typeface="Calibri"/>
                <a:ea typeface="+mn-ea"/>
                <a:cs typeface="+mn-cs"/>
              </a:rPr>
              <a:t>Y. </a:t>
            </a:r>
            <a:r>
              <a:rPr lang="en-US" sz="1000" b="1" i="1" kern="1200" dirty="0" err="1" smtClean="0">
                <a:solidFill>
                  <a:prstClr val="black"/>
                </a:solidFill>
                <a:latin typeface="Calibri"/>
                <a:ea typeface="+mn-ea"/>
                <a:cs typeface="+mn-cs"/>
              </a:rPr>
              <a:t>Kadi</a:t>
            </a:r>
            <a:endParaRPr lang="en-US" sz="1000" b="1" i="1" kern="1200" dirty="0">
              <a:solidFill>
                <a:prstClr val="black"/>
              </a:solidFill>
              <a:latin typeface="Calibri"/>
              <a:ea typeface="+mn-ea"/>
              <a:cs typeface="+mn-cs"/>
            </a:endParaRPr>
          </a:p>
        </p:txBody>
      </p:sp>
      <p:sp>
        <p:nvSpPr>
          <p:cNvPr id="6" name="Rounded Rectangle 5"/>
          <p:cNvSpPr/>
          <p:nvPr/>
        </p:nvSpPr>
        <p:spPr>
          <a:xfrm>
            <a:off x="7162800" y="2362200"/>
            <a:ext cx="16764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rtl="0"/>
            <a:r>
              <a:rPr lang="en-US" sz="1000" b="1" kern="1200" dirty="0" smtClean="0">
                <a:solidFill>
                  <a:prstClr val="black"/>
                </a:solidFill>
                <a:latin typeface="Calibri"/>
                <a:ea typeface="+mn-ea"/>
                <a:cs typeface="+mn-cs"/>
              </a:rPr>
              <a:t>International Collaboration</a:t>
            </a:r>
          </a:p>
          <a:p>
            <a:pPr algn="ctr" defTabSz="457200" rtl="0"/>
            <a:endParaRPr lang="en-US" sz="1000" b="1" kern="1200" dirty="0">
              <a:solidFill>
                <a:prstClr val="black"/>
              </a:solidFill>
              <a:latin typeface="Calibri"/>
              <a:ea typeface="+mn-ea"/>
              <a:cs typeface="+mn-cs"/>
            </a:endParaRPr>
          </a:p>
        </p:txBody>
      </p:sp>
      <p:sp>
        <p:nvSpPr>
          <p:cNvPr id="80" name="Rounded Rectangle 79"/>
          <p:cNvSpPr/>
          <p:nvPr/>
        </p:nvSpPr>
        <p:spPr>
          <a:xfrm>
            <a:off x="228600" y="1828800"/>
            <a:ext cx="2590800" cy="318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rtl="0"/>
            <a:r>
              <a:rPr lang="en-US" sz="1000" b="1" kern="1200" dirty="0">
                <a:solidFill>
                  <a:prstClr val="black"/>
                </a:solidFill>
                <a:latin typeface="Calibri"/>
                <a:ea typeface="+mn-ea"/>
                <a:cs typeface="+mn-cs"/>
              </a:rPr>
              <a:t>Steering </a:t>
            </a:r>
            <a:r>
              <a:rPr lang="en-US" sz="1000" b="1" kern="1200" dirty="0" smtClean="0">
                <a:solidFill>
                  <a:prstClr val="black"/>
                </a:solidFill>
                <a:latin typeface="Calibri"/>
                <a:ea typeface="+mn-ea"/>
                <a:cs typeface="+mn-cs"/>
              </a:rPr>
              <a:t>Committee </a:t>
            </a:r>
            <a:r>
              <a:rPr lang="en-US" sz="1000" b="1" i="1" kern="1200" dirty="0" smtClean="0">
                <a:solidFill>
                  <a:prstClr val="black"/>
                </a:solidFill>
                <a:latin typeface="Calibri"/>
                <a:ea typeface="+mn-ea"/>
                <a:cs typeface="+mn-cs"/>
              </a:rPr>
              <a:t>– </a:t>
            </a:r>
            <a:r>
              <a:rPr lang="en-US" sz="1000" b="1" i="1" dirty="0" smtClean="0">
                <a:solidFill>
                  <a:prstClr val="black"/>
                </a:solidFill>
                <a:latin typeface="Calibri"/>
              </a:rPr>
              <a:t>M. </a:t>
            </a:r>
            <a:r>
              <a:rPr lang="en-US" sz="1000" b="1" i="1" dirty="0" err="1" smtClean="0">
                <a:solidFill>
                  <a:prstClr val="black"/>
                </a:solidFill>
                <a:latin typeface="Calibri"/>
              </a:rPr>
              <a:t>Huyse</a:t>
            </a:r>
            <a:endParaRPr lang="en-US" sz="1000" b="1" i="1" kern="1200" dirty="0">
              <a:solidFill>
                <a:prstClr val="black"/>
              </a:solidFill>
              <a:latin typeface="Calibri"/>
              <a:ea typeface="+mn-ea"/>
              <a:cs typeface="+mn-cs"/>
            </a:endParaRPr>
          </a:p>
        </p:txBody>
      </p:sp>
      <p:sp>
        <p:nvSpPr>
          <p:cNvPr id="81" name="Rounded Rectangle 80"/>
          <p:cNvSpPr/>
          <p:nvPr/>
        </p:nvSpPr>
        <p:spPr>
          <a:xfrm>
            <a:off x="4343401" y="1828800"/>
            <a:ext cx="2590800" cy="318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rtl="0"/>
            <a:r>
              <a:rPr lang="en-US" sz="1000" b="1" kern="1200" dirty="0" smtClean="0">
                <a:solidFill>
                  <a:prstClr val="black"/>
                </a:solidFill>
                <a:latin typeface="Calibri"/>
                <a:ea typeface="+mn-ea"/>
                <a:cs typeface="+mn-cs"/>
              </a:rPr>
              <a:t>International Advisory Panel</a:t>
            </a:r>
            <a:endParaRPr lang="en-US" sz="1000" b="1" kern="1200" dirty="0">
              <a:solidFill>
                <a:prstClr val="black"/>
              </a:solidFill>
              <a:latin typeface="Calibri"/>
              <a:ea typeface="+mn-ea"/>
              <a:cs typeface="+mn-cs"/>
            </a:endParaRPr>
          </a:p>
        </p:txBody>
      </p:sp>
      <p:sp>
        <p:nvSpPr>
          <p:cNvPr id="73" name="TextBox 72"/>
          <p:cNvSpPr txBox="1"/>
          <p:nvPr/>
        </p:nvSpPr>
        <p:spPr>
          <a:xfrm>
            <a:off x="138545" y="223212"/>
            <a:ext cx="184666" cy="369332"/>
          </a:xfrm>
          <a:prstGeom prst="rect">
            <a:avLst/>
          </a:prstGeom>
          <a:noFill/>
        </p:spPr>
        <p:txBody>
          <a:bodyPr wrap="none" rtlCol="0">
            <a:spAutoFit/>
          </a:bodyPr>
          <a:lstStyle/>
          <a:p>
            <a:endParaRPr lang="en-US" dirty="0"/>
          </a:p>
        </p:txBody>
      </p:sp>
      <p:sp>
        <p:nvSpPr>
          <p:cNvPr id="70" name="Rounded Rectangle 69"/>
          <p:cNvSpPr/>
          <p:nvPr/>
        </p:nvSpPr>
        <p:spPr>
          <a:xfrm>
            <a:off x="2375389" y="2971800"/>
            <a:ext cx="16764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rtl="0"/>
            <a:r>
              <a:rPr lang="en-US" sz="1000" b="1" kern="1200" dirty="0" smtClean="0">
                <a:solidFill>
                  <a:prstClr val="black"/>
                </a:solidFill>
                <a:latin typeface="Calibri"/>
                <a:ea typeface="+mn-ea"/>
                <a:cs typeface="+mn-cs"/>
              </a:rPr>
              <a:t>Technical Coordination</a:t>
            </a:r>
          </a:p>
          <a:p>
            <a:pPr algn="ctr" defTabSz="457200" rtl="0"/>
            <a:r>
              <a:rPr lang="en-US" sz="1000" b="1" i="1" dirty="0" smtClean="0">
                <a:solidFill>
                  <a:prstClr val="black"/>
                </a:solidFill>
                <a:latin typeface="Calibri"/>
              </a:rPr>
              <a:t>M. </a:t>
            </a:r>
            <a:r>
              <a:rPr lang="en-US" sz="1000" b="1" i="1" dirty="0" err="1" smtClean="0">
                <a:solidFill>
                  <a:prstClr val="black"/>
                </a:solidFill>
                <a:latin typeface="Calibri"/>
              </a:rPr>
              <a:t>Pasini</a:t>
            </a:r>
            <a:endParaRPr lang="en-US" sz="1000" b="1" i="1" kern="1200" dirty="0">
              <a:solidFill>
                <a:prstClr val="black"/>
              </a:solidFill>
              <a:latin typeface="Calibri"/>
              <a:ea typeface="+mn-ea"/>
              <a:cs typeface="+mn-cs"/>
            </a:endParaRPr>
          </a:p>
        </p:txBody>
      </p:sp>
      <p:sp>
        <p:nvSpPr>
          <p:cNvPr id="96" name="Rounded Rectangle 95"/>
          <p:cNvSpPr/>
          <p:nvPr/>
        </p:nvSpPr>
        <p:spPr>
          <a:xfrm>
            <a:off x="5559669" y="3505200"/>
            <a:ext cx="841131"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rtl="0"/>
            <a:r>
              <a:rPr lang="en-US" sz="1000" b="1" kern="1200" dirty="0" smtClean="0">
                <a:solidFill>
                  <a:prstClr val="black"/>
                </a:solidFill>
                <a:latin typeface="Calibri"/>
                <a:ea typeface="+mn-ea"/>
                <a:cs typeface="+mn-cs"/>
              </a:rPr>
              <a:t>Safety</a:t>
            </a:r>
          </a:p>
          <a:p>
            <a:pPr algn="ctr" defTabSz="457200" rtl="0"/>
            <a:endParaRPr lang="en-US" sz="1000" b="1" kern="1200" dirty="0" smtClean="0">
              <a:solidFill>
                <a:prstClr val="black"/>
              </a:solidFill>
              <a:latin typeface="Calibri"/>
              <a:ea typeface="+mn-ea"/>
              <a:cs typeface="+mn-cs"/>
            </a:endParaRPr>
          </a:p>
          <a:p>
            <a:pPr algn="ctr" defTabSz="457200" rtl="0"/>
            <a:r>
              <a:rPr lang="en-US" sz="1000" b="1" i="1" dirty="0" smtClean="0">
                <a:solidFill>
                  <a:prstClr val="black"/>
                </a:solidFill>
                <a:latin typeface="Calibri"/>
              </a:rPr>
              <a:t>A.P. </a:t>
            </a:r>
            <a:r>
              <a:rPr lang="en-US" sz="1000" b="1" i="1" dirty="0" err="1" smtClean="0">
                <a:solidFill>
                  <a:prstClr val="black"/>
                </a:solidFill>
                <a:latin typeface="Calibri"/>
              </a:rPr>
              <a:t>Bernardes</a:t>
            </a:r>
            <a:endParaRPr lang="en-US" sz="1000" b="1" i="1" kern="1200" dirty="0">
              <a:solidFill>
                <a:prstClr val="black"/>
              </a:solidFill>
              <a:latin typeface="Calibri"/>
              <a:ea typeface="+mn-ea"/>
              <a:cs typeface="+mn-cs"/>
            </a:endParaRPr>
          </a:p>
        </p:txBody>
      </p:sp>
      <p:sp>
        <p:nvSpPr>
          <p:cNvPr id="98" name="Rounded Rectangle 97"/>
          <p:cNvSpPr/>
          <p:nvPr/>
        </p:nvSpPr>
        <p:spPr>
          <a:xfrm>
            <a:off x="4658458" y="3505200"/>
            <a:ext cx="841131"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rtl="0"/>
            <a:r>
              <a:rPr lang="en-US" sz="1000" b="1" kern="1200" dirty="0" smtClean="0">
                <a:solidFill>
                  <a:prstClr val="black"/>
                </a:solidFill>
                <a:latin typeface="Calibri"/>
                <a:ea typeface="+mn-ea"/>
                <a:cs typeface="+mn-cs"/>
              </a:rPr>
              <a:t>Design Study</a:t>
            </a:r>
          </a:p>
          <a:p>
            <a:pPr algn="ctr" defTabSz="457200" rtl="0"/>
            <a:endParaRPr lang="en-US" sz="1000" b="1" kern="1200" dirty="0" smtClean="0">
              <a:solidFill>
                <a:prstClr val="black"/>
              </a:solidFill>
              <a:latin typeface="Calibri"/>
              <a:ea typeface="+mn-ea"/>
              <a:cs typeface="+mn-cs"/>
            </a:endParaRPr>
          </a:p>
          <a:p>
            <a:pPr algn="ctr" defTabSz="457200" rtl="0"/>
            <a:r>
              <a:rPr lang="en-US" sz="1000" b="1" i="1" dirty="0" smtClean="0">
                <a:solidFill>
                  <a:prstClr val="black"/>
                </a:solidFill>
                <a:latin typeface="Calibri"/>
              </a:rPr>
              <a:t>R. </a:t>
            </a:r>
            <a:r>
              <a:rPr lang="en-US" sz="1000" b="1" i="1" dirty="0" err="1" smtClean="0">
                <a:solidFill>
                  <a:prstClr val="black"/>
                </a:solidFill>
                <a:latin typeface="Calibri"/>
              </a:rPr>
              <a:t>Catherall</a:t>
            </a:r>
            <a:endParaRPr lang="en-US" sz="1000" b="1" i="1" kern="1200" dirty="0">
              <a:solidFill>
                <a:prstClr val="black"/>
              </a:solidFill>
              <a:latin typeface="Calibri"/>
              <a:ea typeface="+mn-ea"/>
              <a:cs typeface="+mn-cs"/>
            </a:endParaRPr>
          </a:p>
        </p:txBody>
      </p:sp>
      <p:sp>
        <p:nvSpPr>
          <p:cNvPr id="99" name="Rounded Rectangle 98"/>
          <p:cNvSpPr/>
          <p:nvPr/>
        </p:nvSpPr>
        <p:spPr>
          <a:xfrm>
            <a:off x="3757246" y="3505200"/>
            <a:ext cx="841131"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rtl="0"/>
            <a:r>
              <a:rPr lang="en-US" sz="1000" b="1" kern="1200" dirty="0" smtClean="0">
                <a:solidFill>
                  <a:prstClr val="black"/>
                </a:solidFill>
                <a:latin typeface="Calibri"/>
                <a:ea typeface="+mn-ea"/>
                <a:cs typeface="+mn-cs"/>
              </a:rPr>
              <a:t>Infrastructure</a:t>
            </a:r>
          </a:p>
          <a:p>
            <a:pPr algn="ctr" defTabSz="457200" rtl="0"/>
            <a:r>
              <a:rPr lang="en-US" sz="1000" b="1" dirty="0" smtClean="0">
                <a:solidFill>
                  <a:prstClr val="black"/>
                </a:solidFill>
                <a:latin typeface="Calibri"/>
              </a:rPr>
              <a:t>and Integration</a:t>
            </a:r>
            <a:endParaRPr lang="en-US" sz="1000" b="1" kern="1200" dirty="0" smtClean="0">
              <a:solidFill>
                <a:prstClr val="black"/>
              </a:solidFill>
              <a:latin typeface="Calibri"/>
              <a:ea typeface="+mn-ea"/>
              <a:cs typeface="+mn-cs"/>
            </a:endParaRPr>
          </a:p>
          <a:p>
            <a:pPr algn="ctr" defTabSz="457200" rtl="0"/>
            <a:r>
              <a:rPr lang="en-US" sz="1000" b="1" i="1" dirty="0" smtClean="0">
                <a:solidFill>
                  <a:prstClr val="black"/>
                </a:solidFill>
                <a:latin typeface="Calibri"/>
              </a:rPr>
              <a:t>D. </a:t>
            </a:r>
            <a:r>
              <a:rPr lang="en-US" sz="1000" b="1" i="1" dirty="0" err="1" smtClean="0">
                <a:solidFill>
                  <a:prstClr val="black"/>
                </a:solidFill>
                <a:latin typeface="Calibri"/>
              </a:rPr>
              <a:t>Parchet</a:t>
            </a:r>
            <a:endParaRPr lang="en-US" sz="1000" b="1" i="1" kern="1200" dirty="0">
              <a:solidFill>
                <a:prstClr val="black"/>
              </a:solidFill>
              <a:latin typeface="Calibri"/>
              <a:ea typeface="+mn-ea"/>
              <a:cs typeface="+mn-cs"/>
            </a:endParaRPr>
          </a:p>
        </p:txBody>
      </p:sp>
      <p:sp>
        <p:nvSpPr>
          <p:cNvPr id="101" name="Rounded Rectangle 100"/>
          <p:cNvSpPr/>
          <p:nvPr/>
        </p:nvSpPr>
        <p:spPr>
          <a:xfrm>
            <a:off x="1534258" y="3505200"/>
            <a:ext cx="841131"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rtl="0"/>
            <a:r>
              <a:rPr lang="en-US" sz="1000" b="1" kern="1200" dirty="0" err="1" smtClean="0">
                <a:solidFill>
                  <a:prstClr val="black"/>
                </a:solidFill>
                <a:latin typeface="Calibri"/>
                <a:ea typeface="+mn-ea"/>
                <a:cs typeface="+mn-cs"/>
              </a:rPr>
              <a:t>Linac</a:t>
            </a:r>
            <a:r>
              <a:rPr lang="en-US" sz="1000" b="1" kern="1200" dirty="0" smtClean="0">
                <a:solidFill>
                  <a:prstClr val="black"/>
                </a:solidFill>
                <a:latin typeface="Calibri"/>
                <a:ea typeface="+mn-ea"/>
                <a:cs typeface="+mn-cs"/>
              </a:rPr>
              <a:t> System</a:t>
            </a:r>
          </a:p>
          <a:p>
            <a:pPr algn="ctr" defTabSz="457200" rtl="0"/>
            <a:endParaRPr lang="en-US" sz="1000" b="1" kern="1200" dirty="0" smtClean="0">
              <a:solidFill>
                <a:prstClr val="black"/>
              </a:solidFill>
              <a:latin typeface="Calibri"/>
              <a:ea typeface="+mn-ea"/>
              <a:cs typeface="+mn-cs"/>
            </a:endParaRPr>
          </a:p>
          <a:p>
            <a:pPr algn="ctr" defTabSz="457200" rtl="0"/>
            <a:r>
              <a:rPr lang="en-US" sz="1000" b="1" i="1" dirty="0" smtClean="0">
                <a:solidFill>
                  <a:prstClr val="black"/>
                </a:solidFill>
                <a:latin typeface="Calibri"/>
              </a:rPr>
              <a:t>M. </a:t>
            </a:r>
            <a:r>
              <a:rPr lang="en-US" sz="1000" b="1" i="1" dirty="0" err="1" smtClean="0">
                <a:solidFill>
                  <a:prstClr val="black"/>
                </a:solidFill>
                <a:latin typeface="Calibri"/>
              </a:rPr>
              <a:t>Pasini</a:t>
            </a:r>
            <a:endParaRPr lang="en-US" sz="1000" b="1" i="1" kern="1200" dirty="0">
              <a:solidFill>
                <a:prstClr val="black"/>
              </a:solidFill>
              <a:latin typeface="Calibri"/>
              <a:ea typeface="+mn-ea"/>
              <a:cs typeface="+mn-cs"/>
            </a:endParaRPr>
          </a:p>
        </p:txBody>
      </p:sp>
      <p:sp>
        <p:nvSpPr>
          <p:cNvPr id="104" name="Rounded Rectangle 103"/>
          <p:cNvSpPr/>
          <p:nvPr/>
        </p:nvSpPr>
        <p:spPr>
          <a:xfrm>
            <a:off x="5559669" y="4419600"/>
            <a:ext cx="841131" cy="685800"/>
          </a:xfrm>
          <a:prstGeom prst="round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defTabSz="457200" rtl="0"/>
            <a:r>
              <a:rPr lang="en-US" sz="1000" b="1" i="1" kern="1200" dirty="0" smtClean="0">
                <a:solidFill>
                  <a:prstClr val="black"/>
                </a:solidFill>
                <a:latin typeface="Calibri"/>
                <a:ea typeface="+mn-ea"/>
                <a:cs typeface="+mn-cs"/>
              </a:rPr>
              <a:t>Safety</a:t>
            </a:r>
          </a:p>
          <a:p>
            <a:pPr algn="ctr" defTabSz="457200" rtl="0"/>
            <a:r>
              <a:rPr lang="en-US" sz="1000" b="1" i="1" dirty="0" smtClean="0">
                <a:solidFill>
                  <a:prstClr val="black"/>
                </a:solidFill>
                <a:latin typeface="Calibri"/>
              </a:rPr>
              <a:t>Working Group</a:t>
            </a:r>
            <a:endParaRPr lang="en-US" sz="1000" b="1" i="1" kern="1200" dirty="0">
              <a:solidFill>
                <a:prstClr val="black"/>
              </a:solidFill>
              <a:latin typeface="Calibri"/>
              <a:ea typeface="+mn-ea"/>
              <a:cs typeface="+mn-cs"/>
            </a:endParaRPr>
          </a:p>
        </p:txBody>
      </p:sp>
      <p:sp>
        <p:nvSpPr>
          <p:cNvPr id="106" name="Rounded Rectangle 105"/>
          <p:cNvSpPr/>
          <p:nvPr/>
        </p:nvSpPr>
        <p:spPr>
          <a:xfrm>
            <a:off x="4658458" y="4419600"/>
            <a:ext cx="841131" cy="685800"/>
          </a:xfrm>
          <a:prstGeom prst="round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defTabSz="457200" rtl="0"/>
            <a:r>
              <a:rPr lang="en-US" sz="1000" b="1" i="1" kern="1200" dirty="0" smtClean="0">
                <a:solidFill>
                  <a:prstClr val="black"/>
                </a:solidFill>
                <a:latin typeface="Calibri"/>
                <a:ea typeface="+mn-ea"/>
                <a:cs typeface="+mn-cs"/>
              </a:rPr>
              <a:t>Design Study</a:t>
            </a:r>
          </a:p>
          <a:p>
            <a:pPr algn="ctr" defTabSz="457200" rtl="0"/>
            <a:r>
              <a:rPr lang="en-US" sz="1000" b="1" i="1" dirty="0" smtClean="0">
                <a:solidFill>
                  <a:prstClr val="black"/>
                </a:solidFill>
                <a:latin typeface="Calibri"/>
              </a:rPr>
              <a:t>Working Group</a:t>
            </a:r>
            <a:endParaRPr lang="en-US" sz="1000" b="1" i="1" kern="1200" dirty="0">
              <a:solidFill>
                <a:prstClr val="black"/>
              </a:solidFill>
              <a:latin typeface="Calibri"/>
              <a:ea typeface="+mn-ea"/>
              <a:cs typeface="+mn-cs"/>
            </a:endParaRPr>
          </a:p>
        </p:txBody>
      </p:sp>
      <p:sp>
        <p:nvSpPr>
          <p:cNvPr id="107" name="Rounded Rectangle 106"/>
          <p:cNvSpPr/>
          <p:nvPr/>
        </p:nvSpPr>
        <p:spPr>
          <a:xfrm>
            <a:off x="3757246" y="4419600"/>
            <a:ext cx="841131" cy="685800"/>
          </a:xfrm>
          <a:prstGeom prst="round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defTabSz="457200" rtl="0"/>
            <a:r>
              <a:rPr lang="en-US" sz="1000" b="1" i="1" kern="1200" dirty="0" smtClean="0">
                <a:solidFill>
                  <a:prstClr val="black"/>
                </a:solidFill>
                <a:latin typeface="Calibri"/>
                <a:ea typeface="+mn-ea"/>
                <a:cs typeface="+mn-cs"/>
              </a:rPr>
              <a:t>Infrastructure </a:t>
            </a:r>
            <a:r>
              <a:rPr lang="en-US" sz="1000" b="1" i="1" dirty="0" smtClean="0">
                <a:solidFill>
                  <a:prstClr val="black"/>
                </a:solidFill>
                <a:latin typeface="Calibri"/>
              </a:rPr>
              <a:t>&amp;</a:t>
            </a:r>
            <a:r>
              <a:rPr lang="en-US" sz="1000" b="1" i="1" kern="1200" dirty="0" smtClean="0">
                <a:solidFill>
                  <a:prstClr val="black"/>
                </a:solidFill>
                <a:latin typeface="Calibri"/>
                <a:ea typeface="+mn-ea"/>
                <a:cs typeface="+mn-cs"/>
              </a:rPr>
              <a:t> integration</a:t>
            </a:r>
          </a:p>
          <a:p>
            <a:pPr algn="ctr" defTabSz="457200" rtl="0"/>
            <a:r>
              <a:rPr lang="en-US" sz="1000" b="1" i="1" dirty="0" smtClean="0">
                <a:solidFill>
                  <a:prstClr val="black"/>
                </a:solidFill>
                <a:latin typeface="Calibri"/>
              </a:rPr>
              <a:t>Working Group</a:t>
            </a:r>
            <a:endParaRPr lang="en-US" sz="1000" b="1" i="1" kern="1200" dirty="0">
              <a:solidFill>
                <a:prstClr val="black"/>
              </a:solidFill>
              <a:latin typeface="Calibri"/>
              <a:ea typeface="+mn-ea"/>
              <a:cs typeface="+mn-cs"/>
            </a:endParaRPr>
          </a:p>
        </p:txBody>
      </p:sp>
      <p:sp>
        <p:nvSpPr>
          <p:cNvPr id="108" name="Rounded Rectangle 107"/>
          <p:cNvSpPr/>
          <p:nvPr/>
        </p:nvSpPr>
        <p:spPr>
          <a:xfrm>
            <a:off x="2856035" y="4419600"/>
            <a:ext cx="841131" cy="685800"/>
          </a:xfrm>
          <a:prstGeom prst="round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defTabSz="457200" rtl="0"/>
            <a:r>
              <a:rPr lang="en-US" sz="1000" b="1" i="1" kern="1200" dirty="0" err="1" smtClean="0">
                <a:solidFill>
                  <a:prstClr val="black"/>
                </a:solidFill>
                <a:latin typeface="Calibri"/>
                <a:ea typeface="+mn-ea"/>
                <a:cs typeface="+mn-cs"/>
              </a:rPr>
              <a:t>Linac</a:t>
            </a:r>
            <a:r>
              <a:rPr lang="en-US" sz="1000" b="1" i="1" kern="1200" dirty="0" smtClean="0">
                <a:solidFill>
                  <a:prstClr val="black"/>
                </a:solidFill>
                <a:latin typeface="Calibri"/>
                <a:ea typeface="+mn-ea"/>
                <a:cs typeface="+mn-cs"/>
              </a:rPr>
              <a:t> Commissioning</a:t>
            </a:r>
          </a:p>
          <a:p>
            <a:pPr algn="ctr" defTabSz="457200" rtl="0"/>
            <a:r>
              <a:rPr lang="en-US" sz="1000" b="1" i="1" dirty="0" smtClean="0">
                <a:solidFill>
                  <a:prstClr val="black"/>
                </a:solidFill>
                <a:latin typeface="Calibri"/>
              </a:rPr>
              <a:t>Working Group</a:t>
            </a:r>
            <a:endParaRPr lang="en-US" sz="1000" b="1" i="1" kern="1200" dirty="0">
              <a:solidFill>
                <a:prstClr val="black"/>
              </a:solidFill>
              <a:latin typeface="Calibri"/>
              <a:ea typeface="+mn-ea"/>
              <a:cs typeface="+mn-cs"/>
            </a:endParaRPr>
          </a:p>
        </p:txBody>
      </p:sp>
      <p:sp>
        <p:nvSpPr>
          <p:cNvPr id="109" name="Rounded Rectangle 108"/>
          <p:cNvSpPr/>
          <p:nvPr/>
        </p:nvSpPr>
        <p:spPr>
          <a:xfrm>
            <a:off x="1954823" y="4419600"/>
            <a:ext cx="841131" cy="685800"/>
          </a:xfrm>
          <a:prstGeom prst="round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defTabSz="457200" rtl="0"/>
            <a:r>
              <a:rPr lang="en-US" sz="1000" b="1" i="1" kern="1200" dirty="0" err="1" smtClean="0">
                <a:solidFill>
                  <a:prstClr val="black"/>
                </a:solidFill>
                <a:latin typeface="Calibri"/>
                <a:ea typeface="+mn-ea"/>
                <a:cs typeface="+mn-cs"/>
              </a:rPr>
              <a:t>Cryomodules</a:t>
            </a:r>
            <a:endParaRPr lang="en-US" sz="1000" b="1" i="1" kern="1200" dirty="0" smtClean="0">
              <a:solidFill>
                <a:prstClr val="black"/>
              </a:solidFill>
              <a:latin typeface="Calibri"/>
              <a:ea typeface="+mn-ea"/>
              <a:cs typeface="+mn-cs"/>
            </a:endParaRPr>
          </a:p>
          <a:p>
            <a:pPr algn="ctr" defTabSz="457200" rtl="0"/>
            <a:r>
              <a:rPr lang="en-US" sz="1000" b="1" i="1" dirty="0" smtClean="0">
                <a:solidFill>
                  <a:prstClr val="black"/>
                </a:solidFill>
                <a:latin typeface="Calibri"/>
              </a:rPr>
              <a:t>Working Group</a:t>
            </a:r>
            <a:endParaRPr lang="en-US" sz="1000" b="1" i="1" kern="1200" dirty="0">
              <a:solidFill>
                <a:prstClr val="black"/>
              </a:solidFill>
              <a:latin typeface="Calibri"/>
              <a:ea typeface="+mn-ea"/>
              <a:cs typeface="+mn-cs"/>
            </a:endParaRPr>
          </a:p>
        </p:txBody>
      </p:sp>
      <p:sp>
        <p:nvSpPr>
          <p:cNvPr id="110" name="Rounded Rectangle 109"/>
          <p:cNvSpPr/>
          <p:nvPr/>
        </p:nvSpPr>
        <p:spPr>
          <a:xfrm>
            <a:off x="1053612" y="4419600"/>
            <a:ext cx="841131" cy="685800"/>
          </a:xfrm>
          <a:prstGeom prst="round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defTabSz="457200" rtl="0"/>
            <a:r>
              <a:rPr lang="en-US" sz="1000" b="1" i="1" kern="1200" dirty="0" smtClean="0">
                <a:solidFill>
                  <a:prstClr val="black"/>
                </a:solidFill>
                <a:latin typeface="Calibri"/>
                <a:ea typeface="+mn-ea"/>
                <a:cs typeface="+mn-cs"/>
              </a:rPr>
              <a:t>RF Accelerating Structures</a:t>
            </a:r>
          </a:p>
          <a:p>
            <a:pPr algn="ctr" defTabSz="457200" rtl="0"/>
            <a:r>
              <a:rPr lang="en-US" sz="1000" b="1" i="1" dirty="0" smtClean="0">
                <a:solidFill>
                  <a:prstClr val="black"/>
                </a:solidFill>
                <a:latin typeface="Calibri"/>
              </a:rPr>
              <a:t>Working Group</a:t>
            </a:r>
            <a:endParaRPr lang="en-US" sz="1000" b="1" i="1" kern="1200" dirty="0">
              <a:solidFill>
                <a:prstClr val="black"/>
              </a:solidFill>
              <a:latin typeface="Calibri"/>
              <a:ea typeface="+mn-ea"/>
              <a:cs typeface="+mn-cs"/>
            </a:endParaRPr>
          </a:p>
        </p:txBody>
      </p:sp>
      <p:sp>
        <p:nvSpPr>
          <p:cNvPr id="111" name="Rounded Rectangle 110"/>
          <p:cNvSpPr/>
          <p:nvPr/>
        </p:nvSpPr>
        <p:spPr>
          <a:xfrm>
            <a:off x="152400" y="4419600"/>
            <a:ext cx="841131" cy="685800"/>
          </a:xfrm>
          <a:prstGeom prst="round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defTabSz="457200" rtl="0"/>
            <a:r>
              <a:rPr lang="en-US" sz="1000" b="1" i="1" kern="1200" dirty="0" smtClean="0">
                <a:solidFill>
                  <a:prstClr val="black"/>
                </a:solidFill>
                <a:latin typeface="Calibri"/>
                <a:ea typeface="+mn-ea"/>
                <a:cs typeface="+mn-cs"/>
              </a:rPr>
              <a:t>Beam Dynamics</a:t>
            </a:r>
          </a:p>
          <a:p>
            <a:pPr algn="ctr" defTabSz="457200" rtl="0"/>
            <a:r>
              <a:rPr lang="en-US" sz="1000" b="1" i="1" dirty="0" smtClean="0">
                <a:solidFill>
                  <a:prstClr val="black"/>
                </a:solidFill>
                <a:latin typeface="Calibri"/>
              </a:rPr>
              <a:t>Working Group</a:t>
            </a:r>
            <a:endParaRPr lang="en-US" sz="1000" b="1" i="1" kern="1200" dirty="0">
              <a:solidFill>
                <a:prstClr val="black"/>
              </a:solidFill>
              <a:latin typeface="Calibri"/>
              <a:ea typeface="+mn-ea"/>
              <a:cs typeface="+mn-cs"/>
            </a:endParaRPr>
          </a:p>
        </p:txBody>
      </p:sp>
      <p:sp>
        <p:nvSpPr>
          <p:cNvPr id="128" name="Title 1"/>
          <p:cNvSpPr txBox="1">
            <a:spLocks/>
          </p:cNvSpPr>
          <p:nvPr/>
        </p:nvSpPr>
        <p:spPr>
          <a:xfrm>
            <a:off x="1143000" y="0"/>
            <a:ext cx="6781800" cy="1143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Management &amp; Communication Structure</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29" name="Picture 128"/>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22" name="Rounded Rectangle 21"/>
          <p:cNvSpPr/>
          <p:nvPr/>
        </p:nvSpPr>
        <p:spPr>
          <a:xfrm>
            <a:off x="7162800" y="2971800"/>
            <a:ext cx="16764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rtl="0"/>
            <a:r>
              <a:rPr lang="en-US" sz="1000" b="1" kern="1200" dirty="0" smtClean="0">
                <a:solidFill>
                  <a:prstClr val="black"/>
                </a:solidFill>
                <a:latin typeface="Calibri"/>
                <a:ea typeface="+mn-ea"/>
                <a:cs typeface="+mn-cs"/>
              </a:rPr>
              <a:t>Physics Coordination</a:t>
            </a:r>
          </a:p>
          <a:p>
            <a:pPr algn="ctr" defTabSz="457200" rtl="0"/>
            <a:r>
              <a:rPr lang="en-US" sz="1000" b="1" i="1" kern="1200" dirty="0" smtClean="0">
                <a:solidFill>
                  <a:prstClr val="black"/>
                </a:solidFill>
                <a:latin typeface="Calibri"/>
                <a:ea typeface="+mn-ea"/>
                <a:cs typeface="+mn-cs"/>
              </a:rPr>
              <a:t>X. X</a:t>
            </a:r>
            <a:endParaRPr lang="en-US" sz="1000" b="1" i="1" kern="1200" dirty="0">
              <a:solidFill>
                <a:prstClr val="black"/>
              </a:solidFill>
              <a:latin typeface="Calibri"/>
              <a:ea typeface="+mn-ea"/>
              <a:cs typeface="+mn-cs"/>
            </a:endParaRPr>
          </a:p>
        </p:txBody>
      </p:sp>
      <p:sp>
        <p:nvSpPr>
          <p:cNvPr id="24" name="Rounded Rectangle 23"/>
          <p:cNvSpPr/>
          <p:nvPr/>
        </p:nvSpPr>
        <p:spPr>
          <a:xfrm>
            <a:off x="7504234" y="3505200"/>
            <a:ext cx="841131"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rtl="0"/>
            <a:r>
              <a:rPr lang="en-US" sz="1000" b="1" dirty="0" smtClean="0">
                <a:solidFill>
                  <a:prstClr val="black"/>
                </a:solidFill>
                <a:latin typeface="Calibri"/>
              </a:rPr>
              <a:t>Physics</a:t>
            </a:r>
            <a:endParaRPr lang="en-US" sz="1000" b="1" kern="1200" dirty="0" smtClean="0">
              <a:solidFill>
                <a:prstClr val="black"/>
              </a:solidFill>
              <a:latin typeface="Calibri"/>
              <a:ea typeface="+mn-ea"/>
              <a:cs typeface="+mn-cs"/>
            </a:endParaRPr>
          </a:p>
          <a:p>
            <a:pPr algn="ctr" defTabSz="457200" rtl="0"/>
            <a:r>
              <a:rPr lang="en-US" sz="1000" b="1" kern="1200" dirty="0" smtClean="0">
                <a:solidFill>
                  <a:prstClr val="black"/>
                </a:solidFill>
                <a:latin typeface="Calibri"/>
                <a:ea typeface="+mn-ea"/>
                <a:cs typeface="+mn-cs"/>
              </a:rPr>
              <a:t>WG</a:t>
            </a:r>
          </a:p>
          <a:p>
            <a:pPr algn="ctr" defTabSz="457200" rtl="0"/>
            <a:r>
              <a:rPr lang="en-US" sz="1000" b="1" i="1" dirty="0" smtClean="0">
                <a:solidFill>
                  <a:prstClr val="black"/>
                </a:solidFill>
                <a:latin typeface="Calibri"/>
              </a:rPr>
              <a:t>X.X</a:t>
            </a:r>
            <a:endParaRPr lang="en-US" sz="1000" b="1" i="1" kern="1200" dirty="0">
              <a:solidFill>
                <a:prstClr val="black"/>
              </a:solidFill>
              <a:latin typeface="Calibri"/>
              <a:ea typeface="+mn-ea"/>
              <a:cs typeface="+mn-cs"/>
            </a:endParaRPr>
          </a:p>
        </p:txBody>
      </p:sp>
      <p:sp>
        <p:nvSpPr>
          <p:cNvPr id="25"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HIE ISOLDE Physics Coordination Group</a:t>
            </a:r>
            <a:endParaRPr lang="en-US" dirty="0"/>
          </a:p>
        </p:txBody>
      </p:sp>
      <p:sp>
        <p:nvSpPr>
          <p:cNvPr id="3" name="Content Placeholder 2"/>
          <p:cNvSpPr>
            <a:spLocks noGrp="1"/>
          </p:cNvSpPr>
          <p:nvPr>
            <p:ph idx="1"/>
          </p:nvPr>
        </p:nvSpPr>
        <p:spPr>
          <a:xfrm>
            <a:off x="2303463" y="1981200"/>
            <a:ext cx="3716337" cy="4572000"/>
          </a:xfrm>
        </p:spPr>
        <p:txBody>
          <a:bodyPr>
            <a:noAutofit/>
          </a:bodyPr>
          <a:lstStyle/>
          <a:p>
            <a:r>
              <a:rPr lang="en-US" sz="2000" dirty="0" smtClean="0"/>
              <a:t>ISOLDE Group Leader</a:t>
            </a:r>
          </a:p>
          <a:p>
            <a:r>
              <a:rPr lang="en-US" sz="2000" dirty="0" smtClean="0"/>
              <a:t>ISOLDE Physics Coordinator</a:t>
            </a:r>
          </a:p>
          <a:p>
            <a:r>
              <a:rPr lang="en-US" sz="2000" dirty="0" smtClean="0"/>
              <a:t>ISCC chairperson</a:t>
            </a:r>
          </a:p>
          <a:p>
            <a:r>
              <a:rPr lang="en-US" sz="2000" dirty="0" err="1" smtClean="0"/>
              <a:t>Miniball</a:t>
            </a:r>
            <a:r>
              <a:rPr lang="en-US" sz="2000" dirty="0" smtClean="0"/>
              <a:t> spokesperson</a:t>
            </a:r>
          </a:p>
          <a:p>
            <a:r>
              <a:rPr lang="en-US" sz="2000" dirty="0" smtClean="0"/>
              <a:t> T-REX, Separator</a:t>
            </a:r>
          </a:p>
          <a:p>
            <a:r>
              <a:rPr lang="en-US" sz="2000" dirty="0" smtClean="0"/>
              <a:t>Storage Ring</a:t>
            </a:r>
          </a:p>
          <a:p>
            <a:r>
              <a:rPr lang="en-US" sz="2000" dirty="0" smtClean="0"/>
              <a:t>Scattering light nuclei</a:t>
            </a:r>
          </a:p>
          <a:p>
            <a:r>
              <a:rPr lang="en-US" sz="2000" dirty="0" smtClean="0"/>
              <a:t>HELIOS, ACTAR, Tilted Foil</a:t>
            </a:r>
          </a:p>
        </p:txBody>
      </p:sp>
      <p:pic>
        <p:nvPicPr>
          <p:cNvPr id="5" name="Picture 4"/>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7"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Material</a:t>
            </a:r>
            <a:r>
              <a:rPr lang="fr-FR" dirty="0" smtClean="0"/>
              <a:t> Budget</a:t>
            </a:r>
            <a:endParaRPr lang="en-US" dirty="0"/>
          </a:p>
        </p:txBody>
      </p:sp>
      <p:sp>
        <p:nvSpPr>
          <p:cNvPr id="3" name="Content Placeholder 2"/>
          <p:cNvSpPr>
            <a:spLocks noGrp="1"/>
          </p:cNvSpPr>
          <p:nvPr>
            <p:ph idx="1"/>
          </p:nvPr>
        </p:nvSpPr>
        <p:spPr>
          <a:xfrm>
            <a:off x="779463" y="2254624"/>
            <a:ext cx="7583488" cy="3612776"/>
          </a:xfrm>
        </p:spPr>
        <p:txBody>
          <a:bodyPr/>
          <a:lstStyle/>
          <a:p>
            <a:r>
              <a:rPr lang="en-US" dirty="0" smtClean="0"/>
              <a:t>4.8 MCHF from Ext.  Funding already spent</a:t>
            </a:r>
          </a:p>
          <a:p>
            <a:r>
              <a:rPr lang="en-US" dirty="0" smtClean="0"/>
              <a:t>Total remaining material budget of 35 MCHF shared between(2010 – 2015):</a:t>
            </a:r>
          </a:p>
          <a:p>
            <a:pPr lvl="1"/>
            <a:r>
              <a:rPr lang="en-US" dirty="0" smtClean="0"/>
              <a:t>External funding</a:t>
            </a:r>
          </a:p>
          <a:p>
            <a:pPr lvl="2"/>
            <a:r>
              <a:rPr lang="en-US" dirty="0" smtClean="0"/>
              <a:t>LINAC (17.7 MCHF)</a:t>
            </a:r>
          </a:p>
          <a:p>
            <a:pPr lvl="1"/>
            <a:r>
              <a:rPr lang="en-US" dirty="0" smtClean="0"/>
              <a:t>CERN budget</a:t>
            </a:r>
          </a:p>
          <a:p>
            <a:pPr lvl="2"/>
            <a:r>
              <a:rPr lang="en-US" dirty="0" smtClean="0"/>
              <a:t>Infrastructure (14.3 MCHF)</a:t>
            </a:r>
          </a:p>
          <a:p>
            <a:pPr lvl="2"/>
            <a:r>
              <a:rPr lang="en-US" dirty="0" smtClean="0"/>
              <a:t>Design studies for intensity upgrade (2.2 MCHF)</a:t>
            </a:r>
          </a:p>
          <a:p>
            <a:pPr lvl="2"/>
            <a:r>
              <a:rPr lang="en-US" dirty="0" smtClean="0"/>
              <a:t>Safety (0.8 MCHF)</a:t>
            </a:r>
          </a:p>
        </p:txBody>
      </p:sp>
      <p:pic>
        <p:nvPicPr>
          <p:cNvPr id="5" name="Picture 4"/>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7"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Personnel budget</a:t>
            </a:r>
            <a:endParaRPr lang="en-US" dirty="0"/>
          </a:p>
        </p:txBody>
      </p:sp>
      <p:sp>
        <p:nvSpPr>
          <p:cNvPr id="3" name="Content Placeholder 2"/>
          <p:cNvSpPr>
            <a:spLocks noGrp="1"/>
          </p:cNvSpPr>
          <p:nvPr>
            <p:ph idx="1"/>
          </p:nvPr>
        </p:nvSpPr>
        <p:spPr>
          <a:xfrm>
            <a:off x="779463" y="2164976"/>
            <a:ext cx="7583488" cy="4007224"/>
          </a:xfrm>
        </p:spPr>
        <p:txBody>
          <a:bodyPr>
            <a:normAutofit/>
          </a:bodyPr>
          <a:lstStyle/>
          <a:p>
            <a:r>
              <a:rPr lang="en-US" sz="2400" dirty="0" smtClean="0"/>
              <a:t>CERN Staff</a:t>
            </a:r>
          </a:p>
          <a:p>
            <a:pPr lvl="1">
              <a:buFont typeface="Wingdings" charset="2"/>
              <a:buChar char="ü"/>
            </a:pPr>
            <a:r>
              <a:rPr lang="en-US" sz="2400" dirty="0" smtClean="0"/>
              <a:t>Resources defined by group leaders (105 FTE over 5 years)</a:t>
            </a:r>
          </a:p>
          <a:p>
            <a:r>
              <a:rPr lang="en-US" sz="2400" dirty="0" smtClean="0"/>
              <a:t>Fellows (70 FTE)</a:t>
            </a:r>
          </a:p>
          <a:p>
            <a:pPr lvl="1">
              <a:buFont typeface="Wingdings" charset="2"/>
              <a:buChar char="ü"/>
            </a:pPr>
            <a:r>
              <a:rPr lang="en-US" sz="2400" dirty="0" smtClean="0"/>
              <a:t>5 FTE paid on departmental budget</a:t>
            </a:r>
          </a:p>
          <a:p>
            <a:pPr lvl="1">
              <a:buFont typeface="Wingdings" charset="2"/>
              <a:buChar char="ü"/>
            </a:pPr>
            <a:r>
              <a:rPr lang="en-US" sz="2400" dirty="0" smtClean="0"/>
              <a:t>9 FTE paid by </a:t>
            </a:r>
            <a:r>
              <a:rPr lang="en-US" sz="2400" dirty="0" err="1" smtClean="0"/>
              <a:t>Isolde</a:t>
            </a:r>
            <a:r>
              <a:rPr lang="en-US" sz="2400" dirty="0" smtClean="0"/>
              <a:t> Collaboration</a:t>
            </a:r>
          </a:p>
          <a:p>
            <a:pPr lvl="1">
              <a:buFont typeface="Wingdings" charset="2"/>
              <a:buChar char="ü"/>
            </a:pPr>
            <a:r>
              <a:rPr lang="en-US" sz="2400" dirty="0" smtClean="0"/>
              <a:t>56 FTE paid by ITN3 Marie Curie Contract (20 fellows, CATHI proposal ranked 3</a:t>
            </a:r>
            <a:r>
              <a:rPr lang="en-US" sz="2400" baseline="30000" dirty="0" smtClean="0"/>
              <a:t>rd</a:t>
            </a:r>
            <a:r>
              <a:rPr lang="en-US" sz="2400" dirty="0" smtClean="0"/>
              <a:t>/863)</a:t>
            </a:r>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7"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latin typeface="Arial" pitchFamily="34" charset="0"/>
                <a:ea typeface="Times New Roman" pitchFamily="18" charset="0"/>
                <a:cs typeface="Arial" pitchFamily="34" charset="0"/>
              </a:rPr>
              <a:t>Participating Institutes</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graphicFrame>
        <p:nvGraphicFramePr>
          <p:cNvPr id="132098" name="Object 2"/>
          <p:cNvGraphicFramePr>
            <a:graphicFrameLocks noChangeAspect="1"/>
          </p:cNvGraphicFramePr>
          <p:nvPr/>
        </p:nvGraphicFramePr>
        <p:xfrm>
          <a:off x="1447801" y="1752600"/>
          <a:ext cx="5943599" cy="4862198"/>
        </p:xfrm>
        <a:graphic>
          <a:graphicData uri="http://schemas.openxmlformats.org/presentationml/2006/ole">
            <mc:AlternateContent xmlns:mc="http://schemas.openxmlformats.org/markup-compatibility/2006">
              <mc:Choice xmlns:v="urn:schemas-microsoft-com:vml" Requires="v">
                <p:oleObj spid="_x0000_s132099" name="Document" r:id="rId4" imgW="6070600" imgH="4965700" progId="Word.Document.12">
                  <p:link updateAutomatic="1"/>
                </p:oleObj>
              </mc:Choice>
              <mc:Fallback>
                <p:oleObj name="Document" r:id="rId4" imgW="6070600" imgH="496570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1" y="1752600"/>
                        <a:ext cx="5943599" cy="486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External Funding</a:t>
            </a:r>
            <a:br>
              <a:rPr lang="en-US" dirty="0" smtClean="0"/>
            </a:br>
            <a:r>
              <a:rPr lang="en-US" dirty="0" smtClean="0"/>
              <a:t>(assured)</a:t>
            </a:r>
            <a:endParaRPr lang="en-US" dirty="0"/>
          </a:p>
        </p:txBody>
      </p:sp>
      <p:sp>
        <p:nvSpPr>
          <p:cNvPr id="3" name="Content Placeholder 2"/>
          <p:cNvSpPr>
            <a:spLocks noGrp="1"/>
          </p:cNvSpPr>
          <p:nvPr>
            <p:ph idx="1"/>
          </p:nvPr>
        </p:nvSpPr>
        <p:spPr/>
        <p:txBody>
          <a:bodyPr>
            <a:noAutofit/>
          </a:bodyPr>
          <a:lstStyle/>
          <a:p>
            <a:r>
              <a:rPr lang="en-US" sz="2400" dirty="0" smtClean="0">
                <a:latin typeface="+mj-lt"/>
                <a:cs typeface="Arial" pitchFamily="34" charset="0"/>
              </a:rPr>
              <a:t>R&amp;D activity, part of LINAC </a:t>
            </a:r>
            <a:r>
              <a:rPr lang="en-US" sz="2400" dirty="0" smtClean="0">
                <a:solidFill>
                  <a:srgbClr val="FF0000"/>
                </a:solidFill>
                <a:latin typeface="+mj-lt"/>
                <a:cs typeface="Arial" pitchFamily="34" charset="0"/>
              </a:rPr>
              <a:t>funded</a:t>
            </a:r>
            <a:r>
              <a:rPr lang="en-US" sz="2400" dirty="0" smtClean="0">
                <a:latin typeface="+mj-lt"/>
                <a:cs typeface="Arial" pitchFamily="34" charset="0"/>
              </a:rPr>
              <a:t> from K.U. Leuven – Belgium (</a:t>
            </a:r>
            <a:r>
              <a:rPr lang="en-US" sz="2400" b="1" dirty="0" smtClean="0">
                <a:latin typeface="+mj-lt"/>
                <a:cs typeface="Arial" pitchFamily="34" charset="0"/>
              </a:rPr>
              <a:t>4.3 MCHF + 4 FTE)</a:t>
            </a:r>
            <a:endParaRPr lang="en-US" sz="2400" dirty="0" smtClean="0">
              <a:latin typeface="+mj-lt"/>
              <a:cs typeface="Arial" pitchFamily="34" charset="0"/>
            </a:endParaRPr>
          </a:p>
          <a:p>
            <a:r>
              <a:rPr lang="en-GB" sz="2400" dirty="0" smtClean="0">
                <a:latin typeface="+mj-lt"/>
                <a:cs typeface="Arial" pitchFamily="34" charset="0"/>
              </a:rPr>
              <a:t>Contribution from ISOLDE Coll. (</a:t>
            </a:r>
            <a:r>
              <a:rPr lang="en-GB" sz="2400" b="1" dirty="0" smtClean="0">
                <a:latin typeface="+mj-lt"/>
                <a:cs typeface="Arial" pitchFamily="34" charset="0"/>
              </a:rPr>
              <a:t>1.0 MCHF + 9 FTE</a:t>
            </a:r>
            <a:r>
              <a:rPr lang="en-GB" sz="2400" dirty="0" smtClean="0">
                <a:latin typeface="+mj-lt"/>
                <a:cs typeface="Arial" pitchFamily="34" charset="0"/>
              </a:rPr>
              <a:t>)</a:t>
            </a:r>
            <a:endParaRPr lang="en-US" sz="2400" dirty="0" smtClean="0">
              <a:latin typeface="+mj-lt"/>
              <a:cs typeface="Arial" pitchFamily="34" charset="0"/>
            </a:endParaRPr>
          </a:p>
          <a:p>
            <a:r>
              <a:rPr lang="en-GB" sz="2400" dirty="0" smtClean="0">
                <a:latin typeface="+mj-lt"/>
                <a:cs typeface="Arial" pitchFamily="34" charset="0"/>
              </a:rPr>
              <a:t>Other beam quality investments (new RILIS, RFQ cooler, charge breeding) – funded by Sweden, UK and Germany</a:t>
            </a:r>
            <a:br>
              <a:rPr lang="en-GB" sz="2400" dirty="0" smtClean="0">
                <a:latin typeface="+mj-lt"/>
                <a:cs typeface="Arial" pitchFamily="34" charset="0"/>
              </a:rPr>
            </a:br>
            <a:r>
              <a:rPr lang="en-GB" sz="2400" b="1" dirty="0" smtClean="0">
                <a:latin typeface="+mj-lt"/>
                <a:cs typeface="Arial" pitchFamily="34" charset="0"/>
              </a:rPr>
              <a:t>(4 MCHF)</a:t>
            </a:r>
          </a:p>
          <a:p>
            <a:r>
              <a:rPr lang="en-GB" sz="2400" b="1" dirty="0" smtClean="0">
                <a:latin typeface="+mj-lt"/>
                <a:cs typeface="Arial" pitchFamily="34" charset="0"/>
              </a:rPr>
              <a:t>Special Technical Training Program (2 FTE funded by Spain)</a:t>
            </a:r>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7" name="Footer Placeholder 6"/>
          <p:cNvSpPr>
            <a:spLocks noGrp="1"/>
          </p:cNvSpPr>
          <p:nvPr>
            <p:ph type="ftr" sz="quarter" idx="11"/>
          </p:nvPr>
        </p:nvSpPr>
        <p:spPr>
          <a:xfrm>
            <a:off x="0" y="6553200"/>
            <a:ext cx="9144000" cy="365125"/>
          </a:xfrm>
        </p:spPr>
        <p:txBody>
          <a:bodyPr/>
          <a:lstStyle/>
          <a:p>
            <a:pPr algn="l"/>
            <a:r>
              <a:rPr lang="it-IT" dirty="0" smtClean="0"/>
              <a:t>58th ISCC Meeting, 23 </a:t>
            </a:r>
            <a:r>
              <a:rPr lang="it-IT" dirty="0" err="1" smtClean="0"/>
              <a:t>June</a:t>
            </a:r>
            <a:r>
              <a:rPr lang="it-IT" dirty="0" smtClean="0"/>
              <a:t> 2010					</a:t>
            </a:r>
            <a:r>
              <a:rPr lang="it-IT" dirty="0" err="1" smtClean="0"/>
              <a:t>Y</a:t>
            </a:r>
            <a:r>
              <a:rPr lang="it-IT" dirty="0" smtClean="0"/>
              <a:t>. KADI										</a:t>
            </a:r>
            <a:fld id="{B1BD7901-48DC-9647-9924-BE9C7E104B66}" type="slidenum">
              <a:rPr lang="it-IT" smtClean="0"/>
              <a:pPr algn="l"/>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16323</TotalTime>
  <Words>998</Words>
  <Application>Microsoft Office PowerPoint</Application>
  <PresentationFormat>On-screen Show (4:3)</PresentationFormat>
  <Paragraphs>191</Paragraphs>
  <Slides>15</Slides>
  <Notes>4</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15</vt:i4>
      </vt:variant>
    </vt:vector>
  </HeadingPairs>
  <TitlesOfParts>
    <vt:vector size="18" baseType="lpstr">
      <vt:lpstr>Pixel</vt:lpstr>
      <vt:lpstr>1_Office Theme</vt:lpstr>
      <vt:lpstr>???</vt:lpstr>
      <vt:lpstr>    HIE-ISOLDE Status &amp; Summary of  HIE-ISOLDE SC    </vt:lpstr>
      <vt:lpstr>Outline</vt:lpstr>
      <vt:lpstr>PowerPoint Presentation</vt:lpstr>
      <vt:lpstr>PowerPoint Presentation</vt:lpstr>
      <vt:lpstr>HIE ISOLDE Physics Coordination Group</vt:lpstr>
      <vt:lpstr>Material Budget</vt:lpstr>
      <vt:lpstr>Personnel budget</vt:lpstr>
      <vt:lpstr>Participating Institutes</vt:lpstr>
      <vt:lpstr>Status of External Funding (assured)</vt:lpstr>
      <vt:lpstr>Status of External Funding (applied for)</vt:lpstr>
      <vt:lpstr>HIE-ISOLDE Schedule</vt:lpstr>
      <vt:lpstr>Test at TRIUMF: Installation of the cavity in the cryostat</vt:lpstr>
      <vt:lpstr>Test at TRIUMF: RF Measurements</vt:lpstr>
      <vt:lpstr>HIE-ISOLDE Layout</vt:lpstr>
      <vt:lpstr>Summary</vt:lpstr>
    </vt:vector>
  </TitlesOfParts>
  <Company>CERN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HIE-ISOLDE Project</dc:title>
  <dc:creator>Matteo Pasini</dc:creator>
  <cp:lastModifiedBy>Jenny Weterings</cp:lastModifiedBy>
  <cp:revision>68</cp:revision>
  <dcterms:created xsi:type="dcterms:W3CDTF">2010-06-23T07:58:28Z</dcterms:created>
  <dcterms:modified xsi:type="dcterms:W3CDTF">2013-04-05T09:32:42Z</dcterms:modified>
</cp:coreProperties>
</file>