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1" r:id="rId1"/>
  </p:sldMasterIdLst>
  <p:notesMasterIdLst>
    <p:notesMasterId r:id="rId25"/>
  </p:notesMasterIdLst>
  <p:sldIdLst>
    <p:sldId id="256" r:id="rId2"/>
    <p:sldId id="393" r:id="rId3"/>
    <p:sldId id="394" r:id="rId4"/>
    <p:sldId id="395" r:id="rId5"/>
    <p:sldId id="396" r:id="rId6"/>
    <p:sldId id="397" r:id="rId7"/>
    <p:sldId id="398" r:id="rId8"/>
    <p:sldId id="399" r:id="rId9"/>
    <p:sldId id="400" r:id="rId10"/>
    <p:sldId id="401" r:id="rId11"/>
    <p:sldId id="257" r:id="rId12"/>
    <p:sldId id="383" r:id="rId13"/>
    <p:sldId id="378" r:id="rId14"/>
    <p:sldId id="384" r:id="rId15"/>
    <p:sldId id="386" r:id="rId16"/>
    <p:sldId id="387" r:id="rId17"/>
    <p:sldId id="388" r:id="rId18"/>
    <p:sldId id="389" r:id="rId19"/>
    <p:sldId id="390" r:id="rId20"/>
    <p:sldId id="391" r:id="rId21"/>
    <p:sldId id="392" r:id="rId22"/>
    <p:sldId id="380" r:id="rId23"/>
    <p:sldId id="40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78" autoAdjust="0"/>
    <p:restoredTop sz="94660"/>
  </p:normalViewPr>
  <p:slideViewPr>
    <p:cSldViewPr snapToObjects="1" showGuides="1">
      <p:cViewPr varScale="1">
        <p:scale>
          <a:sx n="105" d="100"/>
          <a:sy n="105" d="100"/>
        </p:scale>
        <p:origin x="-84" y="-1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328885-4F95-EC43-9F35-DF755EC9985E}" type="datetimeFigureOut">
              <a:rPr lang="en-US" smtClean="0"/>
              <a:pPr/>
              <a:t>4/4/2013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0A80E0-E375-2444-9718-359241C4F7F7}" type="slidenum">
              <a:rPr lang="en-US" smtClean="0"/>
              <a:pPr/>
              <a:t>‹#›</a:t>
            </a:fld>
            <a:endParaRPr lang="en-US"/>
          </a:p>
        </p:txBody>
      </p:sp>
    </p:spTree>
    <p:extLst>
      <p:ext uri="{BB962C8B-B14F-4D97-AF65-F5344CB8AC3E}">
        <p14:creationId xmlns:p14="http://schemas.microsoft.com/office/powerpoint/2010/main" val="243535932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880E66-FBCF-4091-98C8-F6168BB0F95C}"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880E66-FBCF-4091-98C8-F6168BB0F95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880E66-FBCF-4091-98C8-F6168BB0F95C}"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F880E66-FBCF-4091-98C8-F6168BB0F95C}"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Footer Placeholder 4"/>
          <p:cNvSpPr>
            <a:spLocks noGrp="1"/>
          </p:cNvSpPr>
          <p:nvPr>
            <p:ph type="ftr" sz="quarter" idx="10"/>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11"/>
          <p:cNvGrpSpPr/>
          <p:nvPr/>
        </p:nvGrpSpPr>
        <p:grpSpPr>
          <a:xfrm>
            <a:off x="-1" y="2133600"/>
            <a:ext cx="7543801" cy="3850341"/>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44553" y="2743200"/>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74A11387-841E-274A-B892-F5D9F46B59A1}" type="datetimeFigureOut">
              <a:rPr lang="en-US" smtClean="0"/>
              <a:pPr/>
              <a:t>4/4/2013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8952" y="6300216"/>
            <a:ext cx="1298448" cy="365125"/>
          </a:xfrm>
        </p:spPr>
        <p:txBody>
          <a:bodyPr/>
          <a:lstStyle/>
          <a:p>
            <a:fld id="{74A11387-841E-274A-B892-F5D9F46B59A1}" type="datetimeFigureOut">
              <a:rPr lang="en-US" smtClean="0"/>
              <a:pPr/>
              <a:t>4/4/2013</a:t>
            </a:fld>
            <a:endParaRPr lang="en-US"/>
          </a:p>
        </p:txBody>
      </p:sp>
      <p:sp>
        <p:nvSpPr>
          <p:cNvPr id="6" name="Footer Placeholder 5"/>
          <p:cNvSpPr>
            <a:spLocks noGrp="1"/>
          </p:cNvSpPr>
          <p:nvPr>
            <p:ph type="ftr" sz="quarter" idx="11"/>
          </p:nvPr>
        </p:nvSpPr>
        <p:spPr>
          <a:xfrm>
            <a:off x="2057400" y="6300216"/>
            <a:ext cx="2340864" cy="365125"/>
          </a:xfrm>
        </p:spPr>
        <p:txBody>
          <a:bodyPr/>
          <a:lstStyle/>
          <a:p>
            <a:endParaRPr lang="en-US"/>
          </a:p>
        </p:txBody>
      </p:sp>
      <p:sp>
        <p:nvSpPr>
          <p:cNvPr id="7" name="Slide Number Placeholder 6"/>
          <p:cNvSpPr>
            <a:spLocks noGrp="1"/>
          </p:cNvSpPr>
          <p:nvPr>
            <p:ph type="sldNum" sz="quarter" idx="12"/>
          </p:nvPr>
        </p:nvSpPr>
        <p:spPr>
          <a:xfrm>
            <a:off x="301752" y="6300216"/>
            <a:ext cx="448056" cy="365125"/>
          </a:xfrm>
        </p:spPr>
        <p:txBody>
          <a:bodyPr/>
          <a:lstStyle>
            <a:lvl1pPr algn="l">
              <a:defRPr/>
            </a:lvl1pPr>
          </a:lstStyle>
          <a:p>
            <a:fld id="{E2D38DDF-6765-4540-B63D-425F3C6FA71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9" name="Snip Diagonal Corner Rectangle 8"/>
          <p:cNvSpPr/>
          <p:nvPr/>
        </p:nvSpPr>
        <p:spPr>
          <a:xfrm flipV="1">
            <a:off x="228600" y="4648200"/>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200" y="4648200"/>
            <a:ext cx="8153400" cy="609600"/>
          </a:xfrm>
        </p:spPr>
        <p:txBody>
          <a:bodyPr vert="horz" lIns="91440" tIns="45720" rIns="91440" bIns="45720" rtlCol="0" anchor="b" anchorCtr="0">
            <a:normAutofit/>
          </a:bodyPr>
          <a:lstStyle>
            <a:lvl1pPr algn="l" defTabSz="914400" rtl="0" eaLnBrk="1" latinLnBrk="0" hangingPunct="1">
              <a:spcBef>
                <a:spcPct val="0"/>
              </a:spcBef>
              <a:buNone/>
              <a:defRPr sz="3000" b="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74A11387-841E-274A-B892-F5D9F46B59A1}" type="datetimeFigureOut">
              <a:rPr lang="en-US" smtClean="0"/>
              <a:pPr/>
              <a:t>4/4/2013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38DDF-6765-4540-B63D-425F3C6FA71E}" type="slidenum">
              <a:rPr lang="en-US" smtClean="0"/>
              <a:pPr/>
              <a:t>‹#›</a:t>
            </a:fld>
            <a:endParaRPr lang="en-US"/>
          </a:p>
        </p:txBody>
      </p:sp>
      <p:sp>
        <p:nvSpPr>
          <p:cNvPr id="7" name="Text Placeholder 3"/>
          <p:cNvSpPr>
            <a:spLocks noGrp="1"/>
          </p:cNvSpPr>
          <p:nvPr>
            <p:ph type="body" sz="half" idx="2"/>
          </p:nvPr>
        </p:nvSpPr>
        <p:spPr>
          <a:xfrm>
            <a:off x="457200" y="5257799"/>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Picture Placeholder 2"/>
          <p:cNvSpPr>
            <a:spLocks noGrp="1"/>
          </p:cNvSpPr>
          <p:nvPr>
            <p:ph type="pic" idx="1"/>
          </p:nvPr>
        </p:nvSpPr>
        <p:spPr>
          <a:xfrm flipH="1">
            <a:off x="228600"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A11387-841E-274A-B892-F5D9F46B59A1}" type="datetimeFigureOut">
              <a:rPr lang="en-US" smtClean="0"/>
              <a:pPr/>
              <a:t>4/4/2013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A11387-841E-274A-B892-F5D9F46B59A1}"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A11387-841E-274A-B892-F5D9F46B59A1}"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4A11387-841E-274A-B892-F5D9F46B59A1}" type="datetimeFigureOut">
              <a:rPr lang="en-US" smtClean="0"/>
              <a:pPr/>
              <a:t>4/4/2013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6" name="Group 14"/>
          <p:cNvGrpSpPr/>
          <p:nvPr/>
        </p:nvGrpSpPr>
        <p:grpSpPr>
          <a:xfrm>
            <a:off x="-1" y="3379694"/>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en-US" smtClean="0"/>
              <a:t>Click to edit Master title style</a:t>
            </a:r>
            <a:endParaRPr/>
          </a:p>
        </p:txBody>
      </p:sp>
      <p:sp>
        <p:nvSpPr>
          <p:cNvPr id="3" name="Subtitle 2"/>
          <p:cNvSpPr>
            <a:spLocks noGrp="1"/>
          </p:cNvSpPr>
          <p:nvPr>
            <p:ph type="subTitle" idx="1"/>
          </p:nvPr>
        </p:nvSpPr>
        <p:spPr>
          <a:xfrm>
            <a:off x="1371600" y="5396753"/>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rot="16200000">
            <a:off x="-734076" y="4503737"/>
            <a:ext cx="2057400" cy="365125"/>
          </a:xfrm>
        </p:spPr>
        <p:txBody>
          <a:bodyPr lIns="91440" tIns="0" bIns="0" anchor="b" anchorCtr="0"/>
          <a:lstStyle>
            <a:lvl1pPr>
              <a:defRPr sz="1400" b="1">
                <a:solidFill>
                  <a:schemeClr val="bg1">
                    <a:lumMod val="50000"/>
                  </a:schemeClr>
                </a:solidFill>
              </a:defRPr>
            </a:lvl1pPr>
          </a:lstStyle>
          <a:p>
            <a:fld id="{74A11387-841E-274A-B892-F5D9F46B59A1}" type="datetimeFigureOut">
              <a:rPr lang="en-US" smtClean="0"/>
              <a:pPr/>
              <a:t>4/4/2013</a:t>
            </a:fld>
            <a:endParaRPr lang="en-US"/>
          </a:p>
        </p:txBody>
      </p:sp>
      <p:sp>
        <p:nvSpPr>
          <p:cNvPr id="5" name="Footer Placeholder 4"/>
          <p:cNvSpPr>
            <a:spLocks noGrp="1"/>
          </p:cNvSpPr>
          <p:nvPr>
            <p:ph type="ftr" sz="quarter" idx="11"/>
          </p:nvPr>
        </p:nvSpPr>
        <p:spPr>
          <a:xfrm rot="16200000">
            <a:off x="-356811" y="4503737"/>
            <a:ext cx="2057397" cy="365125"/>
          </a:xfrm>
        </p:spPr>
        <p:txBody>
          <a:bodyPr lIns="91440" tIns="0" bIns="0" anchor="t" anchorCtr="0"/>
          <a:lstStyle>
            <a:lvl1pPr algn="l">
              <a:defRPr b="1">
                <a:solidFill>
                  <a:schemeClr val="bg1">
                    <a:lumMod val="75000"/>
                  </a:schemeClr>
                </a:solidFill>
              </a:defRPr>
            </a:lvl1pPr>
          </a:lstStyle>
          <a:p>
            <a:endParaRPr lang="en-US"/>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6" name="Group 6"/>
          <p:cNvGrpSpPr/>
          <p:nvPr/>
        </p:nvGrpSpPr>
        <p:grpSpPr>
          <a:xfrm flipH="1">
            <a:off x="1600199"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p:spPr>
        <p:txBody>
          <a:bodyPr vert="horz" lIns="91440" tIns="45720" rIns="91440" bIns="45720" rtlCol="0">
            <a:normAutofit/>
          </a:bodyPr>
          <a:lstStyle>
            <a:lvl1pPr marL="0" indent="0" algn="l" defTabSz="914400" rtl="0" eaLnBrk="1" latinLnBrk="0" hangingPunct="1">
              <a:spcBef>
                <a:spcPts val="30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rot="16200000">
            <a:off x="8033590" y="3475037"/>
            <a:ext cx="1828801" cy="365125"/>
          </a:xfrm>
        </p:spPr>
        <p:txBody>
          <a:bodyPr vert="horz" lIns="91440" tIns="0" rIns="91440" bIns="0" rtlCol="0" anchor="t" anchorCtr="0"/>
          <a:lstStyle>
            <a:lvl1pPr marL="0" algn="l" defTabSz="914400" rtl="0" eaLnBrk="1" latinLnBrk="0" hangingPunct="1">
              <a:defRPr sz="1100" b="1" kern="1200">
                <a:solidFill>
                  <a:schemeClr val="bg1">
                    <a:lumMod val="75000"/>
                  </a:schemeClr>
                </a:solidFill>
                <a:latin typeface="+mn-lt"/>
                <a:ea typeface="+mn-ea"/>
                <a:cs typeface="+mn-cs"/>
              </a:defRPr>
            </a:lvl1pPr>
          </a:lstStyle>
          <a:p>
            <a:endParaRPr kumimoji="0" lang="en-US"/>
          </a:p>
        </p:txBody>
      </p:sp>
      <p:sp>
        <p:nvSpPr>
          <p:cNvPr id="4" name="Date Placeholder 3"/>
          <p:cNvSpPr>
            <a:spLocks noGrp="1"/>
          </p:cNvSpPr>
          <p:nvPr>
            <p:ph type="dt" sz="half" idx="10"/>
          </p:nvPr>
        </p:nvSpPr>
        <p:spPr>
          <a:xfrm rot="16200000">
            <a:off x="7658009" y="3475037"/>
            <a:ext cx="1828800" cy="365125"/>
          </a:xfrm>
        </p:spPr>
        <p:txBody>
          <a:bodyPr vert="horz" lIns="91440" tIns="0" rIns="91440" bIns="0" rtlCol="0" anchor="b" anchorCtr="0"/>
          <a:lstStyle>
            <a:lvl1pPr marL="0" algn="l" defTabSz="914400" rtl="0" eaLnBrk="1" latinLnBrk="0" hangingPunct="1">
              <a:defRPr sz="1400" b="1" kern="1200">
                <a:solidFill>
                  <a:schemeClr val="bg1">
                    <a:lumMod val="50000"/>
                  </a:schemeClr>
                </a:solidFill>
                <a:latin typeface="+mn-lt"/>
                <a:ea typeface="+mn-ea"/>
                <a:cs typeface="+mn-cs"/>
              </a:defRPr>
            </a:lvl1pPr>
          </a:lstStyle>
          <a:p>
            <a:fld id="{74CBEAF9-9E58-4CC8-A6FF-6DD8A58DEEA4}" type="datetimeFigureOut">
              <a:rPr lang="en-US" smtClean="0"/>
              <a:pPr/>
              <a:t>4/4/2013</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Snip Diagonal Corner Rectangle 11"/>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74A11387-841E-274A-B892-F5D9F46B59A1}" type="datetimeFigureOut">
              <a:rPr lang="en-US" smtClean="0"/>
              <a:pPr/>
              <a:t>4/4/2013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Snip Diagonal Corner Rectangle 12"/>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79463" y="295833"/>
            <a:ext cx="7583488"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74A11387-841E-274A-B892-F5D9F46B59A1}" type="datetimeFigureOut">
              <a:rPr lang="en-US" smtClean="0"/>
              <a:pPr/>
              <a:t>4/4/2013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Snip Diagonal Corner Rectangle 9"/>
          <p:cNvSpPr/>
          <p:nvPr/>
        </p:nvSpPr>
        <p:spPr>
          <a:xfrm flipV="1">
            <a:off x="228600" y="228597"/>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74A11387-841E-274A-B892-F5D9F46B59A1}" type="datetimeFigureOut">
              <a:rPr lang="en-US" smtClean="0"/>
              <a:pPr/>
              <a:t>4/4/2013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74A11387-841E-274A-B892-F5D9F46B59A1}" type="datetimeFigureOut">
              <a:rPr lang="en-US" smtClean="0"/>
              <a:pPr/>
              <a:t>4/4/2013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D38DDF-6765-4540-B63D-425F3C6FA71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25780" y="3352799"/>
            <a:ext cx="3657600" cy="2590801"/>
          </a:xfrm>
        </p:spPr>
        <p:txBody>
          <a:bodyPr>
            <a:normAutofit/>
          </a:bodyPr>
          <a:lstStyle>
            <a:lvl1pPr marL="0" indent="0">
              <a:lnSpc>
                <a:spcPct val="110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62000" y="6297706"/>
            <a:ext cx="1295400" cy="365125"/>
          </a:xfrm>
        </p:spPr>
        <p:txBody>
          <a:bodyPr/>
          <a:lstStyle/>
          <a:p>
            <a:fld id="{74A11387-841E-274A-B892-F5D9F46B59A1}" type="datetimeFigureOut">
              <a:rPr lang="en-US" smtClean="0"/>
              <a:pPr/>
              <a:t>4/4/2013</a:t>
            </a:fld>
            <a:endParaRPr lang="en-US"/>
          </a:p>
        </p:txBody>
      </p:sp>
      <p:sp>
        <p:nvSpPr>
          <p:cNvPr id="6" name="Footer Placeholder 5"/>
          <p:cNvSpPr>
            <a:spLocks noGrp="1"/>
          </p:cNvSpPr>
          <p:nvPr>
            <p:ph type="ftr" sz="quarter" idx="11"/>
          </p:nvPr>
        </p:nvSpPr>
        <p:spPr>
          <a:xfrm>
            <a:off x="2057400" y="6297706"/>
            <a:ext cx="2339788" cy="365125"/>
          </a:xfrm>
        </p:spPr>
        <p:txBody>
          <a:bodyPr/>
          <a:lstStyle/>
          <a:p>
            <a:endParaRPr lang="en-US"/>
          </a:p>
        </p:txBody>
      </p:sp>
      <p:sp>
        <p:nvSpPr>
          <p:cNvPr id="7" name="Slide Number Placeholder 6"/>
          <p:cNvSpPr>
            <a:spLocks noGrp="1"/>
          </p:cNvSpPr>
          <p:nvPr>
            <p:ph type="sldNum" sz="quarter" idx="12"/>
          </p:nvPr>
        </p:nvSpPr>
        <p:spPr>
          <a:xfrm>
            <a:off x="304800" y="6297706"/>
            <a:ext cx="443753" cy="365125"/>
          </a:xfrm>
        </p:spPr>
        <p:txBody>
          <a:bodyPr/>
          <a:lstStyle>
            <a:lvl1pPr algn="l">
              <a:defRPr/>
            </a:lvl1pPr>
          </a:lstStyle>
          <a:p>
            <a:fld id="{E2D38DDF-6765-4540-B63D-425F3C6FA71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295833"/>
            <a:ext cx="7583488" cy="1143000"/>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779463" y="1949824"/>
            <a:ext cx="7583488" cy="40072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228600" y="6243918"/>
            <a:ext cx="2133600"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fld id="{74A11387-841E-274A-B892-F5D9F46B59A1}" type="datetimeFigureOut">
              <a:rPr lang="en-US" smtClean="0"/>
              <a:pPr/>
              <a:t>4/4/2013</a:t>
            </a:fld>
            <a:endParaRPr lang="en-US"/>
          </a:p>
        </p:txBody>
      </p:sp>
      <p:sp>
        <p:nvSpPr>
          <p:cNvPr id="5" name="Footer Placeholder 4"/>
          <p:cNvSpPr>
            <a:spLocks noGrp="1"/>
          </p:cNvSpPr>
          <p:nvPr>
            <p:ph type="ftr" sz="quarter" idx="3"/>
          </p:nvPr>
        </p:nvSpPr>
        <p:spPr>
          <a:xfrm>
            <a:off x="5867400" y="6248400"/>
            <a:ext cx="2895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4305300" y="6248400"/>
            <a:ext cx="533400" cy="365125"/>
          </a:xfrm>
          <a:prstGeom prst="rect">
            <a:avLst/>
          </a:prstGeom>
        </p:spPr>
        <p:txBody>
          <a:bodyPr vert="horz" lIns="91440" tIns="45720" rIns="91440" bIns="45720" rtlCol="0" anchor="ctr"/>
          <a:lstStyle>
            <a:lvl1pPr algn="ctr">
              <a:defRPr sz="1100" b="1">
                <a:solidFill>
                  <a:schemeClr val="bg1">
                    <a:lumMod val="65000"/>
                  </a:schemeClr>
                </a:solidFill>
              </a:defRPr>
            </a:lvl1pPr>
          </a:lstStyle>
          <a:p>
            <a:fld id="{E2D38DDF-6765-4540-B63D-425F3C6FA71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Lst>
  <p:txStyles>
    <p:titleStyle>
      <a:lvl1pPr algn="l" defTabSz="914400"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800" indent="-336550" algn="l" defTabSz="914400"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600" indent="-3365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389824"/>
            <a:ext cx="5867400" cy="2199416"/>
          </a:xfrm>
        </p:spPr>
        <p:txBody>
          <a:bodyPr>
            <a:normAutofit fontScale="90000"/>
          </a:bodyPr>
          <a:lstStyle/>
          <a:p>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4000" b="1" dirty="0" smtClean="0"/>
              <a:t/>
            </a:r>
            <a:br>
              <a:rPr lang="en-US" sz="4000" b="1" dirty="0" smtClean="0"/>
            </a:br>
            <a:r>
              <a:rPr lang="en-US" sz="3556" b="1" dirty="0" smtClean="0"/>
              <a:t>Report on HIE-ISOLDE Status &amp; International Advisory Panel Meeting   </a:t>
            </a:r>
            <a:r>
              <a:rPr lang="en-US" sz="4000" b="1" dirty="0" smtClean="0"/>
              <a:t/>
            </a:r>
            <a:br>
              <a:rPr lang="en-US" sz="4000" b="1" dirty="0" smtClean="0"/>
            </a:br>
            <a:r>
              <a:rPr lang="en-US" sz="4000" b="1" dirty="0" smtClean="0"/>
              <a:t>   </a:t>
            </a:r>
            <a:endParaRPr lang="en-US" sz="4000" dirty="0"/>
          </a:p>
        </p:txBody>
      </p:sp>
      <p:sp>
        <p:nvSpPr>
          <p:cNvPr id="3" name="Subtitle 2"/>
          <p:cNvSpPr>
            <a:spLocks noGrp="1"/>
          </p:cNvSpPr>
          <p:nvPr>
            <p:ph type="subTitle" idx="1"/>
          </p:nvPr>
        </p:nvSpPr>
        <p:spPr>
          <a:xfrm>
            <a:off x="1371600" y="5257800"/>
            <a:ext cx="5867400" cy="573741"/>
          </a:xfrm>
        </p:spPr>
        <p:txBody>
          <a:bodyPr>
            <a:normAutofit fontScale="92500" lnSpcReduction="10000"/>
          </a:bodyPr>
          <a:lstStyle/>
          <a:p>
            <a:r>
              <a:rPr lang="en-US" sz="1800" dirty="0" smtClean="0"/>
              <a:t>Yacine </a:t>
            </a:r>
            <a:r>
              <a:rPr lang="en-US" sz="1800" dirty="0" err="1" smtClean="0"/>
              <a:t>Kadi</a:t>
            </a:r>
            <a:r>
              <a:rPr lang="en-US" sz="1800" dirty="0" smtClean="0"/>
              <a:t> on behalf of the HIE-ISOLDE project team</a:t>
            </a:r>
          </a:p>
          <a:p>
            <a:r>
              <a:rPr lang="en-US" sz="1800" dirty="0" smtClean="0"/>
              <a:t>ISCC, 2 February 2011</a:t>
            </a:r>
          </a:p>
        </p:txBody>
      </p:sp>
      <p:pic>
        <p:nvPicPr>
          <p:cNvPr id="4" name="Picture 2"/>
          <p:cNvPicPr>
            <a:picLocks noChangeAspect="1" noChangeArrowheads="1"/>
          </p:cNvPicPr>
          <p:nvPr/>
        </p:nvPicPr>
        <p:blipFill>
          <a:blip r:embed="rId2"/>
          <a:srcRect/>
          <a:stretch>
            <a:fillRect/>
          </a:stretch>
        </p:blipFill>
        <p:spPr bwMode="auto">
          <a:xfrm>
            <a:off x="990600" y="2209800"/>
            <a:ext cx="2992784" cy="974090"/>
          </a:xfrm>
          <a:prstGeom prst="rect">
            <a:avLst/>
          </a:prstGeom>
          <a:noFill/>
          <a:ln w="9525">
            <a:noFill/>
            <a:miter lim="800000"/>
            <a:headEnd/>
            <a:tailEnd/>
          </a:ln>
          <a:effectLst/>
        </p:spPr>
      </p:pic>
      <p:pic>
        <p:nvPicPr>
          <p:cNvPr id="5" name="Picture 4"/>
          <p:cNvPicPr>
            <a:picLocks noChangeAspect="1"/>
          </p:cNvPicPr>
          <p:nvPr/>
        </p:nvPicPr>
        <p:blipFill>
          <a:blip r:embed="rId3"/>
          <a:stretch>
            <a:fillRect/>
          </a:stretch>
        </p:blipFill>
        <p:spPr>
          <a:xfrm>
            <a:off x="0" y="2209800"/>
            <a:ext cx="990600" cy="97409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IE-ISOLDE Projec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98078"/>
            <a:ext cx="9144000" cy="3453050"/>
          </a:xfrm>
          <a:prstGeom prst="rect">
            <a:avLst/>
          </a:prstGeom>
        </p:spPr>
      </p:pic>
      <p:sp>
        <p:nvSpPr>
          <p:cNvPr id="2" name="Title 1"/>
          <p:cNvSpPr>
            <a:spLocks noGrp="1"/>
          </p:cNvSpPr>
          <p:nvPr>
            <p:ph type="title"/>
          </p:nvPr>
        </p:nvSpPr>
        <p:spPr/>
        <p:txBody>
          <a:bodyPr>
            <a:normAutofit/>
          </a:bodyPr>
          <a:lstStyle/>
          <a:p>
            <a:r>
              <a:rPr lang="en-US" dirty="0" smtClean="0"/>
              <a:t>HIE-ISOLDE Schedule</a:t>
            </a:r>
            <a:endParaRPr lang="en-US" dirty="0"/>
          </a:p>
        </p:txBody>
      </p:sp>
      <p:pic>
        <p:nvPicPr>
          <p:cNvPr id="4" name="Picture 3"/>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sp>
        <p:nvSpPr>
          <p:cNvPr id="8" name="TextBox 7"/>
          <p:cNvSpPr txBox="1"/>
          <p:nvPr/>
        </p:nvSpPr>
        <p:spPr>
          <a:xfrm>
            <a:off x="5791200" y="5392579"/>
            <a:ext cx="1905000" cy="246221"/>
          </a:xfrm>
          <a:prstGeom prst="rect">
            <a:avLst/>
          </a:prstGeom>
          <a:solidFill>
            <a:schemeClr val="bg1"/>
          </a:solidFill>
        </p:spPr>
        <p:txBody>
          <a:bodyPr wrap="square" rtlCol="0">
            <a:spAutoFit/>
          </a:bodyPr>
          <a:lstStyle/>
          <a:p>
            <a:r>
              <a:rPr lang="en-US" sz="1000" b="1" dirty="0" smtClean="0"/>
              <a:t>5.5 </a:t>
            </a:r>
            <a:r>
              <a:rPr lang="en-US" sz="1000" b="1" dirty="0" err="1" smtClean="0"/>
              <a:t>MeV/u</a:t>
            </a:r>
            <a:r>
              <a:rPr lang="en-US" sz="1000" b="1" dirty="0" smtClean="0"/>
              <a:t> </a:t>
            </a:r>
            <a:r>
              <a:rPr lang="en-US" sz="1000" b="1" dirty="0" err="1" smtClean="0"/>
              <a:t>Linac</a:t>
            </a:r>
            <a:r>
              <a:rPr lang="en-US" sz="1000" b="1" dirty="0" smtClean="0"/>
              <a:t> commissioned</a:t>
            </a:r>
            <a:endParaRPr lang="en-US" sz="1000" b="1" dirty="0"/>
          </a:p>
        </p:txBody>
      </p:sp>
      <p:sp>
        <p:nvSpPr>
          <p:cNvPr id="9" name="TextBox 8"/>
          <p:cNvSpPr txBox="1"/>
          <p:nvPr/>
        </p:nvSpPr>
        <p:spPr>
          <a:xfrm>
            <a:off x="7239000" y="6002179"/>
            <a:ext cx="1905000" cy="246221"/>
          </a:xfrm>
          <a:prstGeom prst="rect">
            <a:avLst/>
          </a:prstGeom>
          <a:solidFill>
            <a:schemeClr val="bg1"/>
          </a:solidFill>
        </p:spPr>
        <p:txBody>
          <a:bodyPr wrap="square" rtlCol="0">
            <a:spAutoFit/>
          </a:bodyPr>
          <a:lstStyle/>
          <a:p>
            <a:r>
              <a:rPr lang="en-US" sz="1000" b="1" dirty="0" smtClean="0"/>
              <a:t>10 </a:t>
            </a:r>
            <a:r>
              <a:rPr lang="en-US" sz="1000" b="1" dirty="0" err="1" smtClean="0"/>
              <a:t>MeV/u</a:t>
            </a:r>
            <a:r>
              <a:rPr lang="en-US" sz="1000" b="1" dirty="0" smtClean="0"/>
              <a:t> </a:t>
            </a:r>
            <a:r>
              <a:rPr lang="en-US" sz="1000" b="1" dirty="0" err="1" smtClean="0"/>
              <a:t>Linac</a:t>
            </a:r>
            <a:r>
              <a:rPr lang="en-US" sz="1000" b="1" dirty="0" smtClean="0"/>
              <a:t> commissioned</a:t>
            </a:r>
            <a:endParaRPr lang="en-US" sz="1000" b="1" dirty="0"/>
          </a:p>
        </p:txBody>
      </p:sp>
      <p:sp>
        <p:nvSpPr>
          <p:cNvPr id="10" name="Rectangle 9"/>
          <p:cNvSpPr/>
          <p:nvPr/>
        </p:nvSpPr>
        <p:spPr>
          <a:xfrm>
            <a:off x="8458200" y="2496979"/>
            <a:ext cx="685800" cy="3276600"/>
          </a:xfrm>
          <a:prstGeom prst="rect">
            <a:avLst/>
          </a:prstGeom>
          <a:solidFill>
            <a:schemeClr val="accent3"/>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dirty="0" smtClean="0"/>
              <a:t>PSB  SHUTDOWN</a:t>
            </a:r>
            <a:endParaRPr lang="en-US" dirty="0"/>
          </a:p>
        </p:txBody>
      </p:sp>
      <p:sp>
        <p:nvSpPr>
          <p:cNvPr id="11" name="Rectangle 10"/>
          <p:cNvSpPr/>
          <p:nvPr/>
        </p:nvSpPr>
        <p:spPr>
          <a:xfrm>
            <a:off x="7696200" y="5410200"/>
            <a:ext cx="457200" cy="2286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rot="16200000">
            <a:off x="7155750" y="4498930"/>
            <a:ext cx="1510299" cy="276999"/>
          </a:xfrm>
          <a:prstGeom prst="rect">
            <a:avLst/>
          </a:prstGeom>
          <a:noFill/>
        </p:spPr>
        <p:txBody>
          <a:bodyPr wrap="none" rtlCol="0">
            <a:spAutoFit/>
          </a:bodyPr>
          <a:lstStyle/>
          <a:p>
            <a:r>
              <a:rPr lang="en-US" sz="1200" dirty="0" smtClean="0"/>
              <a:t>Physics @ 5.5 A </a:t>
            </a:r>
            <a:r>
              <a:rPr lang="en-US" sz="1200" dirty="0" err="1" smtClean="0"/>
              <a:t>MeV</a:t>
            </a:r>
            <a:endParaRPr lang="en-US" sz="1200" dirty="0"/>
          </a:p>
        </p:txBody>
      </p:sp>
      <p:sp>
        <p:nvSpPr>
          <p:cNvPr id="20" name="TextBox 19"/>
          <p:cNvSpPr txBox="1"/>
          <p:nvPr/>
        </p:nvSpPr>
        <p:spPr>
          <a:xfrm>
            <a:off x="1828800" y="2250281"/>
            <a:ext cx="5638800" cy="3139321"/>
          </a:xfrm>
          <a:prstGeom prst="rect">
            <a:avLst/>
          </a:prstGeom>
          <a:gradFill flip="none" rotWithShape="1">
            <a:gsLst>
              <a:gs pos="0">
                <a:schemeClr val="accent1"/>
              </a:gs>
              <a:gs pos="100000">
                <a:prstClr val="white"/>
              </a:gs>
            </a:gsLst>
            <a:lin ang="0" scaled="1"/>
            <a:tileRect/>
          </a:gradFill>
        </p:spPr>
        <p:txBody>
          <a:bodyPr wrap="square" rtlCol="0">
            <a:spAutoFit/>
          </a:bodyPr>
          <a:lstStyle/>
          <a:p>
            <a:r>
              <a:rPr lang="en-US" dirty="0" smtClean="0"/>
              <a:t>Important milestones for Energy Upgrade:</a:t>
            </a:r>
          </a:p>
          <a:p>
            <a:pPr>
              <a:buFont typeface="Arial"/>
              <a:buChar char="•"/>
            </a:pPr>
            <a:r>
              <a:rPr lang="en-US" dirty="0" smtClean="0"/>
              <a:t>Start project Jan 1</a:t>
            </a:r>
            <a:r>
              <a:rPr lang="en-US" baseline="30000" dirty="0" smtClean="0"/>
              <a:t>st</a:t>
            </a:r>
            <a:r>
              <a:rPr lang="en-US" dirty="0" smtClean="0"/>
              <a:t> 2010</a:t>
            </a:r>
          </a:p>
          <a:p>
            <a:pPr>
              <a:buFont typeface="Arial"/>
              <a:buChar char="•"/>
            </a:pPr>
            <a:r>
              <a:rPr lang="en-US" dirty="0" smtClean="0"/>
              <a:t>Start construction by Jun 2011</a:t>
            </a:r>
          </a:p>
          <a:p>
            <a:pPr>
              <a:buFont typeface="Arial"/>
              <a:buChar char="•"/>
            </a:pPr>
            <a:r>
              <a:rPr lang="en-US" dirty="0" smtClean="0"/>
              <a:t>Launch Procurement of Cryogenics equipment:</a:t>
            </a:r>
          </a:p>
          <a:p>
            <a:pPr lvl="1">
              <a:buFont typeface="Wingdings" charset="2"/>
              <a:buChar char="ü"/>
            </a:pPr>
            <a:r>
              <a:rPr lang="en-US" dirty="0" smtClean="0"/>
              <a:t>Finance Committee by Sep. 2011</a:t>
            </a:r>
          </a:p>
          <a:p>
            <a:pPr>
              <a:buFont typeface="Arial"/>
              <a:buChar char="•"/>
            </a:pPr>
            <a:r>
              <a:rPr lang="en-US" dirty="0" smtClean="0"/>
              <a:t>Cryogenics installed and commissioned end 2013</a:t>
            </a:r>
          </a:p>
          <a:p>
            <a:pPr>
              <a:buFont typeface="Arial"/>
              <a:buChar char="•"/>
            </a:pPr>
            <a:r>
              <a:rPr lang="en-US" dirty="0" smtClean="0"/>
              <a:t>High energy beam line (5.5 MeV/u) installed by Apr 2014</a:t>
            </a:r>
          </a:p>
          <a:p>
            <a:pPr>
              <a:buFont typeface="Arial"/>
              <a:buChar char="•"/>
            </a:pPr>
            <a:r>
              <a:rPr lang="en-US" dirty="0" smtClean="0"/>
              <a:t>10 MeV/u </a:t>
            </a:r>
            <a:r>
              <a:rPr lang="en-US" dirty="0" err="1" smtClean="0"/>
              <a:t>Linac</a:t>
            </a:r>
            <a:r>
              <a:rPr lang="en-US" dirty="0" smtClean="0"/>
              <a:t> installed by 2015/2016</a:t>
            </a:r>
          </a:p>
          <a:p>
            <a:pPr>
              <a:buFont typeface="Arial"/>
              <a:buChar char="•"/>
            </a:pPr>
            <a:r>
              <a:rPr lang="en-US" dirty="0" smtClean="0"/>
              <a:t>Installation organized inline with L4 and PSB commissioning</a:t>
            </a:r>
          </a:p>
          <a:p>
            <a:pPr>
              <a:buFont typeface="Arial"/>
              <a:buChar char="•"/>
            </a:pPr>
            <a:endParaRPr lang="en-US" dirty="0" smtClean="0"/>
          </a:p>
        </p:txBody>
      </p:sp>
      <p:sp>
        <p:nvSpPr>
          <p:cNvPr id="13"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10</a:t>
            </a:fld>
            <a:endParaRPr lang="de-DE" dirty="0"/>
          </a:p>
          <a:p>
            <a:endParaRPr lang="de-DE" dirty="0"/>
          </a:p>
        </p:txBody>
      </p:sp>
    </p:spTree>
    <p:extLst>
      <p:ext uri="{BB962C8B-B14F-4D97-AF65-F5344CB8AC3E}">
        <p14:creationId xmlns:p14="http://schemas.microsoft.com/office/powerpoint/2010/main" val="69602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lide(fromBottom)">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95833"/>
            <a:ext cx="7583488" cy="1143000"/>
          </a:xfrm>
        </p:spPr>
        <p:txBody>
          <a:bodyPr/>
          <a:lstStyle/>
          <a:p>
            <a:r>
              <a:rPr lang="en-US" dirty="0" smtClean="0"/>
              <a:t>Joint HIE-SC IAP meeting, Jan.20-21</a:t>
            </a:r>
            <a:endParaRPr lang="en-US" dirty="0"/>
          </a:p>
        </p:txBody>
      </p:sp>
      <p:sp>
        <p:nvSpPr>
          <p:cNvPr id="3" name="Content Placeholder 2"/>
          <p:cNvSpPr>
            <a:spLocks noGrp="1"/>
          </p:cNvSpPr>
          <p:nvPr>
            <p:ph idx="1"/>
          </p:nvPr>
        </p:nvSpPr>
        <p:spPr>
          <a:xfrm>
            <a:off x="779462" y="1798040"/>
            <a:ext cx="7896993" cy="4727304"/>
          </a:xfrm>
        </p:spPr>
        <p:txBody>
          <a:bodyPr>
            <a:noAutofit/>
          </a:bodyPr>
          <a:lstStyle/>
          <a:p>
            <a:pPr>
              <a:lnSpc>
                <a:spcPct val="120000"/>
              </a:lnSpc>
              <a:spcBef>
                <a:spcPts val="200"/>
              </a:spcBef>
            </a:pPr>
            <a:r>
              <a:rPr lang="en-US" sz="2000" dirty="0" smtClean="0"/>
              <a:t>14</a:t>
            </a:r>
            <a:r>
              <a:rPr lang="en-US" sz="2000" dirty="0"/>
              <a:t>:00 Welcome (Sergio </a:t>
            </a:r>
            <a:r>
              <a:rPr lang="en-US" sz="2000" dirty="0" err="1"/>
              <a:t>Bertolucci</a:t>
            </a:r>
            <a:r>
              <a:rPr lang="en-US" sz="2000" dirty="0"/>
              <a:t> </a:t>
            </a:r>
            <a:r>
              <a:rPr lang="en-US" sz="2000" dirty="0" smtClean="0"/>
              <a:t>)</a:t>
            </a:r>
            <a:endParaRPr lang="en-US" sz="2000" dirty="0"/>
          </a:p>
          <a:p>
            <a:pPr>
              <a:lnSpc>
                <a:spcPct val="120000"/>
              </a:lnSpc>
              <a:spcBef>
                <a:spcPts val="200"/>
              </a:spcBef>
            </a:pPr>
            <a:r>
              <a:rPr lang="en-US" sz="2000" dirty="0"/>
              <a:t>14:10 Framework and Physics (</a:t>
            </a:r>
            <a:r>
              <a:rPr lang="en-US" sz="2000" dirty="0" err="1"/>
              <a:t>Yorick</a:t>
            </a:r>
            <a:r>
              <a:rPr lang="en-US" sz="2000" dirty="0"/>
              <a:t> </a:t>
            </a:r>
            <a:r>
              <a:rPr lang="en-US" sz="2000" dirty="0" err="1"/>
              <a:t>Blumenfeld</a:t>
            </a:r>
            <a:r>
              <a:rPr lang="en-US" sz="2000" dirty="0"/>
              <a:t>)</a:t>
            </a:r>
          </a:p>
          <a:p>
            <a:pPr>
              <a:lnSpc>
                <a:spcPct val="120000"/>
              </a:lnSpc>
              <a:spcBef>
                <a:spcPts val="200"/>
              </a:spcBef>
            </a:pPr>
            <a:r>
              <a:rPr lang="en-US" sz="2000" dirty="0"/>
              <a:t>14:55 Overview of the project; budget and management (Yacine </a:t>
            </a:r>
            <a:r>
              <a:rPr lang="en-US" sz="2000" dirty="0" err="1"/>
              <a:t>Kadi</a:t>
            </a:r>
            <a:r>
              <a:rPr lang="en-US" sz="2000" dirty="0"/>
              <a:t>)</a:t>
            </a:r>
          </a:p>
          <a:p>
            <a:pPr>
              <a:lnSpc>
                <a:spcPct val="120000"/>
              </a:lnSpc>
              <a:spcBef>
                <a:spcPts val="200"/>
              </a:spcBef>
            </a:pPr>
            <a:r>
              <a:rPr lang="en-US" sz="2000" dirty="0"/>
              <a:t>1 5:40 Coffee</a:t>
            </a:r>
          </a:p>
          <a:p>
            <a:pPr>
              <a:lnSpc>
                <a:spcPct val="120000"/>
              </a:lnSpc>
              <a:spcBef>
                <a:spcPts val="200"/>
              </a:spcBef>
            </a:pPr>
            <a:r>
              <a:rPr lang="en-US" sz="2000" dirty="0"/>
              <a:t>16:00 Technical choices and prototyping (</a:t>
            </a:r>
            <a:r>
              <a:rPr lang="en-US" sz="2000" dirty="0" err="1"/>
              <a:t>Matteo</a:t>
            </a:r>
            <a:r>
              <a:rPr lang="en-US" sz="2000" dirty="0"/>
              <a:t> </a:t>
            </a:r>
            <a:r>
              <a:rPr lang="en-US" sz="2000" dirty="0" err="1"/>
              <a:t>Pasini</a:t>
            </a:r>
            <a:r>
              <a:rPr lang="en-US" sz="2000" dirty="0"/>
              <a:t>)</a:t>
            </a:r>
          </a:p>
          <a:p>
            <a:pPr>
              <a:lnSpc>
                <a:spcPct val="120000"/>
              </a:lnSpc>
              <a:spcBef>
                <a:spcPts val="200"/>
              </a:spcBef>
            </a:pPr>
            <a:r>
              <a:rPr lang="en-US" sz="2000" dirty="0"/>
              <a:t>16:45 High Intensity Design Study (Richard </a:t>
            </a:r>
            <a:r>
              <a:rPr lang="en-US" sz="2000" dirty="0" err="1"/>
              <a:t>Catherall</a:t>
            </a:r>
            <a:r>
              <a:rPr lang="en-US" sz="2000" dirty="0"/>
              <a:t>)</a:t>
            </a:r>
          </a:p>
          <a:p>
            <a:pPr>
              <a:lnSpc>
                <a:spcPct val="120000"/>
              </a:lnSpc>
              <a:spcBef>
                <a:spcPts val="200"/>
              </a:spcBef>
            </a:pPr>
            <a:r>
              <a:rPr lang="en-US" sz="2000" dirty="0"/>
              <a:t>17:15 Implementation and Infrastructure (Erwin </a:t>
            </a:r>
            <a:r>
              <a:rPr lang="en-US" sz="2000" dirty="0" err="1"/>
              <a:t>Siesling</a:t>
            </a:r>
            <a:r>
              <a:rPr lang="en-US" sz="2000" dirty="0"/>
              <a:t>)</a:t>
            </a:r>
          </a:p>
          <a:p>
            <a:pPr>
              <a:lnSpc>
                <a:spcPct val="120000"/>
              </a:lnSpc>
              <a:spcBef>
                <a:spcPts val="200"/>
              </a:spcBef>
            </a:pPr>
            <a:r>
              <a:rPr lang="en-US" sz="2000" dirty="0"/>
              <a:t>17:45 Safety (Ana-Paula </a:t>
            </a:r>
            <a:r>
              <a:rPr lang="en-US" sz="2000" dirty="0" err="1"/>
              <a:t>Bernardes</a:t>
            </a:r>
            <a:r>
              <a:rPr lang="en-US" sz="2000" dirty="0"/>
              <a:t>)</a:t>
            </a:r>
          </a:p>
          <a:p>
            <a:pPr>
              <a:lnSpc>
                <a:spcPct val="120000"/>
              </a:lnSpc>
              <a:spcBef>
                <a:spcPts val="200"/>
              </a:spcBef>
            </a:pPr>
            <a:r>
              <a:rPr lang="en-US" sz="2000" b="1" dirty="0" smtClean="0"/>
              <a:t>Friday </a:t>
            </a:r>
            <a:r>
              <a:rPr lang="en-US" sz="2000" b="1" dirty="0"/>
              <a:t>Jan 21, 2011</a:t>
            </a:r>
            <a:endParaRPr lang="en-US" sz="2000" dirty="0"/>
          </a:p>
          <a:p>
            <a:pPr>
              <a:lnSpc>
                <a:spcPct val="120000"/>
              </a:lnSpc>
              <a:spcBef>
                <a:spcPts val="200"/>
              </a:spcBef>
            </a:pPr>
            <a:r>
              <a:rPr lang="en-US" sz="2000" dirty="0"/>
              <a:t>8:30 IAP Closed Meeting</a:t>
            </a:r>
          </a:p>
          <a:p>
            <a:pPr>
              <a:lnSpc>
                <a:spcPct val="120000"/>
              </a:lnSpc>
              <a:spcBef>
                <a:spcPts val="200"/>
              </a:spcBef>
            </a:pPr>
            <a:r>
              <a:rPr lang="en-US" sz="2000" dirty="0"/>
              <a:t>11:00 Preliminary oral report of IAP to Steering Committee </a:t>
            </a:r>
          </a:p>
          <a:p>
            <a:pPr>
              <a:lnSpc>
                <a:spcPct val="120000"/>
              </a:lnSpc>
              <a:spcBef>
                <a:spcPts val="200"/>
              </a:spcBef>
            </a:pPr>
            <a:r>
              <a:rPr lang="en-US" sz="2000" dirty="0"/>
              <a:t>12:00 </a:t>
            </a:r>
            <a:r>
              <a:rPr lang="en-US" sz="2000" dirty="0" smtClean="0"/>
              <a:t>End</a:t>
            </a:r>
            <a:endParaRPr lang="en-US" sz="2000"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6"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11</a:t>
            </a:fld>
            <a:endParaRPr lang="de-DE" dirty="0"/>
          </a:p>
          <a:p>
            <a:endParaRPr lang="de-DE" dirty="0"/>
          </a:p>
        </p:txBody>
      </p:sp>
      <p:sp>
        <p:nvSpPr>
          <p:cNvPr id="5" name="Rectangle 4"/>
          <p:cNvSpPr/>
          <p:nvPr/>
        </p:nvSpPr>
        <p:spPr>
          <a:xfrm>
            <a:off x="2483769" y="6125234"/>
            <a:ext cx="6552727" cy="400110"/>
          </a:xfrm>
          <a:prstGeom prst="rect">
            <a:avLst/>
          </a:prstGeom>
        </p:spPr>
        <p:txBody>
          <a:bodyPr wrap="square">
            <a:spAutoFit/>
          </a:bodyPr>
          <a:lstStyle/>
          <a:p>
            <a:r>
              <a:rPr lang="en-US" sz="2000" dirty="0">
                <a:solidFill>
                  <a:srgbClr val="FF0000"/>
                </a:solidFill>
              </a:rPr>
              <a:t>http://</a:t>
            </a:r>
            <a:r>
              <a:rPr lang="en-US" sz="2000" dirty="0" err="1">
                <a:solidFill>
                  <a:srgbClr val="FF0000"/>
                </a:solidFill>
              </a:rPr>
              <a:t>indico.cern.ch</a:t>
            </a:r>
            <a:r>
              <a:rPr lang="en-US" sz="2000" dirty="0">
                <a:solidFill>
                  <a:srgbClr val="FF0000"/>
                </a:solidFill>
              </a:rPr>
              <a:t>/</a:t>
            </a:r>
            <a:r>
              <a:rPr lang="en-US" sz="2000" dirty="0" err="1">
                <a:solidFill>
                  <a:srgbClr val="FF0000"/>
                </a:solidFill>
              </a:rPr>
              <a:t>conferenceDisplay.py?confId</a:t>
            </a:r>
            <a:r>
              <a:rPr lang="en-US" sz="2000" dirty="0">
                <a:solidFill>
                  <a:srgbClr val="FF0000"/>
                </a:solidFill>
              </a:rPr>
              <a:t>=123039</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Structure of HIE-ISOLDE</a:t>
            </a:r>
            <a:endParaRPr lang="en-US" dirty="0"/>
          </a:p>
        </p:txBody>
      </p:sp>
      <p:pic>
        <p:nvPicPr>
          <p:cNvPr id="6" name="Picture 5"/>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pic>
        <p:nvPicPr>
          <p:cNvPr id="7" name="Picture 6" descr="Who's who at HIE-ISOLDE.pdf"/>
          <p:cNvPicPr>
            <a:picLocks noChangeAspect="1"/>
          </p:cNvPicPr>
          <p:nvPr/>
        </p:nvPicPr>
        <p:blipFill rotWithShape="1">
          <a:blip r:embed="rId4">
            <a:extLst>
              <a:ext uri="{28A0092B-C50C-407E-A947-70E740481C1C}">
                <a14:useLocalDpi xmlns:a14="http://schemas.microsoft.com/office/drawing/2010/main" val="0"/>
              </a:ext>
            </a:extLst>
          </a:blip>
          <a:srcRect t="11539"/>
          <a:stretch/>
        </p:blipFill>
        <p:spPr>
          <a:xfrm>
            <a:off x="974163" y="1726042"/>
            <a:ext cx="7342253" cy="4871309"/>
          </a:xfrm>
          <a:prstGeom prst="rect">
            <a:avLst/>
          </a:prstGeom>
        </p:spPr>
      </p:pic>
      <p:sp>
        <p:nvSpPr>
          <p:cNvPr id="9"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12</a:t>
            </a:fld>
            <a:endParaRPr lang="de-DE" dirty="0"/>
          </a:p>
          <a:p>
            <a:endParaRPr lang="de-DE" dirty="0"/>
          </a:p>
        </p:txBody>
      </p:sp>
    </p:spTree>
    <p:extLst>
      <p:ext uri="{BB962C8B-B14F-4D97-AF65-F5344CB8AC3E}">
        <p14:creationId xmlns:p14="http://schemas.microsoft.com/office/powerpoint/2010/main" val="181967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Recommendations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9" name="Content Placeholder 2"/>
          <p:cNvSpPr>
            <a:spLocks noGrp="1"/>
          </p:cNvSpPr>
          <p:nvPr>
            <p:ph idx="1"/>
          </p:nvPr>
        </p:nvSpPr>
        <p:spPr>
          <a:xfrm>
            <a:off x="779463" y="1700808"/>
            <a:ext cx="7583488" cy="4797425"/>
          </a:xfrm>
        </p:spPr>
        <p:txBody>
          <a:bodyPr>
            <a:noAutofit/>
          </a:bodyPr>
          <a:lstStyle/>
          <a:p>
            <a:pPr lvl="0">
              <a:buFont typeface="+mj-lt"/>
              <a:buAutoNum type="arabicPeriod"/>
            </a:pPr>
            <a:r>
              <a:rPr lang="en-GB" sz="1800" i="1" dirty="0"/>
              <a:t>Examine whether the technological choices made are optimal to reach the performance goals of the facility, and suggest eventual alternatives </a:t>
            </a:r>
            <a:r>
              <a:rPr lang="en-GB" sz="1800" dirty="0"/>
              <a:t> </a:t>
            </a:r>
            <a:endParaRPr lang="en-US" sz="1800" dirty="0"/>
          </a:p>
          <a:p>
            <a:pPr lvl="1"/>
            <a:r>
              <a:rPr lang="en-GB" sz="1600" b="1" dirty="0"/>
              <a:t>CERN sputtering support appears small and somewhat fractured in terms of prioritised resource availability. Steps must be taken to strengthen the internal specialist sputtering support to help overcome existing performance limitations.</a:t>
            </a:r>
            <a:endParaRPr lang="en-US" sz="1600" b="1" dirty="0"/>
          </a:p>
          <a:p>
            <a:pPr>
              <a:buFont typeface="Symbol" charset="0"/>
              <a:buChar char=""/>
            </a:pPr>
            <a:r>
              <a:rPr lang="en-US" sz="1600" b="1" dirty="0" smtClean="0"/>
              <a:t>V</a:t>
            </a:r>
            <a:r>
              <a:rPr lang="en-GB" sz="1600" b="1" dirty="0" err="1" smtClean="0"/>
              <a:t>ery</a:t>
            </a:r>
            <a:r>
              <a:rPr lang="en-GB" sz="1600" b="1" dirty="0" smtClean="0"/>
              <a:t> strong statement</a:t>
            </a:r>
            <a:r>
              <a:rPr lang="en-GB" sz="1600" dirty="0" smtClean="0"/>
              <a:t>: </a:t>
            </a:r>
            <a:r>
              <a:rPr lang="fr-CH" sz="1600" dirty="0"/>
              <a:t>The cold RF tests (3) of the prototype cavity have been plagued by a series of difficulties ranging from RF cavity specific problems, mechanical workshop availability, stability of cryogenics in SM18 which stem from lower priority with respect to other projects. The low performance of this prototype RF cavity remains to be understood.</a:t>
            </a:r>
            <a:r>
              <a:rPr lang="en-US" sz="1600" dirty="0"/>
              <a:t> </a:t>
            </a:r>
            <a:endParaRPr lang="en-GB" sz="1600" dirty="0" smtClean="0"/>
          </a:p>
          <a:p>
            <a:pPr>
              <a:buFont typeface="Symbol" charset="0"/>
              <a:buChar char=""/>
            </a:pPr>
            <a:r>
              <a:rPr lang="fr-CH" sz="1600" b="1" dirty="0"/>
              <a:t>A second prototype cavity</a:t>
            </a:r>
            <a:r>
              <a:rPr lang="fr-CH" sz="1600" dirty="0"/>
              <a:t> was delivered in December and is presently being sputtered. This will allow a faster turnaround of these tests.</a:t>
            </a:r>
            <a:r>
              <a:rPr lang="en-US" sz="1600" dirty="0"/>
              <a:t> </a:t>
            </a:r>
          </a:p>
          <a:p>
            <a:pPr>
              <a:buFont typeface="Symbol" charset="0"/>
              <a:buChar char=""/>
            </a:pPr>
            <a:r>
              <a:rPr lang="fr-CH" sz="1600" b="1" dirty="0"/>
              <a:t>The reasons for a low turnaround </a:t>
            </a:r>
            <a:r>
              <a:rPr lang="fr-CH" sz="1600" dirty="0"/>
              <a:t>during the past year have been reviewed with the stake holders : increased resources and an improved involvement will be deployed. During 2011 five test campaigns are planned to characterize these cavities.</a:t>
            </a:r>
            <a:r>
              <a:rPr lang="en-US" sz="1600" dirty="0"/>
              <a:t> </a:t>
            </a:r>
            <a:endParaRPr lang="en-GB" sz="1600" dirty="0"/>
          </a:p>
        </p:txBody>
      </p:sp>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13</a:t>
            </a:fld>
            <a:endParaRPr lang="de-DE" dirty="0"/>
          </a:p>
          <a:p>
            <a:endParaRPr lang="de-DE"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of RF Measurements for Prototype Cavities 1 &amp; 2</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9" name="Content Placeholder 2"/>
          <p:cNvSpPr>
            <a:spLocks noGrp="1"/>
          </p:cNvSpPr>
          <p:nvPr>
            <p:ph idx="1"/>
          </p:nvPr>
        </p:nvSpPr>
        <p:spPr>
          <a:xfrm>
            <a:off x="467544" y="1628800"/>
            <a:ext cx="8280920" cy="4929609"/>
          </a:xfrm>
        </p:spPr>
        <p:txBody>
          <a:bodyPr>
            <a:noAutofit/>
          </a:bodyPr>
          <a:lstStyle/>
          <a:p>
            <a:pPr>
              <a:spcBef>
                <a:spcPts val="800"/>
              </a:spcBef>
            </a:pPr>
            <a:r>
              <a:rPr lang="en-US" sz="1800" b="1" dirty="0" smtClean="0"/>
              <a:t>Jan. 10 – Feb. 15 =&gt; 4</a:t>
            </a:r>
            <a:r>
              <a:rPr lang="en-US" sz="1800" b="1" baseline="30000" dirty="0" smtClean="0"/>
              <a:t>th</a:t>
            </a:r>
            <a:r>
              <a:rPr lang="en-US" sz="1800" b="1" dirty="0" smtClean="0"/>
              <a:t> cold RF tests of high-</a:t>
            </a:r>
            <a:r>
              <a:rPr lang="en-US" sz="1800" b="1" dirty="0" smtClean="0">
                <a:latin typeface="Symbol" charset="2"/>
                <a:cs typeface="Symbol" charset="2"/>
              </a:rPr>
              <a:t>b</a:t>
            </a:r>
            <a:r>
              <a:rPr lang="en-US" sz="1800" b="1" dirty="0" smtClean="0"/>
              <a:t> prototype cavity#1</a:t>
            </a:r>
          </a:p>
          <a:p>
            <a:pPr lvl="2">
              <a:spcBef>
                <a:spcPts val="800"/>
              </a:spcBef>
            </a:pPr>
            <a:r>
              <a:rPr lang="en-US" sz="1600" dirty="0" smtClean="0"/>
              <a:t>10 – 14 Jan. =&gt; measurement of the coupler line -</a:t>
            </a:r>
            <a:r>
              <a:rPr lang="en-US" sz="1600" dirty="0" smtClean="0">
                <a:solidFill>
                  <a:srgbClr val="FF0000"/>
                </a:solidFill>
              </a:rPr>
              <a:t>&gt; </a:t>
            </a:r>
            <a:r>
              <a:rPr lang="en-US" sz="1600" dirty="0" err="1" smtClean="0">
                <a:solidFill>
                  <a:srgbClr val="FF0000"/>
                </a:solidFill>
              </a:rPr>
              <a:t>thermalization</a:t>
            </a:r>
            <a:r>
              <a:rPr lang="en-US" sz="1600" dirty="0" smtClean="0">
                <a:solidFill>
                  <a:srgbClr val="FF0000"/>
                </a:solidFill>
              </a:rPr>
              <a:t> is OK</a:t>
            </a:r>
          </a:p>
          <a:p>
            <a:pPr lvl="2">
              <a:spcBef>
                <a:spcPts val="800"/>
              </a:spcBef>
            </a:pPr>
            <a:r>
              <a:rPr lang="en-US" sz="1600" dirty="0" smtClean="0"/>
              <a:t>17 – 21 Jan. =&gt; extraction of cavity#1 and disassembly of coupler line</a:t>
            </a:r>
            <a:r>
              <a:rPr lang="en-US" sz="1600" dirty="0" smtClean="0">
                <a:solidFill>
                  <a:srgbClr val="FF0000"/>
                </a:solidFill>
              </a:rPr>
              <a:t> -&gt; done</a:t>
            </a:r>
            <a:endParaRPr lang="en-US" sz="1600" dirty="0" smtClean="0"/>
          </a:p>
          <a:p>
            <a:pPr lvl="2">
              <a:spcBef>
                <a:spcPts val="800"/>
              </a:spcBef>
            </a:pPr>
            <a:r>
              <a:rPr lang="en-US" sz="1600" dirty="0" smtClean="0"/>
              <a:t>24 – 28 Jan. =&gt; fixing coupler line and reassembly of cavity#1</a:t>
            </a:r>
            <a:r>
              <a:rPr lang="en-US" sz="1600" dirty="0" smtClean="0">
                <a:solidFill>
                  <a:srgbClr val="FF0000"/>
                </a:solidFill>
              </a:rPr>
              <a:t> -&gt; done</a:t>
            </a:r>
            <a:endParaRPr lang="en-US" sz="1600" dirty="0" smtClean="0"/>
          </a:p>
          <a:p>
            <a:pPr lvl="2">
              <a:spcBef>
                <a:spcPts val="800"/>
              </a:spcBef>
            </a:pPr>
            <a:r>
              <a:rPr lang="en-US" sz="1600" dirty="0" smtClean="0"/>
              <a:t>31 – 8 Feb. =&gt; RF conditioning and tests</a:t>
            </a:r>
            <a:r>
              <a:rPr lang="en-US" sz="1600" dirty="0" smtClean="0">
                <a:solidFill>
                  <a:srgbClr val="FF0000"/>
                </a:solidFill>
              </a:rPr>
              <a:t> -&gt; in progress</a:t>
            </a:r>
            <a:endParaRPr lang="en-US" sz="1600" dirty="0" smtClean="0"/>
          </a:p>
          <a:p>
            <a:pPr>
              <a:spcBef>
                <a:spcPts val="800"/>
              </a:spcBef>
            </a:pPr>
            <a:r>
              <a:rPr lang="en-US" sz="1800" b="1" dirty="0"/>
              <a:t>Jan. </a:t>
            </a:r>
            <a:r>
              <a:rPr lang="en-US" sz="1800" b="1" dirty="0" smtClean="0"/>
              <a:t>17 </a:t>
            </a:r>
            <a:r>
              <a:rPr lang="en-US" sz="1800" b="1" dirty="0"/>
              <a:t>– </a:t>
            </a:r>
            <a:r>
              <a:rPr lang="en-US" sz="1800" b="1" dirty="0" smtClean="0"/>
              <a:t>Mar. </a:t>
            </a:r>
            <a:r>
              <a:rPr lang="en-US" sz="1800" b="1" dirty="0"/>
              <a:t>15 =&gt; </a:t>
            </a:r>
            <a:r>
              <a:rPr lang="en-US" sz="1800" b="1" dirty="0" smtClean="0"/>
              <a:t>1</a:t>
            </a:r>
            <a:r>
              <a:rPr lang="en-US" sz="1800" b="1" baseline="30000" dirty="0" smtClean="0"/>
              <a:t>st</a:t>
            </a:r>
            <a:r>
              <a:rPr lang="en-US" sz="1800" b="1" dirty="0" smtClean="0"/>
              <a:t> </a:t>
            </a:r>
            <a:r>
              <a:rPr lang="en-US" sz="1800" b="1" dirty="0"/>
              <a:t>cold RF tests of high-</a:t>
            </a:r>
            <a:r>
              <a:rPr lang="en-US" sz="1800" b="1" dirty="0">
                <a:latin typeface="Symbol" charset="2"/>
                <a:cs typeface="Symbol" charset="2"/>
              </a:rPr>
              <a:t>b</a:t>
            </a:r>
            <a:r>
              <a:rPr lang="en-US" sz="1800" b="1" dirty="0"/>
              <a:t> prototype cavity</a:t>
            </a:r>
            <a:r>
              <a:rPr lang="en-US" sz="1800" b="1" dirty="0" smtClean="0"/>
              <a:t>#</a:t>
            </a:r>
            <a:r>
              <a:rPr lang="en-US" sz="1800" b="1" dirty="0"/>
              <a:t>2</a:t>
            </a:r>
            <a:endParaRPr lang="en-US" sz="1800" b="1" dirty="0" smtClean="0"/>
          </a:p>
          <a:p>
            <a:pPr lvl="2">
              <a:spcBef>
                <a:spcPts val="800"/>
              </a:spcBef>
            </a:pPr>
            <a:r>
              <a:rPr lang="en-US" sz="1600" dirty="0" smtClean="0"/>
              <a:t>17 </a:t>
            </a:r>
            <a:r>
              <a:rPr lang="en-US" sz="1600" dirty="0"/>
              <a:t>– 21 Jan. =&gt; </a:t>
            </a:r>
            <a:r>
              <a:rPr lang="en-US" sz="1600" dirty="0" smtClean="0"/>
              <a:t>conditioning of sputtering chamber</a:t>
            </a:r>
            <a:r>
              <a:rPr lang="en-US" sz="1600" dirty="0" smtClean="0">
                <a:solidFill>
                  <a:srgbClr val="FF0000"/>
                </a:solidFill>
              </a:rPr>
              <a:t> -&gt; done</a:t>
            </a:r>
            <a:endParaRPr lang="en-US" sz="1600" dirty="0"/>
          </a:p>
          <a:p>
            <a:pPr lvl="2">
              <a:spcBef>
                <a:spcPts val="800"/>
              </a:spcBef>
            </a:pPr>
            <a:r>
              <a:rPr lang="en-US" sz="1600" dirty="0"/>
              <a:t>24 – </a:t>
            </a:r>
            <a:r>
              <a:rPr lang="en-US" sz="1600" dirty="0" smtClean="0"/>
              <a:t>8 </a:t>
            </a:r>
            <a:r>
              <a:rPr lang="en-US" sz="1600" dirty="0"/>
              <a:t>Feb. =&gt; </a:t>
            </a:r>
            <a:r>
              <a:rPr lang="en-US" sz="1600" dirty="0" smtClean="0"/>
              <a:t>preparation and sputtering of cavity#2</a:t>
            </a:r>
            <a:r>
              <a:rPr lang="en-US" sz="1600" dirty="0" smtClean="0">
                <a:solidFill>
                  <a:srgbClr val="FF0000"/>
                </a:solidFill>
              </a:rPr>
              <a:t> -&gt; in progress</a:t>
            </a:r>
            <a:endParaRPr lang="en-US" sz="1600" dirty="0" smtClean="0"/>
          </a:p>
          <a:p>
            <a:pPr lvl="2">
              <a:spcBef>
                <a:spcPts val="800"/>
              </a:spcBef>
            </a:pPr>
            <a:r>
              <a:rPr lang="en-US" sz="1600" dirty="0" smtClean="0"/>
              <a:t>9 – 18 Feb. =&gt; transport to SM18, assembly of cryostat and cool down</a:t>
            </a:r>
          </a:p>
          <a:p>
            <a:pPr lvl="2">
              <a:spcBef>
                <a:spcPts val="800"/>
              </a:spcBef>
            </a:pPr>
            <a:r>
              <a:rPr lang="en-US" sz="1600" dirty="0" smtClean="0"/>
              <a:t>21 – 4 Mar. =&gt; </a:t>
            </a:r>
            <a:r>
              <a:rPr lang="en-US" sz="1600" dirty="0"/>
              <a:t>RF conditioning and </a:t>
            </a:r>
            <a:r>
              <a:rPr lang="en-US" sz="1600" dirty="0" smtClean="0"/>
              <a:t>tests</a:t>
            </a:r>
            <a:endParaRPr lang="en-US" sz="1600" dirty="0"/>
          </a:p>
          <a:p>
            <a:pPr>
              <a:spcBef>
                <a:spcPts val="800"/>
              </a:spcBef>
            </a:pPr>
            <a:r>
              <a:rPr lang="en-US" sz="1800" b="1" dirty="0" smtClean="0"/>
              <a:t>Mar. 1 </a:t>
            </a:r>
            <a:r>
              <a:rPr lang="en-US" sz="1800" b="1" dirty="0"/>
              <a:t>– </a:t>
            </a:r>
            <a:r>
              <a:rPr lang="en-US" sz="1800" b="1" dirty="0" smtClean="0"/>
              <a:t>Apr. </a:t>
            </a:r>
            <a:r>
              <a:rPr lang="en-US" sz="1800" b="1" dirty="0"/>
              <a:t>15 =&gt; </a:t>
            </a:r>
            <a:r>
              <a:rPr lang="en-US" sz="1800" b="1" dirty="0" smtClean="0"/>
              <a:t>new </a:t>
            </a:r>
            <a:r>
              <a:rPr lang="en-US" sz="1800" b="1" dirty="0"/>
              <a:t>cold RF tests of high-</a:t>
            </a:r>
            <a:r>
              <a:rPr lang="en-US" sz="1800" b="1" dirty="0">
                <a:latin typeface="Symbol" charset="2"/>
                <a:cs typeface="Symbol" charset="2"/>
              </a:rPr>
              <a:t>b</a:t>
            </a:r>
            <a:r>
              <a:rPr lang="en-US" sz="1800" b="1" dirty="0"/>
              <a:t> prototype cavity#1</a:t>
            </a:r>
          </a:p>
          <a:p>
            <a:pPr lvl="2">
              <a:spcBef>
                <a:spcPts val="800"/>
              </a:spcBef>
            </a:pPr>
            <a:r>
              <a:rPr lang="en-US" sz="1600" dirty="0" smtClean="0"/>
              <a:t>New sputtering</a:t>
            </a:r>
            <a:endParaRPr lang="en-US" dirty="0" smtClean="0">
              <a:solidFill>
                <a:srgbClr val="FF0000"/>
              </a:solidFill>
            </a:endParaRPr>
          </a:p>
          <a:p>
            <a:pPr>
              <a:spcBef>
                <a:spcPts val="800"/>
              </a:spcBef>
            </a:pPr>
            <a:r>
              <a:rPr lang="en-US" sz="1800" b="1" dirty="0"/>
              <a:t>Mar</a:t>
            </a:r>
            <a:r>
              <a:rPr lang="en-US" sz="1800" b="1" dirty="0" smtClean="0"/>
              <a:t>. 31 </a:t>
            </a:r>
            <a:r>
              <a:rPr lang="en-US" sz="1800" b="1" dirty="0"/>
              <a:t>– </a:t>
            </a:r>
            <a:r>
              <a:rPr lang="en-US" sz="1800" b="1" dirty="0" smtClean="0"/>
              <a:t>May. </a:t>
            </a:r>
            <a:r>
              <a:rPr lang="en-US" sz="1800" b="1" dirty="0"/>
              <a:t>15 =&gt; new cold RF tests of high-</a:t>
            </a:r>
            <a:r>
              <a:rPr lang="en-US" sz="1800" b="1" dirty="0">
                <a:latin typeface="Symbol" charset="2"/>
                <a:cs typeface="Symbol" charset="2"/>
              </a:rPr>
              <a:t>b</a:t>
            </a:r>
            <a:r>
              <a:rPr lang="en-US" sz="1800" b="1" dirty="0"/>
              <a:t> prototype cavity</a:t>
            </a:r>
            <a:r>
              <a:rPr lang="en-US" sz="1800" b="1" dirty="0" smtClean="0"/>
              <a:t>#2</a:t>
            </a:r>
            <a:endParaRPr lang="en-US" sz="1800" b="1" dirty="0"/>
          </a:p>
          <a:p>
            <a:pPr lvl="2">
              <a:spcBef>
                <a:spcPts val="800"/>
              </a:spcBef>
            </a:pPr>
            <a:r>
              <a:rPr lang="en-US" sz="1600" dirty="0"/>
              <a:t>New sputtering</a:t>
            </a:r>
            <a:endParaRPr lang="en-US" dirty="0">
              <a:solidFill>
                <a:srgbClr val="FF0000"/>
              </a:solidFill>
            </a:endParaRPr>
          </a:p>
        </p:txBody>
      </p:sp>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14</a:t>
            </a:fld>
            <a:endParaRPr lang="de-DE" dirty="0"/>
          </a:p>
          <a:p>
            <a:endParaRPr lang="de-DE" dirty="0"/>
          </a:p>
        </p:txBody>
      </p:sp>
    </p:spTree>
    <p:extLst>
      <p:ext uri="{BB962C8B-B14F-4D97-AF65-F5344CB8AC3E}">
        <p14:creationId xmlns:p14="http://schemas.microsoft.com/office/powerpoint/2010/main" val="3301148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9" name="Content Placeholder 2"/>
          <p:cNvSpPr>
            <a:spLocks noGrp="1"/>
          </p:cNvSpPr>
          <p:nvPr>
            <p:ph idx="1"/>
          </p:nvPr>
        </p:nvSpPr>
        <p:spPr>
          <a:xfrm>
            <a:off x="467544" y="1667743"/>
            <a:ext cx="8280920" cy="4929609"/>
          </a:xfrm>
        </p:spPr>
        <p:txBody>
          <a:bodyPr>
            <a:noAutofit/>
          </a:bodyPr>
          <a:lstStyle/>
          <a:p>
            <a:pPr>
              <a:spcBef>
                <a:spcPts val="800"/>
              </a:spcBef>
            </a:pPr>
            <a:r>
              <a:rPr lang="en-US" sz="1800" b="1" dirty="0" smtClean="0"/>
              <a:t>BE/RF</a:t>
            </a:r>
          </a:p>
          <a:p>
            <a:pPr lvl="2">
              <a:spcBef>
                <a:spcPts val="800"/>
              </a:spcBef>
            </a:pPr>
            <a:r>
              <a:rPr lang="en-US" sz="1600" dirty="0" smtClean="0"/>
              <a:t>G. </a:t>
            </a:r>
            <a:r>
              <a:rPr lang="en-US" sz="1600" dirty="0" err="1" smtClean="0"/>
              <a:t>Pechaud</a:t>
            </a:r>
            <a:r>
              <a:rPr lang="en-US" sz="1600" dirty="0" smtClean="0"/>
              <a:t> =&gt; </a:t>
            </a:r>
            <a:r>
              <a:rPr lang="en-US" sz="1600" dirty="0" err="1" smtClean="0"/>
              <a:t>préparation</a:t>
            </a:r>
            <a:r>
              <a:rPr lang="en-US" sz="1600" dirty="0" smtClean="0"/>
              <a:t> </a:t>
            </a:r>
            <a:r>
              <a:rPr lang="en-US" sz="1600" dirty="0" err="1" smtClean="0"/>
              <a:t>cavité</a:t>
            </a:r>
            <a:r>
              <a:rPr lang="en-US" sz="1600" dirty="0" smtClean="0"/>
              <a:t> </a:t>
            </a:r>
            <a:r>
              <a:rPr lang="en-US" sz="1600" dirty="0" err="1" smtClean="0"/>
              <a:t>avant</a:t>
            </a:r>
            <a:r>
              <a:rPr lang="en-US" sz="1600" dirty="0" smtClean="0"/>
              <a:t> et après </a:t>
            </a:r>
            <a:r>
              <a:rPr lang="en-US" sz="1600" dirty="0" err="1" smtClean="0"/>
              <a:t>dépôt</a:t>
            </a:r>
            <a:r>
              <a:rPr lang="en-US" sz="1600" dirty="0" smtClean="0"/>
              <a:t>, cavity transport and handling</a:t>
            </a:r>
            <a:endParaRPr lang="en-US" sz="1600" dirty="0" smtClean="0">
              <a:solidFill>
                <a:srgbClr val="FF0000"/>
              </a:solidFill>
            </a:endParaRPr>
          </a:p>
          <a:p>
            <a:pPr lvl="2">
              <a:spcBef>
                <a:spcPts val="800"/>
              </a:spcBef>
            </a:pPr>
            <a:r>
              <a:rPr lang="en-US" sz="1600" dirty="0" smtClean="0"/>
              <a:t>M. </a:t>
            </a:r>
            <a:r>
              <a:rPr lang="en-US" sz="1600" dirty="0" err="1" smtClean="0"/>
              <a:t>Pasini</a:t>
            </a:r>
            <a:r>
              <a:rPr lang="en-US" sz="1600" dirty="0" smtClean="0"/>
              <a:t> =&gt; fixing coupler line, RF conditioning and tests</a:t>
            </a:r>
          </a:p>
          <a:p>
            <a:pPr lvl="2">
              <a:spcBef>
                <a:spcPts val="800"/>
              </a:spcBef>
            </a:pPr>
            <a:r>
              <a:rPr lang="en-US" sz="1600" dirty="0" smtClean="0"/>
              <a:t>M. </a:t>
            </a:r>
            <a:r>
              <a:rPr lang="en-US" sz="1600" dirty="0" err="1" smtClean="0"/>
              <a:t>Therasse</a:t>
            </a:r>
            <a:r>
              <a:rPr lang="en-US" sz="1600" dirty="0" smtClean="0"/>
              <a:t> =&gt; </a:t>
            </a:r>
            <a:r>
              <a:rPr lang="en-US" sz="1600" dirty="0"/>
              <a:t>fixing coupler line, </a:t>
            </a:r>
            <a:r>
              <a:rPr lang="en-US" sz="1600" dirty="0" smtClean="0"/>
              <a:t>cavity preparation, sputtering, RF </a:t>
            </a:r>
            <a:r>
              <a:rPr lang="en-US" sz="1600" dirty="0"/>
              <a:t>conditioning and </a:t>
            </a:r>
            <a:r>
              <a:rPr lang="en-US" sz="1600" dirty="0" smtClean="0"/>
              <a:t>tests</a:t>
            </a:r>
          </a:p>
          <a:p>
            <a:pPr lvl="2">
              <a:spcBef>
                <a:spcPts val="800"/>
              </a:spcBef>
            </a:pPr>
            <a:r>
              <a:rPr lang="en-US" sz="1600" dirty="0" smtClean="0"/>
              <a:t>Max (FSU) =&gt; cavity transport and handling, sputtering chamber conditioning, rinsing</a:t>
            </a:r>
          </a:p>
          <a:p>
            <a:pPr>
              <a:spcBef>
                <a:spcPts val="800"/>
              </a:spcBef>
            </a:pPr>
            <a:r>
              <a:rPr lang="en-US" sz="1800" b="1" dirty="0" smtClean="0"/>
              <a:t>TE/VSC</a:t>
            </a:r>
          </a:p>
          <a:p>
            <a:pPr lvl="2">
              <a:spcBef>
                <a:spcPts val="800"/>
              </a:spcBef>
            </a:pPr>
            <a:r>
              <a:rPr lang="en-US" sz="1600" dirty="0" smtClean="0"/>
              <a:t>M. </a:t>
            </a:r>
            <a:r>
              <a:rPr lang="en-US" sz="1600" dirty="0" err="1" smtClean="0"/>
              <a:t>Thiebert</a:t>
            </a:r>
            <a:r>
              <a:rPr lang="en-US" sz="1600" dirty="0" smtClean="0"/>
              <a:t>  =</a:t>
            </a:r>
            <a:r>
              <a:rPr lang="en-US" sz="1600" dirty="0"/>
              <a:t>&gt; </a:t>
            </a:r>
            <a:r>
              <a:rPr lang="en-US" sz="1600" dirty="0" smtClean="0"/>
              <a:t>SUBU, sputtering chamber assembly in clean room</a:t>
            </a:r>
            <a:endParaRPr lang="en-US" sz="1600" dirty="0"/>
          </a:p>
          <a:p>
            <a:pPr lvl="2">
              <a:spcBef>
                <a:spcPts val="800"/>
              </a:spcBef>
            </a:pPr>
            <a:r>
              <a:rPr lang="en-US" sz="1600" dirty="0" smtClean="0"/>
              <a:t>P. </a:t>
            </a:r>
            <a:r>
              <a:rPr lang="en-US" sz="1600" dirty="0" err="1" smtClean="0"/>
              <a:t>Garritty</a:t>
            </a:r>
            <a:r>
              <a:rPr lang="en-US" sz="1600" dirty="0" smtClean="0"/>
              <a:t> =</a:t>
            </a:r>
            <a:r>
              <a:rPr lang="en-US" sz="1600" dirty="0"/>
              <a:t>&gt; </a:t>
            </a:r>
            <a:r>
              <a:rPr lang="en-US" sz="1600" dirty="0" smtClean="0"/>
              <a:t>conditioning and sputtering</a:t>
            </a:r>
          </a:p>
          <a:p>
            <a:pPr lvl="2">
              <a:spcBef>
                <a:spcPts val="800"/>
              </a:spcBef>
            </a:pPr>
            <a:r>
              <a:rPr lang="en-US" sz="1600" dirty="0" smtClean="0"/>
              <a:t>S. </a:t>
            </a:r>
            <a:r>
              <a:rPr lang="en-US" sz="1600" dirty="0" err="1" smtClean="0"/>
              <a:t>Forel</a:t>
            </a:r>
            <a:r>
              <a:rPr lang="en-US" sz="1600" dirty="0" smtClean="0"/>
              <a:t> =&gt; SUBU, cavity light chemistry and inspection</a:t>
            </a:r>
          </a:p>
          <a:p>
            <a:pPr lvl="2">
              <a:spcBef>
                <a:spcPts val="800"/>
              </a:spcBef>
            </a:pPr>
            <a:r>
              <a:rPr lang="en-US" sz="1600" dirty="0" smtClean="0"/>
              <a:t>S. </a:t>
            </a:r>
            <a:r>
              <a:rPr lang="en-US" sz="1600" dirty="0" err="1" smtClean="0"/>
              <a:t>Calatroni</a:t>
            </a:r>
            <a:r>
              <a:rPr lang="en-US" sz="1600" dirty="0" smtClean="0"/>
              <a:t> =&gt; Sputtering and cavity inspection/quality control</a:t>
            </a:r>
            <a:endParaRPr lang="en-US" sz="1600" dirty="0"/>
          </a:p>
          <a:p>
            <a:pPr>
              <a:spcBef>
                <a:spcPts val="800"/>
              </a:spcBef>
            </a:pPr>
            <a:r>
              <a:rPr lang="en-US" sz="1800" b="1" dirty="0" smtClean="0"/>
              <a:t>TE/CRG</a:t>
            </a:r>
            <a:endParaRPr lang="en-US" sz="1800" b="1" dirty="0"/>
          </a:p>
          <a:p>
            <a:pPr lvl="2">
              <a:spcBef>
                <a:spcPts val="800"/>
              </a:spcBef>
            </a:pPr>
            <a:r>
              <a:rPr lang="en-US" sz="1600" dirty="0" smtClean="0"/>
              <a:t>Cryogenic system operator</a:t>
            </a:r>
            <a:endParaRPr lang="en-US" dirty="0" smtClean="0">
              <a:solidFill>
                <a:srgbClr val="FF0000"/>
              </a:solidFill>
            </a:endParaRPr>
          </a:p>
        </p:txBody>
      </p:sp>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15</a:t>
            </a:fld>
            <a:endParaRPr lang="de-DE" dirty="0"/>
          </a:p>
          <a:p>
            <a:endParaRPr lang="de-DE" dirty="0"/>
          </a:p>
        </p:txBody>
      </p:sp>
    </p:spTree>
    <p:extLst>
      <p:ext uri="{BB962C8B-B14F-4D97-AF65-F5344CB8AC3E}">
        <p14:creationId xmlns:p14="http://schemas.microsoft.com/office/powerpoint/2010/main" val="2026547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Critical Aspects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9" name="Content Placeholder 2"/>
          <p:cNvSpPr>
            <a:spLocks noGrp="1"/>
          </p:cNvSpPr>
          <p:nvPr>
            <p:ph idx="1"/>
          </p:nvPr>
        </p:nvSpPr>
        <p:spPr>
          <a:xfrm>
            <a:off x="467544" y="2276872"/>
            <a:ext cx="8280920" cy="4032448"/>
          </a:xfrm>
        </p:spPr>
        <p:txBody>
          <a:bodyPr>
            <a:noAutofit/>
          </a:bodyPr>
          <a:lstStyle/>
          <a:p>
            <a:pPr>
              <a:spcBef>
                <a:spcPts val="800"/>
              </a:spcBef>
            </a:pPr>
            <a:r>
              <a:rPr lang="en-US" sz="2400" b="1" dirty="0"/>
              <a:t>BE/RF</a:t>
            </a:r>
          </a:p>
          <a:p>
            <a:pPr lvl="2">
              <a:spcBef>
                <a:spcPts val="800"/>
              </a:spcBef>
            </a:pPr>
            <a:r>
              <a:rPr lang="en-US" sz="2000" dirty="0" smtClean="0"/>
              <a:t>Availability of G</a:t>
            </a:r>
            <a:r>
              <a:rPr lang="en-US" sz="2000" dirty="0"/>
              <a:t>. </a:t>
            </a:r>
            <a:r>
              <a:rPr lang="en-US" sz="2000" dirty="0" err="1"/>
              <a:t>Pechaud</a:t>
            </a:r>
            <a:r>
              <a:rPr lang="en-US" sz="2000" dirty="0"/>
              <a:t> =&gt; </a:t>
            </a:r>
            <a:r>
              <a:rPr lang="en-US" sz="2000" dirty="0" smtClean="0"/>
              <a:t>clean room operator, cavity preparation</a:t>
            </a:r>
          </a:p>
          <a:p>
            <a:pPr lvl="2">
              <a:spcBef>
                <a:spcPts val="800"/>
              </a:spcBef>
            </a:pPr>
            <a:r>
              <a:rPr lang="en-US" sz="2000" dirty="0" smtClean="0"/>
              <a:t>Availability of clean room in Building 252 and SM18</a:t>
            </a:r>
            <a:endParaRPr lang="en-US" sz="2000" dirty="0"/>
          </a:p>
          <a:p>
            <a:pPr lvl="2">
              <a:spcBef>
                <a:spcPts val="800"/>
              </a:spcBef>
            </a:pPr>
            <a:r>
              <a:rPr lang="en-US" sz="2000" dirty="0" smtClean="0"/>
              <a:t>Conflicts with cavity R&amp;D for SPL, CLIC and LHC spare cavity</a:t>
            </a:r>
          </a:p>
          <a:p>
            <a:pPr lvl="2">
              <a:spcBef>
                <a:spcPts val="800"/>
              </a:spcBef>
            </a:pPr>
            <a:endParaRPr lang="en-US" sz="2000" dirty="0"/>
          </a:p>
          <a:p>
            <a:pPr>
              <a:spcBef>
                <a:spcPts val="800"/>
              </a:spcBef>
            </a:pPr>
            <a:r>
              <a:rPr lang="en-US" sz="2400" b="1" dirty="0"/>
              <a:t>TE/</a:t>
            </a:r>
            <a:r>
              <a:rPr lang="en-US" sz="2400" b="1" dirty="0" smtClean="0"/>
              <a:t>VSC =&gt; ?</a:t>
            </a:r>
          </a:p>
          <a:p>
            <a:pPr>
              <a:spcBef>
                <a:spcPts val="800"/>
              </a:spcBef>
            </a:pPr>
            <a:endParaRPr lang="en-US" sz="2000" dirty="0"/>
          </a:p>
          <a:p>
            <a:pPr>
              <a:spcBef>
                <a:spcPts val="800"/>
              </a:spcBef>
            </a:pPr>
            <a:r>
              <a:rPr lang="en-US" sz="2400" b="1" dirty="0"/>
              <a:t>TE/</a:t>
            </a:r>
            <a:r>
              <a:rPr lang="en-US" sz="2400" b="1" dirty="0" smtClean="0"/>
              <a:t>CRG =&gt; ?</a:t>
            </a:r>
            <a:endParaRPr lang="en-US" sz="2400" b="1" dirty="0"/>
          </a:p>
        </p:txBody>
      </p:sp>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16</a:t>
            </a:fld>
            <a:endParaRPr lang="de-DE" dirty="0"/>
          </a:p>
          <a:p>
            <a:endParaRPr lang="de-DE" dirty="0"/>
          </a:p>
        </p:txBody>
      </p:sp>
    </p:spTree>
    <p:extLst>
      <p:ext uri="{BB962C8B-B14F-4D97-AF65-F5344CB8AC3E}">
        <p14:creationId xmlns:p14="http://schemas.microsoft.com/office/powerpoint/2010/main" val="1455307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Recommendations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9" name="Content Placeholder 2"/>
          <p:cNvSpPr>
            <a:spLocks noGrp="1"/>
          </p:cNvSpPr>
          <p:nvPr>
            <p:ph idx="1"/>
          </p:nvPr>
        </p:nvSpPr>
        <p:spPr>
          <a:xfrm>
            <a:off x="779463" y="1844824"/>
            <a:ext cx="7583488" cy="4797425"/>
          </a:xfrm>
        </p:spPr>
        <p:txBody>
          <a:bodyPr>
            <a:noAutofit/>
          </a:bodyPr>
          <a:lstStyle/>
          <a:p>
            <a:pPr lvl="0">
              <a:buFont typeface="+mj-lt"/>
              <a:buAutoNum type="arabicPeriod"/>
            </a:pPr>
            <a:r>
              <a:rPr lang="en-GB" sz="1800" i="1" dirty="0"/>
              <a:t>Examine whether the technological choices made are optimal to reach the performance goals of the facility, and suggest eventual alternatives </a:t>
            </a:r>
            <a:r>
              <a:rPr lang="en-GB" sz="1800" dirty="0"/>
              <a:t> </a:t>
            </a:r>
            <a:endParaRPr lang="en-US" sz="1800" dirty="0"/>
          </a:p>
          <a:p>
            <a:pPr lvl="1"/>
            <a:r>
              <a:rPr lang="en-GB" sz="1600" dirty="0"/>
              <a:t>CERN sputtering support appears small and somewhat fractured in terms of prioritised resource availability. Steps must be taken to strengthen the internal specialist sputtering support to help overcome existing performance limitations</a:t>
            </a:r>
            <a:r>
              <a:rPr lang="en-GB" sz="1600" dirty="0" smtClean="0"/>
              <a:t>.</a:t>
            </a:r>
          </a:p>
          <a:p>
            <a:pPr lvl="1"/>
            <a:r>
              <a:rPr lang="en-GB" sz="1600" b="1" dirty="0"/>
              <a:t> An IAP organised workshop proposed to formally review cavity testing status and provide option routes to R&amp;D success. To be coordinated by Peter McIntosh (IAP) within the next 3 months.</a:t>
            </a:r>
            <a:r>
              <a:rPr lang="en-US" sz="1600" b="1" dirty="0"/>
              <a:t> </a:t>
            </a:r>
          </a:p>
          <a:p>
            <a:pPr>
              <a:buFont typeface="Symbol" charset="0"/>
              <a:buChar char=""/>
            </a:pPr>
            <a:r>
              <a:rPr lang="en-US" sz="1600" b="1" dirty="0" smtClean="0"/>
              <a:t>Agree with the proposal to organize a workshop but in 6 months:</a:t>
            </a:r>
            <a:r>
              <a:rPr lang="en-US" sz="1600" dirty="0" smtClean="0"/>
              <a:t> once (</a:t>
            </a:r>
            <a:r>
              <a:rPr lang="en-US" sz="1600" dirty="0" err="1" smtClean="0"/>
              <a:t>i</a:t>
            </a:r>
            <a:r>
              <a:rPr lang="en-US" sz="1600" dirty="0" smtClean="0"/>
              <a:t>) we have conducted sufficient RF tests on the two prototype cavities; (ii) the pre-series cavity is constructed and tested</a:t>
            </a:r>
            <a:endParaRPr lang="en-GB" sz="1600" dirty="0" smtClean="0"/>
          </a:p>
        </p:txBody>
      </p:sp>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17</a:t>
            </a:fld>
            <a:endParaRPr lang="de-DE" dirty="0"/>
          </a:p>
          <a:p>
            <a:endParaRPr lang="de-DE" dirty="0"/>
          </a:p>
        </p:txBody>
      </p:sp>
    </p:spTree>
    <p:extLst>
      <p:ext uri="{BB962C8B-B14F-4D97-AF65-F5344CB8AC3E}">
        <p14:creationId xmlns:p14="http://schemas.microsoft.com/office/powerpoint/2010/main" val="8951240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Recommendations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9" name="Content Placeholder 2"/>
          <p:cNvSpPr>
            <a:spLocks noGrp="1"/>
          </p:cNvSpPr>
          <p:nvPr>
            <p:ph idx="1"/>
          </p:nvPr>
        </p:nvSpPr>
        <p:spPr>
          <a:xfrm>
            <a:off x="779463" y="1700808"/>
            <a:ext cx="7583488" cy="4797425"/>
          </a:xfrm>
        </p:spPr>
        <p:txBody>
          <a:bodyPr>
            <a:noAutofit/>
          </a:bodyPr>
          <a:lstStyle/>
          <a:p>
            <a:pPr lvl="0">
              <a:buFont typeface="+mj-lt"/>
              <a:buAutoNum type="arabicPeriod"/>
            </a:pPr>
            <a:r>
              <a:rPr lang="en-GB" sz="1800" i="1" dirty="0"/>
              <a:t>Examine whether the technological choices made are optimal to reach the performance goals of the facility, and suggest eventual alternatives </a:t>
            </a:r>
            <a:r>
              <a:rPr lang="en-GB" sz="1800" dirty="0"/>
              <a:t> </a:t>
            </a:r>
            <a:endParaRPr lang="en-US" sz="1800" dirty="0"/>
          </a:p>
          <a:p>
            <a:pPr lvl="1"/>
            <a:r>
              <a:rPr lang="en-GB" sz="1500" dirty="0"/>
              <a:t>Industrialisation of the cavity fabrication requires a concerted effort and a stronger CERN responsibility needs to be taken. The EU </a:t>
            </a:r>
            <a:r>
              <a:rPr lang="en-GB" sz="1500" dirty="0" err="1"/>
              <a:t>Interegional</a:t>
            </a:r>
            <a:r>
              <a:rPr lang="en-GB" sz="1500" dirty="0"/>
              <a:t> 600 </a:t>
            </a:r>
            <a:r>
              <a:rPr lang="en-GB" sz="1500" dirty="0" err="1"/>
              <a:t>kEuro</a:t>
            </a:r>
            <a:r>
              <a:rPr lang="en-GB" sz="1500" dirty="0"/>
              <a:t> grant demands industrial collaboration to deliver a complete </a:t>
            </a:r>
            <a:r>
              <a:rPr lang="en-GB" sz="1500" dirty="0" err="1"/>
              <a:t>cryomodule</a:t>
            </a:r>
            <a:r>
              <a:rPr lang="en-GB" sz="1500" dirty="0"/>
              <a:t> and this therefore must be enforced.</a:t>
            </a:r>
            <a:endParaRPr lang="en-US" sz="1500" dirty="0"/>
          </a:p>
          <a:p>
            <a:pPr lvl="1"/>
            <a:r>
              <a:rPr lang="en-GB" sz="1500" dirty="0"/>
              <a:t>Cryogenic safety margin looks extremely tight compared to other facilities (30% c.f. 50% typically). Dynamic load from the </a:t>
            </a:r>
            <a:r>
              <a:rPr lang="en-GB" sz="1500" dirty="0" err="1"/>
              <a:t>linac</a:t>
            </a:r>
            <a:r>
              <a:rPr lang="en-GB" sz="1500" dirty="0"/>
              <a:t> will be the largest uncertainty due to cavity </a:t>
            </a:r>
            <a:r>
              <a:rPr lang="en-GB" sz="1500" dirty="0" err="1"/>
              <a:t>Qo</a:t>
            </a:r>
            <a:r>
              <a:rPr lang="en-GB" sz="1500" dirty="0"/>
              <a:t> variations and therefore suggest a re-assessment.</a:t>
            </a:r>
            <a:r>
              <a:rPr lang="en-GB" sz="1500" b="1" u="sng" dirty="0"/>
              <a:t> </a:t>
            </a:r>
            <a:endParaRPr lang="en-US" sz="1500" dirty="0"/>
          </a:p>
          <a:p>
            <a:pPr lvl="1"/>
            <a:r>
              <a:rPr lang="en-GB" sz="1500" dirty="0" err="1"/>
              <a:t>Cryo</a:t>
            </a:r>
            <a:r>
              <a:rPr lang="en-GB" sz="1500" dirty="0"/>
              <a:t> plant configuration would benefit from a dual cold box system, which would provide operational flexibility to clean-up system without having to warm-up the </a:t>
            </a:r>
            <a:r>
              <a:rPr lang="en-GB" sz="1500" dirty="0" err="1"/>
              <a:t>linac</a:t>
            </a:r>
            <a:r>
              <a:rPr lang="en-GB" sz="1500" dirty="0"/>
              <a:t>. A re-assessment should be made.</a:t>
            </a:r>
            <a:endParaRPr lang="en-US" sz="1500" dirty="0"/>
          </a:p>
          <a:p>
            <a:pPr lvl="1"/>
            <a:r>
              <a:rPr lang="en-GB" sz="1500" dirty="0"/>
              <a:t>Concern on the </a:t>
            </a:r>
            <a:r>
              <a:rPr lang="en-GB" sz="1500" dirty="0" err="1"/>
              <a:t>cryomodule</a:t>
            </a:r>
            <a:r>
              <a:rPr lang="en-GB" sz="1500" dirty="0"/>
              <a:t> assembly which needs qualified  expertise and cannot rely on inexperienced fellows and/or students. These resources must also remain available and consistent throughout the assembly period. Such critical CERN resources must be secured as appropriate.</a:t>
            </a:r>
            <a:endParaRPr lang="en-US" sz="1500" dirty="0"/>
          </a:p>
          <a:p>
            <a:pPr lvl="1"/>
            <a:r>
              <a:rPr lang="en-GB" sz="1500" dirty="0"/>
              <a:t>Space constraints in existing </a:t>
            </a:r>
            <a:r>
              <a:rPr lang="en-GB" sz="1500" dirty="0" err="1"/>
              <a:t>linac</a:t>
            </a:r>
            <a:r>
              <a:rPr lang="en-GB" sz="1500" dirty="0"/>
              <a:t> configuration are problematic and an assessment of new </a:t>
            </a:r>
            <a:r>
              <a:rPr lang="en-GB" sz="1500" dirty="0" err="1"/>
              <a:t>cryomodule</a:t>
            </a:r>
            <a:r>
              <a:rPr lang="en-GB" sz="1500" dirty="0"/>
              <a:t> implementation should be made to identify scope for increased flexibility.</a:t>
            </a:r>
            <a:r>
              <a:rPr lang="en-US" sz="1500" dirty="0"/>
              <a:t> </a:t>
            </a:r>
            <a:endParaRPr lang="en-GB" sz="1500" dirty="0" smtClean="0"/>
          </a:p>
        </p:txBody>
      </p:sp>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18</a:t>
            </a:fld>
            <a:endParaRPr lang="de-DE" dirty="0"/>
          </a:p>
          <a:p>
            <a:endParaRPr lang="de-DE" dirty="0"/>
          </a:p>
        </p:txBody>
      </p:sp>
    </p:spTree>
    <p:extLst>
      <p:ext uri="{BB962C8B-B14F-4D97-AF65-F5344CB8AC3E}">
        <p14:creationId xmlns:p14="http://schemas.microsoft.com/office/powerpoint/2010/main" val="3859568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Recommendations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9" name="Content Placeholder 2"/>
          <p:cNvSpPr>
            <a:spLocks noGrp="1"/>
          </p:cNvSpPr>
          <p:nvPr>
            <p:ph idx="1"/>
          </p:nvPr>
        </p:nvSpPr>
        <p:spPr>
          <a:xfrm>
            <a:off x="779463" y="1700808"/>
            <a:ext cx="7583488" cy="4797425"/>
          </a:xfrm>
        </p:spPr>
        <p:txBody>
          <a:bodyPr>
            <a:noAutofit/>
          </a:bodyPr>
          <a:lstStyle/>
          <a:p>
            <a:pPr marL="457200" lvl="0" indent="-457200">
              <a:buFont typeface="+mj-lt"/>
              <a:buAutoNum type="arabicPeriod" startAt="2"/>
            </a:pPr>
            <a:r>
              <a:rPr lang="en-GB" sz="1800" i="1" dirty="0"/>
              <a:t>Assess if the layout and equipment foreseen is well adapted to the scientific program as endorsed by the ISOLDE and n-TOF Committee (INTC) </a:t>
            </a:r>
            <a:endParaRPr lang="en-US" sz="1800" dirty="0"/>
          </a:p>
          <a:p>
            <a:pPr lvl="1"/>
            <a:r>
              <a:rPr lang="en-GB" sz="1600" dirty="0"/>
              <a:t>It was agreed that the material with the details concerning this point will be asked and </a:t>
            </a:r>
            <a:r>
              <a:rPr lang="en-GB" sz="1600" dirty="0" err="1"/>
              <a:t>analyzed</a:t>
            </a:r>
            <a:r>
              <a:rPr lang="en-GB" sz="1600" dirty="0"/>
              <a:t> for the next meeting. However, it was stressed that for a good exploitation of the physics opportunities new </a:t>
            </a:r>
            <a:r>
              <a:rPr lang="en-GB" sz="1600" dirty="0" err="1"/>
              <a:t>equipments</a:t>
            </a:r>
            <a:r>
              <a:rPr lang="en-GB" sz="1600" dirty="0"/>
              <a:t> are needed and some are indeed under study.  </a:t>
            </a:r>
            <a:endParaRPr lang="en-US" sz="1600" dirty="0"/>
          </a:p>
          <a:p>
            <a:pPr marL="457200" lvl="0" indent="-457200">
              <a:buFont typeface="+mj-lt"/>
              <a:buAutoNum type="arabicPeriod" startAt="2"/>
            </a:pPr>
            <a:r>
              <a:rPr lang="en-GB" sz="1800" i="1" dirty="0"/>
              <a:t>Ensure that the budget, manpower plan and time-line presented by </a:t>
            </a:r>
            <a:r>
              <a:rPr lang="en-GB" sz="1800" i="1" dirty="0" smtClean="0"/>
              <a:t>the project </a:t>
            </a:r>
            <a:r>
              <a:rPr lang="en-GB" sz="1800" i="1" dirty="0"/>
              <a:t>management are realistic</a:t>
            </a:r>
            <a:r>
              <a:rPr lang="en-GB" sz="2400" i="1" dirty="0"/>
              <a:t>.</a:t>
            </a:r>
            <a:endParaRPr lang="en-US" sz="2400" dirty="0"/>
          </a:p>
          <a:p>
            <a:pPr lvl="1"/>
            <a:r>
              <a:rPr lang="en-GB" sz="1600" dirty="0"/>
              <a:t>The CERN staffing contribution looks unbalanced between fellows and specialist staff, which should be redressed.</a:t>
            </a:r>
            <a:endParaRPr lang="en-US" sz="1600" dirty="0"/>
          </a:p>
          <a:p>
            <a:pPr lvl="1"/>
            <a:r>
              <a:rPr lang="en-GB" sz="1600" dirty="0"/>
              <a:t>Implications of LHC manpower demand should to be factored into the delivery plan.</a:t>
            </a:r>
            <a:endParaRPr lang="en-US" sz="1600" dirty="0"/>
          </a:p>
          <a:p>
            <a:pPr lvl="1"/>
            <a:r>
              <a:rPr lang="en-GB" sz="1600" dirty="0"/>
              <a:t>Key resources must be identified and their time continuity maximised in the project planning process, alerting IAP when conflicts arise immediately, particularly across the peak demand over 2012/13 period</a:t>
            </a:r>
            <a:r>
              <a:rPr lang="en-GB" sz="1600" dirty="0" smtClean="0"/>
              <a:t>.</a:t>
            </a:r>
            <a:endParaRPr lang="en-US" sz="1600" dirty="0"/>
          </a:p>
        </p:txBody>
      </p:sp>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19</a:t>
            </a:fld>
            <a:endParaRPr lang="de-DE" dirty="0"/>
          </a:p>
          <a:p>
            <a:endParaRPr lang="de-DE" dirty="0"/>
          </a:p>
        </p:txBody>
      </p:sp>
    </p:spTree>
    <p:extLst>
      <p:ext uri="{BB962C8B-B14F-4D97-AF65-F5344CB8AC3E}">
        <p14:creationId xmlns:p14="http://schemas.microsoft.com/office/powerpoint/2010/main" val="17661164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Status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9" name="Content Placeholder 2"/>
          <p:cNvSpPr>
            <a:spLocks noGrp="1"/>
          </p:cNvSpPr>
          <p:nvPr>
            <p:ph idx="1"/>
          </p:nvPr>
        </p:nvSpPr>
        <p:spPr>
          <a:xfrm>
            <a:off x="779463" y="1905000"/>
            <a:ext cx="7583488" cy="3810000"/>
          </a:xfrm>
        </p:spPr>
        <p:txBody>
          <a:bodyPr>
            <a:noAutofit/>
          </a:bodyPr>
          <a:lstStyle/>
          <a:p>
            <a:pPr>
              <a:spcBef>
                <a:spcPts val="800"/>
              </a:spcBef>
            </a:pPr>
            <a:r>
              <a:rPr lang="en-US" sz="2400" dirty="0" smtClean="0"/>
              <a:t>Submission </a:t>
            </a:r>
            <a:r>
              <a:rPr lang="en-US" sz="2400" dirty="0"/>
              <a:t>of Spanish Grant proposal</a:t>
            </a:r>
          </a:p>
          <a:p>
            <a:pPr lvl="3">
              <a:spcBef>
                <a:spcPts val="200"/>
              </a:spcBef>
            </a:pPr>
            <a:r>
              <a:rPr lang="en-US" dirty="0"/>
              <a:t>2 projects within “Industry for Science Program” =&gt;  250 k€, 4FTE =&gt; </a:t>
            </a:r>
            <a:r>
              <a:rPr lang="en-US" b="1" dirty="0">
                <a:solidFill>
                  <a:srgbClr val="FF0000"/>
                </a:solidFill>
              </a:rPr>
              <a:t>APPROVED</a:t>
            </a:r>
          </a:p>
          <a:p>
            <a:pPr lvl="3">
              <a:spcBef>
                <a:spcPts val="200"/>
              </a:spcBef>
            </a:pPr>
            <a:r>
              <a:rPr lang="en-US" dirty="0" err="1"/>
              <a:t>MiCINN</a:t>
            </a:r>
            <a:r>
              <a:rPr lang="en-US" dirty="0"/>
              <a:t> project =&gt; 998 k€,  1FTE =&gt; </a:t>
            </a:r>
            <a:r>
              <a:rPr lang="en-US" b="1" dirty="0">
                <a:solidFill>
                  <a:srgbClr val="FF0000"/>
                </a:solidFill>
              </a:rPr>
              <a:t>not  retained</a:t>
            </a:r>
          </a:p>
          <a:p>
            <a:pPr>
              <a:spcBef>
                <a:spcPts val="800"/>
              </a:spcBef>
            </a:pPr>
            <a:r>
              <a:rPr lang="en-US" sz="2400" dirty="0"/>
              <a:t>Interregional Program IV A of the European Union</a:t>
            </a:r>
          </a:p>
          <a:p>
            <a:pPr lvl="3">
              <a:spcBef>
                <a:spcPts val="200"/>
              </a:spcBef>
            </a:pPr>
            <a:r>
              <a:rPr lang="en-US" dirty="0"/>
              <a:t>Construction of a fully equipped low-beta </a:t>
            </a:r>
            <a:r>
              <a:rPr lang="en-US" dirty="0" err="1"/>
              <a:t>cryomodule</a:t>
            </a:r>
            <a:r>
              <a:rPr lang="en-US" dirty="0"/>
              <a:t> prototype =&gt; 600 k€ =&gt; </a:t>
            </a:r>
            <a:r>
              <a:rPr lang="en-US" b="1" dirty="0">
                <a:solidFill>
                  <a:srgbClr val="FF0000"/>
                </a:solidFill>
              </a:rPr>
              <a:t>APPROVED</a:t>
            </a:r>
            <a:endParaRPr lang="en-US" dirty="0"/>
          </a:p>
          <a:p>
            <a:pPr>
              <a:spcBef>
                <a:spcPts val="800"/>
              </a:spcBef>
            </a:pPr>
            <a:r>
              <a:rPr lang="en-US" sz="2400" dirty="0"/>
              <a:t>New Cavity RF tests taking place @ SM18</a:t>
            </a:r>
          </a:p>
          <a:p>
            <a:pPr>
              <a:spcBef>
                <a:spcPts val="800"/>
              </a:spcBef>
            </a:pPr>
            <a:r>
              <a:rPr lang="en-US" sz="2400" dirty="0"/>
              <a:t>2</a:t>
            </a:r>
            <a:r>
              <a:rPr lang="en-US" sz="2400" baseline="30000" dirty="0"/>
              <a:t>nd</a:t>
            </a:r>
            <a:r>
              <a:rPr lang="en-US" sz="2400" dirty="0"/>
              <a:t> prototype cavity </a:t>
            </a:r>
            <a:r>
              <a:rPr lang="en-US" sz="2400" dirty="0" smtClean="0"/>
              <a:t> </a:t>
            </a:r>
            <a:r>
              <a:rPr lang="en-US" sz="2400" dirty="0"/>
              <a:t>in preparation</a:t>
            </a:r>
          </a:p>
          <a:p>
            <a:pPr>
              <a:spcBef>
                <a:spcPts val="800"/>
              </a:spcBef>
            </a:pPr>
            <a:r>
              <a:rPr lang="en-US" sz="2400" dirty="0"/>
              <a:t>New layout of the facility almost frozen (new buildings</a:t>
            </a:r>
            <a:r>
              <a:rPr lang="en-US" sz="2400" dirty="0" smtClean="0"/>
              <a:t>)</a:t>
            </a:r>
          </a:p>
          <a:p>
            <a:pPr>
              <a:spcBef>
                <a:spcPts val="800"/>
              </a:spcBef>
            </a:pPr>
            <a:r>
              <a:rPr lang="en-US" sz="2400" dirty="0" smtClean="0"/>
              <a:t>IAP review Jan. 20-21, 2011</a:t>
            </a:r>
            <a:endParaRPr lang="en-US" sz="2400" dirty="0"/>
          </a:p>
        </p:txBody>
      </p:sp>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2</a:t>
            </a:fld>
            <a:endParaRPr lang="de-DE" dirty="0"/>
          </a:p>
          <a:p>
            <a:endParaRPr lang="de-DE" dirty="0"/>
          </a:p>
        </p:txBody>
      </p:sp>
    </p:spTree>
    <p:extLst>
      <p:ext uri="{BB962C8B-B14F-4D97-AF65-F5344CB8AC3E}">
        <p14:creationId xmlns:p14="http://schemas.microsoft.com/office/powerpoint/2010/main" val="844109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Recommendations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9" name="Content Placeholder 2"/>
          <p:cNvSpPr>
            <a:spLocks noGrp="1"/>
          </p:cNvSpPr>
          <p:nvPr>
            <p:ph idx="1"/>
          </p:nvPr>
        </p:nvSpPr>
        <p:spPr>
          <a:xfrm>
            <a:off x="779463" y="1628800"/>
            <a:ext cx="7583488" cy="4797425"/>
          </a:xfrm>
        </p:spPr>
        <p:txBody>
          <a:bodyPr>
            <a:noAutofit/>
          </a:bodyPr>
          <a:lstStyle/>
          <a:p>
            <a:pPr marL="457200" lvl="0" indent="-457200">
              <a:buFont typeface="+mj-lt"/>
              <a:buAutoNum type="arabicPeriod" startAt="3"/>
            </a:pPr>
            <a:r>
              <a:rPr lang="en-GB" sz="1800" i="1" dirty="0" smtClean="0"/>
              <a:t>Ensure </a:t>
            </a:r>
            <a:r>
              <a:rPr lang="en-GB" sz="1800" i="1" dirty="0"/>
              <a:t>that the budget, manpower plan and time-line presented by the project management are realistic</a:t>
            </a:r>
            <a:r>
              <a:rPr lang="en-GB" sz="2400" i="1" dirty="0"/>
              <a:t>.</a:t>
            </a:r>
            <a:endParaRPr lang="en-US" sz="2400" dirty="0"/>
          </a:p>
          <a:p>
            <a:pPr lvl="1"/>
            <a:r>
              <a:rPr lang="en-GB" sz="1600" dirty="0" smtClean="0"/>
              <a:t>Evaluate </a:t>
            </a:r>
            <a:r>
              <a:rPr lang="en-GB" sz="1600" dirty="0"/>
              <a:t>possibility of external installation/integration contracts utilising CERN materials budget. If such funds could be made available, this would mitigate critical LHC resource conflicts.</a:t>
            </a:r>
            <a:endParaRPr lang="en-US" sz="1600" dirty="0"/>
          </a:p>
          <a:p>
            <a:pPr lvl="1"/>
            <a:r>
              <a:rPr lang="en-GB" sz="1600" dirty="0"/>
              <a:t>Contractual opportunities will require detailed specifications to be developed, which invariably will take more time and clear risk mitigation processes must be implemented to determine an optimum approach.</a:t>
            </a:r>
            <a:endParaRPr lang="en-US" sz="1600" dirty="0"/>
          </a:p>
          <a:p>
            <a:pPr lvl="1"/>
            <a:r>
              <a:rPr lang="en-GB" sz="1600" dirty="0"/>
              <a:t>Collaboration with SPIRAL-2, particularly with regards to high energy beam development and manipulation should be explored, looking for synergetic areas across both projects</a:t>
            </a:r>
            <a:r>
              <a:rPr lang="en-GB" sz="1600" dirty="0" smtClean="0"/>
              <a:t>.</a:t>
            </a:r>
            <a:endParaRPr lang="en-US" sz="1600" dirty="0"/>
          </a:p>
          <a:p>
            <a:pPr marL="457200" lvl="0" indent="-457200">
              <a:buFont typeface="+mj-lt"/>
              <a:buAutoNum type="arabicPeriod" startAt="3"/>
            </a:pPr>
            <a:r>
              <a:rPr lang="en-GB" sz="1800" i="1" dirty="0"/>
              <a:t>Examine the quality assurance and safety aspects of the project</a:t>
            </a:r>
            <a:r>
              <a:rPr lang="en-GB" sz="1800" i="1" dirty="0" smtClean="0"/>
              <a:t>.</a:t>
            </a:r>
            <a:endParaRPr lang="en-US" sz="1800" dirty="0"/>
          </a:p>
          <a:p>
            <a:pPr lvl="1"/>
            <a:r>
              <a:rPr lang="en-GB" sz="1600" dirty="0"/>
              <a:t>Nice pre-study of the relevant radiation safety issues presented and no critical issues identified from the IAP</a:t>
            </a:r>
            <a:r>
              <a:rPr lang="en-GB" sz="1600" b="1" dirty="0"/>
              <a:t>.  </a:t>
            </a:r>
            <a:r>
              <a:rPr lang="en-GB" sz="1600" dirty="0"/>
              <a:t>Propose that choice on having the experimental hall open or closed  should be determined rapidly, so that hall layout and radiation safety provisions are clearly understood to facilitate installation planning and preparations.</a:t>
            </a:r>
            <a:r>
              <a:rPr lang="en-US" sz="1600" dirty="0"/>
              <a:t> </a:t>
            </a:r>
            <a:endParaRPr lang="en-GB" sz="2400" dirty="0" smtClean="0"/>
          </a:p>
        </p:txBody>
      </p:sp>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20</a:t>
            </a:fld>
            <a:endParaRPr lang="de-DE" dirty="0"/>
          </a:p>
          <a:p>
            <a:endParaRPr lang="de-DE" dirty="0"/>
          </a:p>
        </p:txBody>
      </p:sp>
    </p:spTree>
    <p:extLst>
      <p:ext uri="{BB962C8B-B14F-4D97-AF65-F5344CB8AC3E}">
        <p14:creationId xmlns:p14="http://schemas.microsoft.com/office/powerpoint/2010/main" val="329447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Recommendations</a:t>
            </a:r>
            <a:endParaRPr lang="en-US"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9" name="Content Placeholder 2"/>
          <p:cNvSpPr>
            <a:spLocks noGrp="1"/>
          </p:cNvSpPr>
          <p:nvPr>
            <p:ph idx="1"/>
          </p:nvPr>
        </p:nvSpPr>
        <p:spPr>
          <a:xfrm>
            <a:off x="779463" y="1700808"/>
            <a:ext cx="7583488" cy="4797425"/>
          </a:xfrm>
        </p:spPr>
        <p:txBody>
          <a:bodyPr>
            <a:noAutofit/>
          </a:bodyPr>
          <a:lstStyle/>
          <a:p>
            <a:pPr marL="457200" indent="-457200">
              <a:buFont typeface="+mj-lt"/>
              <a:buAutoNum type="arabicPeriod" startAt="5"/>
            </a:pPr>
            <a:r>
              <a:rPr lang="en-GB" sz="1800" i="1" dirty="0"/>
              <a:t>Comment on the management structure and communication and collaboration strategies </a:t>
            </a:r>
            <a:endParaRPr lang="en-US" sz="1800" dirty="0"/>
          </a:p>
          <a:p>
            <a:pPr lvl="1"/>
            <a:r>
              <a:rPr lang="en-GB" sz="1600" dirty="0"/>
              <a:t>Appropriate and demonstrated project and documentation management processes in place.</a:t>
            </a:r>
            <a:endParaRPr lang="en-US" sz="1600" dirty="0"/>
          </a:p>
          <a:p>
            <a:pPr lvl="1"/>
            <a:r>
              <a:rPr lang="en-GB" sz="1600" dirty="0"/>
              <a:t>The impact of the requirement on the beam bunching needs to be understood better as space availability is extremely limited.  The consequent implications and appropriate coordination need to be imposed.</a:t>
            </a:r>
            <a:endParaRPr lang="en-US" sz="1600" dirty="0"/>
          </a:p>
          <a:p>
            <a:pPr marL="349250" lvl="1" indent="0">
              <a:buNone/>
            </a:pPr>
            <a:endParaRPr lang="en-US" sz="1600" dirty="0"/>
          </a:p>
          <a:p>
            <a:pPr marL="457200" indent="-457200">
              <a:buFont typeface="+mj-lt"/>
              <a:buAutoNum type="arabicPeriod" startAt="5"/>
            </a:pPr>
            <a:r>
              <a:rPr lang="en-GB" sz="1800" i="1" dirty="0" smtClean="0"/>
              <a:t>More </a:t>
            </a:r>
            <a:r>
              <a:rPr lang="en-GB" sz="1800" i="1" dirty="0"/>
              <a:t>generally advise the project management on the actions necessary to ensure that HIE- ISOLDE becomes a unique and world-leading RIB user facility</a:t>
            </a:r>
            <a:endParaRPr lang="en-US" sz="1800" dirty="0"/>
          </a:p>
          <a:p>
            <a:pPr lvl="1"/>
            <a:r>
              <a:rPr lang="en-GB" sz="1600" dirty="0"/>
              <a:t>Strongly encourage pursuance of 10 MeV/u capability and high intensity design study, however presently emphasis should remain on completing in time the 5MeV/u </a:t>
            </a:r>
            <a:r>
              <a:rPr lang="en-GB" sz="1600" dirty="0" err="1"/>
              <a:t>linac</a:t>
            </a:r>
            <a:r>
              <a:rPr lang="en-GB" sz="1600" dirty="0"/>
              <a:t> based upon funding profile anticipated.</a:t>
            </a:r>
            <a:r>
              <a:rPr lang="en-US" sz="1600" dirty="0"/>
              <a:t> </a:t>
            </a:r>
          </a:p>
        </p:txBody>
      </p:sp>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21</a:t>
            </a:fld>
            <a:endParaRPr lang="de-DE" dirty="0"/>
          </a:p>
          <a:p>
            <a:endParaRPr lang="de-DE" dirty="0"/>
          </a:p>
        </p:txBody>
      </p:sp>
    </p:spTree>
    <p:extLst>
      <p:ext uri="{BB962C8B-B14F-4D97-AF65-F5344CB8AC3E}">
        <p14:creationId xmlns:p14="http://schemas.microsoft.com/office/powerpoint/2010/main" val="21885545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779463" y="1828800"/>
            <a:ext cx="7583488" cy="4552528"/>
          </a:xfrm>
        </p:spPr>
        <p:txBody>
          <a:bodyPr>
            <a:normAutofit lnSpcReduction="10000"/>
          </a:bodyPr>
          <a:lstStyle/>
          <a:p>
            <a:r>
              <a:rPr lang="en-US" sz="2400" dirty="0" smtClean="0"/>
              <a:t>Positive review</a:t>
            </a:r>
          </a:p>
          <a:p>
            <a:r>
              <a:rPr lang="en-US" sz="2400" dirty="0" smtClean="0"/>
              <a:t>Accelerate SC Cavity prototype cold tests @ SM18</a:t>
            </a:r>
          </a:p>
          <a:p>
            <a:r>
              <a:rPr lang="en-US" sz="2400" dirty="0" smtClean="0"/>
              <a:t>Speed up Cryostat design</a:t>
            </a:r>
          </a:p>
          <a:p>
            <a:pPr marL="0" indent="0">
              <a:buNone/>
            </a:pPr>
            <a:r>
              <a:rPr lang="en-US" dirty="0" smtClean="0"/>
              <a:t>=&gt; contacts with industry</a:t>
            </a:r>
          </a:p>
          <a:p>
            <a:r>
              <a:rPr lang="en-US" sz="2400" dirty="0" smtClean="0"/>
              <a:t>RP studies should be performed =&gt; impact on layout of experimental facility</a:t>
            </a:r>
          </a:p>
          <a:p>
            <a:r>
              <a:rPr lang="en-US" sz="2400" dirty="0" smtClean="0"/>
              <a:t>Enhance coordination with physics group and collaboration with SPIRAL2</a:t>
            </a:r>
          </a:p>
          <a:p>
            <a:r>
              <a:rPr lang="en-US" sz="2400" dirty="0" smtClean="0"/>
              <a:t>Plan for 10 A MeV</a:t>
            </a:r>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6"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22</a:t>
            </a:fld>
            <a:endParaRPr lang="de-DE" dirty="0"/>
          </a:p>
          <a:p>
            <a:endParaRPr lang="de-DE"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6" name="TextBox 5"/>
          <p:cNvSpPr txBox="1"/>
          <p:nvPr/>
        </p:nvSpPr>
        <p:spPr>
          <a:xfrm>
            <a:off x="1066800" y="2590800"/>
            <a:ext cx="6781800"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defTabSz="914400"/>
            <a:r>
              <a:rPr lang="fr-CH" sz="4000" dirty="0" smtClean="0">
                <a:solidFill>
                  <a:prstClr val="white"/>
                </a:solidFill>
                <a:latin typeface="Calibri"/>
              </a:rPr>
              <a:t>Thank you very much for your attention</a:t>
            </a:r>
            <a:endParaRPr lang="fr-CH" sz="4000" dirty="0">
              <a:solidFill>
                <a:prstClr val="white"/>
              </a:solidFill>
              <a:latin typeface="Calibri"/>
            </a:endParaRPr>
          </a:p>
        </p:txBody>
      </p:sp>
      <p:pic>
        <p:nvPicPr>
          <p:cNvPr id="7" name="Picture 6"/>
          <p:cNvPicPr>
            <a:picLocks noChangeAspect="1" noChangeArrowheads="1"/>
          </p:cNvPicPr>
          <p:nvPr/>
        </p:nvPicPr>
        <p:blipFill>
          <a:blip r:embed="rId3" cstate="print"/>
          <a:srcRect/>
          <a:stretch>
            <a:fillRect/>
          </a:stretch>
        </p:blipFill>
        <p:spPr bwMode="auto">
          <a:xfrm>
            <a:off x="3429000" y="1447800"/>
            <a:ext cx="1981200" cy="677964"/>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a:stretch>
            <a:fillRect/>
          </a:stretch>
        </p:blipFill>
        <p:spPr bwMode="auto">
          <a:xfrm>
            <a:off x="3505200" y="4495800"/>
            <a:ext cx="1981200" cy="677964"/>
          </a:xfrm>
          <a:prstGeom prst="rect">
            <a:avLst/>
          </a:prstGeom>
          <a:noFill/>
          <a:ln w="9525">
            <a:noFill/>
            <a:miter lim="800000"/>
            <a:headEnd/>
            <a:tailEnd/>
          </a:ln>
        </p:spPr>
      </p:pic>
      <p:grpSp>
        <p:nvGrpSpPr>
          <p:cNvPr id="2" name="Group 9"/>
          <p:cNvGrpSpPr/>
          <p:nvPr/>
        </p:nvGrpSpPr>
        <p:grpSpPr>
          <a:xfrm>
            <a:off x="609600" y="609600"/>
            <a:ext cx="2686098" cy="1743052"/>
            <a:chOff x="533400" y="1524000"/>
            <a:chExt cx="8020098" cy="4714852"/>
          </a:xfrm>
        </p:grpSpPr>
        <p:pic>
          <p:nvPicPr>
            <p:cNvPr id="11" name="Picture 10" descr="Screen shot 2010-05-11 at 09.22.23.png"/>
            <p:cNvPicPr>
              <a:picLocks noChangeAspect="1"/>
            </p:cNvPicPr>
            <p:nvPr/>
          </p:nvPicPr>
          <p:blipFill>
            <a:blip r:embed="rId4"/>
            <a:stretch>
              <a:fillRect/>
            </a:stretch>
          </p:blipFill>
          <p:spPr>
            <a:xfrm>
              <a:off x="533400" y="1524000"/>
              <a:ext cx="6324600" cy="4628797"/>
            </a:xfrm>
            <a:prstGeom prst="rect">
              <a:avLst/>
            </a:prstGeom>
          </p:spPr>
        </p:pic>
        <p:sp>
          <p:nvSpPr>
            <p:cNvPr id="12" name="Rectangle 11"/>
            <p:cNvSpPr/>
            <p:nvPr/>
          </p:nvSpPr>
          <p:spPr>
            <a:xfrm>
              <a:off x="4210098" y="5172052"/>
              <a:ext cx="43434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fr-CH">
                <a:solidFill>
                  <a:prstClr val="white"/>
                </a:solidFill>
                <a:latin typeface="Calibri"/>
              </a:endParaRPr>
            </a:p>
          </p:txBody>
        </p:sp>
      </p:grpSp>
      <p:pic>
        <p:nvPicPr>
          <p:cNvPr id="13" name="Picture 12" descr="Screen shot 2010-05-20 at 18.33.22.png"/>
          <p:cNvPicPr>
            <a:picLocks noChangeAspect="1"/>
          </p:cNvPicPr>
          <p:nvPr/>
        </p:nvPicPr>
        <p:blipFill>
          <a:blip r:embed="rId5"/>
          <a:stretch>
            <a:fillRect/>
          </a:stretch>
        </p:blipFill>
        <p:spPr>
          <a:xfrm>
            <a:off x="6477000" y="4343400"/>
            <a:ext cx="2133600" cy="1418696"/>
          </a:xfrm>
          <a:prstGeom prst="rect">
            <a:avLst/>
          </a:prstGeom>
        </p:spPr>
      </p:pic>
      <p:sp>
        <p:nvSpPr>
          <p:cNvPr id="10" name="TextBox 9"/>
          <p:cNvSpPr txBox="1"/>
          <p:nvPr/>
        </p:nvSpPr>
        <p:spPr>
          <a:xfrm>
            <a:off x="152400" y="5332273"/>
            <a:ext cx="4891083" cy="923330"/>
          </a:xfrm>
          <a:prstGeom prst="rect">
            <a:avLst/>
          </a:prstGeom>
          <a:noFill/>
        </p:spPr>
        <p:txBody>
          <a:bodyPr wrap="square" rtlCol="0">
            <a:spAutoFit/>
          </a:bodyPr>
          <a:lstStyle/>
          <a:p>
            <a:r>
              <a:rPr lang="en-US" dirty="0" smtClean="0">
                <a:solidFill>
                  <a:prstClr val="black"/>
                </a:solidFill>
                <a:latin typeface="Calibri"/>
              </a:rPr>
              <a:t>CERN teams involved with the HIE-ISOLDE project</a:t>
            </a:r>
          </a:p>
          <a:p>
            <a:r>
              <a:rPr lang="en-US" dirty="0" smtClean="0">
                <a:solidFill>
                  <a:prstClr val="black"/>
                </a:solidFill>
                <a:latin typeface="Calibri"/>
              </a:rPr>
              <a:t>ISOLDE Collaboration</a:t>
            </a:r>
          </a:p>
          <a:p>
            <a:r>
              <a:rPr lang="en-US" dirty="0" smtClean="0">
                <a:solidFill>
                  <a:prstClr val="black"/>
                </a:solidFill>
                <a:latin typeface="Calibri"/>
              </a:rPr>
              <a:t>Ext. partners</a:t>
            </a:r>
          </a:p>
        </p:txBody>
      </p:sp>
    </p:spTree>
    <p:extLst>
      <p:ext uri="{BB962C8B-B14F-4D97-AF65-F5344CB8AC3E}">
        <p14:creationId xmlns:p14="http://schemas.microsoft.com/office/powerpoint/2010/main" val="895532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Material</a:t>
            </a:r>
            <a:r>
              <a:rPr lang="fr-FR" dirty="0" smtClean="0"/>
              <a:t> Budget</a:t>
            </a:r>
            <a:endParaRPr lang="en-US" dirty="0"/>
          </a:p>
        </p:txBody>
      </p:sp>
      <p:pic>
        <p:nvPicPr>
          <p:cNvPr id="7" name="Picture 6"/>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2290221371"/>
              </p:ext>
            </p:extLst>
          </p:nvPr>
        </p:nvGraphicFramePr>
        <p:xfrm>
          <a:off x="467542" y="1700808"/>
          <a:ext cx="8352930" cy="4829534"/>
        </p:xfrm>
        <a:graphic>
          <a:graphicData uri="http://schemas.openxmlformats.org/drawingml/2006/table">
            <a:tbl>
              <a:tblPr/>
              <a:tblGrid>
                <a:gridCol w="3110980"/>
                <a:gridCol w="603964"/>
                <a:gridCol w="1014202"/>
                <a:gridCol w="603964"/>
                <a:gridCol w="603964"/>
                <a:gridCol w="603964"/>
                <a:gridCol w="603964"/>
                <a:gridCol w="603964"/>
                <a:gridCol w="603964"/>
              </a:tblGrid>
              <a:tr h="226154">
                <a:tc>
                  <a:txBody>
                    <a:bodyPr/>
                    <a:lstStyle/>
                    <a:p>
                      <a:pPr algn="l" fontAlgn="b"/>
                      <a:r>
                        <a:rPr lang="tr-TR" sz="1200" b="1" i="0" u="none" strike="noStrike">
                          <a:solidFill>
                            <a:srgbClr val="0066CC"/>
                          </a:solidFill>
                          <a:effectLst/>
                          <a:latin typeface="Calibri"/>
                        </a:rPr>
                        <a:t>HIE-ISOLDE Linac (M. Pasini BE/RF)</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Total</a:t>
                      </a:r>
                      <a:endParaRPr lang="en-US" sz="1600" b="0" i="0" u="none" strike="noStrike" dirty="0">
                        <a:solidFill>
                          <a:srgbClr val="000000"/>
                        </a:solidFill>
                        <a:effectLst/>
                        <a:latin typeface="Calibri"/>
                      </a:endParaRP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2010</a:t>
                      </a:r>
                      <a:endParaRPr lang="en-US" sz="1600" b="0" i="0" u="none" strike="noStrike" dirty="0">
                        <a:solidFill>
                          <a:srgbClr val="000000"/>
                        </a:solidFill>
                        <a:effectLst/>
                        <a:latin typeface="Calibri"/>
                      </a:endParaRP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2011</a:t>
                      </a:r>
                      <a:endParaRPr lang="en-US" sz="1600" b="0" i="0" u="none" strike="noStrike" dirty="0">
                        <a:solidFill>
                          <a:srgbClr val="000000"/>
                        </a:solidFill>
                        <a:effectLst/>
                        <a:latin typeface="Calibri"/>
                      </a:endParaRP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6154">
                <a:tc>
                  <a:txBody>
                    <a:bodyPr/>
                    <a:lstStyle/>
                    <a:p>
                      <a:pPr algn="l" fontAlgn="b"/>
                      <a:r>
                        <a:rPr lang="cs-CZ" sz="1200" b="0" i="0" u="none" strike="noStrike">
                          <a:solidFill>
                            <a:srgbClr val="000000"/>
                          </a:solidFill>
                          <a:effectLst/>
                          <a:latin typeface="Calibri"/>
                        </a:rPr>
                        <a:t>SC Cavity RF</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69520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BE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RF</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2269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221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en-US" sz="1200" b="0" i="0" u="none" strike="noStrike">
                          <a:solidFill>
                            <a:srgbClr val="000000"/>
                          </a:solidFill>
                          <a:effectLst/>
                          <a:latin typeface="Calibri"/>
                        </a:rPr>
                        <a:t>SC Cavity Design &amp; Manufacturing</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WP2.2.1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55601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HDO</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3700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196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544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en-US" sz="1200" b="0" i="0" u="none" strike="noStrike">
                          <a:solidFill>
                            <a:srgbClr val="000000"/>
                          </a:solidFill>
                          <a:effectLst/>
                          <a:latin typeface="Calibri"/>
                        </a:rPr>
                        <a:t>SC Cavity Sputtering</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WP2.2.2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99796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VSC</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553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75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63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en-US" sz="1200" b="0" i="0" u="none" strike="noStrike">
                          <a:solidFill>
                            <a:srgbClr val="000000"/>
                          </a:solidFill>
                          <a:effectLst/>
                          <a:latin typeface="Calibri"/>
                        </a:rPr>
                        <a:t>SC Cavity Sputtering (IS)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WP2.2.2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99796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VSC</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355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73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cs-CZ" sz="1200" b="0" i="0" u="none" strike="noStrike">
                          <a:solidFill>
                            <a:srgbClr val="000000"/>
                          </a:solidFill>
                          <a:effectLst/>
                          <a:latin typeface="Calibri"/>
                        </a:rPr>
                        <a:t>SC Cavity Test</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WP4.1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69521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BE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RF</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51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51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fi-FI" sz="1200" b="0" i="0" u="none" strike="noStrike">
                          <a:solidFill>
                            <a:srgbClr val="000000"/>
                          </a:solidFill>
                          <a:effectLst/>
                          <a:latin typeface="Calibri"/>
                        </a:rPr>
                        <a:t>SC solenoids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99157</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MSC</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656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29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82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fi-FI" sz="1200" b="0" i="0" u="none" strike="noStrike">
                          <a:solidFill>
                            <a:srgbClr val="000000"/>
                          </a:solidFill>
                          <a:effectLst/>
                          <a:latin typeface="Calibri"/>
                        </a:rPr>
                        <a:t>SC solenoids QPS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WP2.6.4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99689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MPE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200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30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hu-HU" sz="1200" b="0" i="0" u="none" strike="noStrike">
                          <a:solidFill>
                            <a:srgbClr val="000000"/>
                          </a:solidFill>
                          <a:effectLst/>
                          <a:latin typeface="Calibri"/>
                        </a:rPr>
                        <a:t>Cryomodules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99158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MSC</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4600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198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hu-HU" sz="1200" b="0" i="0" u="none" strike="noStrike" dirty="0">
                          <a:solidFill>
                            <a:srgbClr val="000000"/>
                          </a:solidFill>
                          <a:effectLst/>
                          <a:latin typeface="Calibri"/>
                        </a:rPr>
                        <a:t>Cryomodules (MME)</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WP2.4.1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55602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HDO</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413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130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hu-HU" sz="1200" b="0" i="0" u="none" strike="noStrike">
                          <a:solidFill>
                            <a:srgbClr val="000000"/>
                          </a:solidFill>
                          <a:effectLst/>
                          <a:latin typeface="Calibri"/>
                        </a:rPr>
                        <a:t>Cryomodule Test</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WP4.2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99159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MSC</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hu-HU" sz="1200" b="0" i="0" u="none" strike="noStrike">
                          <a:solidFill>
                            <a:srgbClr val="000000"/>
                          </a:solidFill>
                          <a:effectLst/>
                          <a:latin typeface="Calibri"/>
                        </a:rPr>
                        <a:t>Beam Dynamics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69522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BE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RF</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en-US" sz="1200" b="0" i="0" u="none" strike="noStrike">
                          <a:solidFill>
                            <a:srgbClr val="000000"/>
                          </a:solidFill>
                          <a:effectLst/>
                          <a:latin typeface="Calibri"/>
                        </a:rPr>
                        <a:t>Beam Instrumentations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64520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BE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BI</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1450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112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da-DK" sz="1200" b="0" i="0" u="none" strike="noStrike">
                          <a:solidFill>
                            <a:srgbClr val="000000"/>
                          </a:solidFill>
                          <a:effectLst/>
                          <a:latin typeface="Calibri"/>
                        </a:rPr>
                        <a:t>Beam Transfer Line </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WP2.7</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99160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MSC</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1710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100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en-US" sz="1200" b="0" i="0" u="none" strike="noStrike">
                          <a:solidFill>
                            <a:srgbClr val="000000"/>
                          </a:solidFill>
                          <a:effectLst/>
                          <a:latin typeface="Calibri"/>
                        </a:rPr>
                        <a:t>Linac Integration/Installation</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WP2.8 &amp; WP4.4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55603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MEF</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166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18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28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nl-NL" sz="1200" b="0" i="0" u="none" strike="noStrike">
                          <a:solidFill>
                            <a:srgbClr val="000000"/>
                          </a:solidFill>
                          <a:effectLst/>
                          <a:latin typeface="Calibri"/>
                        </a:rPr>
                        <a:t>Linac Commissioning</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WP4.5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69523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BE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RF</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26154">
                <a:tc>
                  <a:txBody>
                    <a:bodyPr/>
                    <a:lstStyle/>
                    <a:p>
                      <a:pPr algn="l" fontAlgn="b"/>
                      <a:r>
                        <a:rPr lang="fi-FI" sz="1200" b="0" i="0" u="none" strike="noStrike">
                          <a:solidFill>
                            <a:srgbClr val="000000"/>
                          </a:solidFill>
                          <a:effectLst/>
                          <a:latin typeface="Calibri"/>
                        </a:rPr>
                        <a:t>Vacuum</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99798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VSC</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1400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200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37931">
                <a:tc>
                  <a:txBody>
                    <a:bodyPr/>
                    <a:lstStyle/>
                    <a:p>
                      <a:pPr algn="l" fontAlgn="b"/>
                      <a:r>
                        <a:rPr lang="tr-TR" sz="1200" b="0" i="0" u="none" strike="noStrike">
                          <a:solidFill>
                            <a:srgbClr val="000000"/>
                          </a:solidFill>
                          <a:effectLst/>
                          <a:latin typeface="Calibri"/>
                        </a:rPr>
                        <a:t>Survey</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WP2.10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b"/>
                      <a:r>
                        <a:rPr lang="en-US" sz="1200" b="0" i="0" u="none" strike="noStrike">
                          <a:solidFill>
                            <a:srgbClr val="000000"/>
                          </a:solidFill>
                          <a:effectLst/>
                          <a:latin typeface="Calibri"/>
                        </a:rPr>
                        <a:t>61520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BE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l" fontAlgn="b"/>
                      <a:r>
                        <a:rPr lang="en-US" sz="1200" b="0" i="0" u="none" strike="noStrike">
                          <a:solidFill>
                            <a:srgbClr val="000000"/>
                          </a:solidFill>
                          <a:effectLst/>
                          <a:latin typeface="Calibri"/>
                        </a:rPr>
                        <a:t>ABP</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201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a:solidFill>
                            <a:srgbClr val="000000"/>
                          </a:solidFill>
                          <a:effectLst/>
                          <a:latin typeface="Calibri"/>
                        </a:rPr>
                        <a:t>65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237931">
                <a:tc gridSpan="6">
                  <a:txBody>
                    <a:bodyPr/>
                    <a:lstStyle/>
                    <a:p>
                      <a:pPr algn="r" fontAlgn="b"/>
                      <a:r>
                        <a:rPr lang="en-US" sz="1200" b="1" i="0" u="none" strike="noStrike" dirty="0">
                          <a:solidFill>
                            <a:srgbClr val="000000"/>
                          </a:solidFill>
                          <a:effectLst/>
                          <a:latin typeface="Calibri"/>
                        </a:rPr>
                        <a:t>Total</a:t>
                      </a:r>
                    </a:p>
                  </a:txBody>
                  <a:tcPr marL="10346" marR="10346" marT="103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600" b="1" i="0" u="none" strike="noStrike" dirty="0">
                          <a:solidFill>
                            <a:srgbClr val="000000"/>
                          </a:solidFill>
                          <a:effectLst/>
                          <a:latin typeface="Calibri"/>
                        </a:rPr>
                        <a:t>17724</a:t>
                      </a:r>
                    </a:p>
                  </a:txBody>
                  <a:tcPr marL="10346" marR="10346" marT="103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dirty="0">
                          <a:solidFill>
                            <a:srgbClr val="000000"/>
                          </a:solidFill>
                          <a:effectLst/>
                          <a:latin typeface="Calibri"/>
                        </a:rPr>
                        <a:t>375</a:t>
                      </a:r>
                    </a:p>
                  </a:txBody>
                  <a:tcPr marL="10346" marR="10346" marT="103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r" fontAlgn="b"/>
                      <a:r>
                        <a:rPr lang="en-US" sz="1600" b="0" i="0" u="none" strike="noStrike" dirty="0">
                          <a:solidFill>
                            <a:srgbClr val="000000"/>
                          </a:solidFill>
                          <a:effectLst/>
                          <a:latin typeface="Calibri"/>
                        </a:rPr>
                        <a:t>1847</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sp>
        <p:nvSpPr>
          <p:cNvPr id="8"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3</a:t>
            </a:fld>
            <a:endParaRPr lang="de-DE" dirty="0"/>
          </a:p>
          <a:p>
            <a:endParaRPr lang="de-DE" dirty="0"/>
          </a:p>
        </p:txBody>
      </p:sp>
    </p:spTree>
    <p:extLst>
      <p:ext uri="{BB962C8B-B14F-4D97-AF65-F5344CB8AC3E}">
        <p14:creationId xmlns:p14="http://schemas.microsoft.com/office/powerpoint/2010/main" val="3485915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Material</a:t>
            </a:r>
            <a:r>
              <a:rPr lang="fr-FR" dirty="0" smtClean="0"/>
              <a:t> Budget</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2763421814"/>
              </p:ext>
            </p:extLst>
          </p:nvPr>
        </p:nvGraphicFramePr>
        <p:xfrm>
          <a:off x="411516" y="1899335"/>
          <a:ext cx="8436589" cy="4554002"/>
        </p:xfrm>
        <a:graphic>
          <a:graphicData uri="http://schemas.openxmlformats.org/drawingml/2006/table">
            <a:tbl>
              <a:tblPr/>
              <a:tblGrid>
                <a:gridCol w="3142138"/>
                <a:gridCol w="610013"/>
                <a:gridCol w="1024360"/>
                <a:gridCol w="610013"/>
                <a:gridCol w="610013"/>
                <a:gridCol w="610013"/>
                <a:gridCol w="610013"/>
                <a:gridCol w="610013"/>
                <a:gridCol w="610013"/>
              </a:tblGrid>
              <a:tr h="340126">
                <a:tc>
                  <a:txBody>
                    <a:bodyPr/>
                    <a:lstStyle/>
                    <a:p>
                      <a:pPr algn="l" fontAlgn="b"/>
                      <a:r>
                        <a:rPr lang="nl-NL" sz="1400" b="1" i="0" u="none" strike="noStrike">
                          <a:solidFill>
                            <a:srgbClr val="0066CC"/>
                          </a:solidFill>
                          <a:effectLst/>
                          <a:latin typeface="Calibri"/>
                        </a:rPr>
                        <a:t>HIE-ISOLDE Infrastructure (D. Parchet GS/SEM)</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Total</a:t>
                      </a:r>
                      <a:endParaRPr lang="en-US" sz="1600" b="0" i="0" u="none" strike="noStrike" dirty="0">
                        <a:solidFill>
                          <a:srgbClr val="000000"/>
                        </a:solidFill>
                        <a:effectLst/>
                        <a:latin typeface="Calibri"/>
                      </a:endParaRP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2010</a:t>
                      </a:r>
                      <a:endParaRPr lang="en-US" sz="1600" b="0" i="0" u="none" strike="noStrike" dirty="0">
                        <a:solidFill>
                          <a:srgbClr val="000000"/>
                        </a:solidFill>
                        <a:effectLst/>
                        <a:latin typeface="Calibri"/>
                      </a:endParaRP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r>
                        <a:rPr lang="en-US" sz="1600" b="0" i="0" u="none" strike="noStrike" dirty="0" smtClean="0">
                          <a:solidFill>
                            <a:srgbClr val="000000"/>
                          </a:solidFill>
                          <a:effectLst/>
                          <a:latin typeface="Calibri"/>
                        </a:rPr>
                        <a:t>2011</a:t>
                      </a:r>
                      <a:endParaRPr lang="en-US" sz="1600" b="0" i="0" u="none" strike="noStrike" dirty="0">
                        <a:solidFill>
                          <a:srgbClr val="000000"/>
                        </a:solidFill>
                        <a:effectLst/>
                        <a:latin typeface="Calibri"/>
                      </a:endParaRP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40126">
                <a:tc>
                  <a:txBody>
                    <a:bodyPr/>
                    <a:lstStyle/>
                    <a:p>
                      <a:pPr algn="l" fontAlgn="b"/>
                      <a:r>
                        <a:rPr lang="nl-NL" sz="1400" b="0" i="0" u="none" strike="noStrike">
                          <a:solidFill>
                            <a:srgbClr val="000000"/>
                          </a:solidFill>
                          <a:effectLst/>
                          <a:latin typeface="Calibri"/>
                        </a:rPr>
                        <a:t>Civil engineering</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WP3.1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76155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GS</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SEM</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1645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773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26">
                <a:tc>
                  <a:txBody>
                    <a:bodyPr/>
                    <a:lstStyle/>
                    <a:p>
                      <a:pPr algn="l" fontAlgn="b"/>
                      <a:r>
                        <a:rPr lang="en-US" sz="1400" b="0" i="0" u="none" strike="noStrike">
                          <a:solidFill>
                            <a:srgbClr val="000000"/>
                          </a:solidFill>
                          <a:effectLst/>
                          <a:latin typeface="Calibri"/>
                        </a:rPr>
                        <a:t>Integration</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WP3.2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55613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MEF</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114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77</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26">
                <a:tc>
                  <a:txBody>
                    <a:bodyPr/>
                    <a:lstStyle/>
                    <a:p>
                      <a:pPr algn="l" fontAlgn="b"/>
                      <a:r>
                        <a:rPr lang="da-DK" sz="1400" b="0" i="0" u="none" strike="noStrike">
                          <a:solidFill>
                            <a:srgbClr val="000000"/>
                          </a:solidFill>
                          <a:effectLst/>
                          <a:latin typeface="Calibri"/>
                        </a:rPr>
                        <a:t>Handling systems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WP4.3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55614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HE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139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26">
                <a:tc>
                  <a:txBody>
                    <a:bodyPr/>
                    <a:lstStyle/>
                    <a:p>
                      <a:pPr algn="l" fontAlgn="b"/>
                      <a:r>
                        <a:rPr lang="da-DK" sz="1400" b="0" i="0" u="none" strike="noStrike" dirty="0">
                          <a:solidFill>
                            <a:srgbClr val="000000"/>
                          </a:solidFill>
                          <a:effectLst/>
                          <a:latin typeface="Calibri"/>
                        </a:rPr>
                        <a:t>Transport &amp; Handling services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WP4.3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55617</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HE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232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26">
                <a:tc>
                  <a:txBody>
                    <a:bodyPr/>
                    <a:lstStyle/>
                    <a:p>
                      <a:pPr algn="l" fontAlgn="b"/>
                      <a:r>
                        <a:rPr lang="en-US" sz="1400" b="0" i="0" u="none" strike="noStrike">
                          <a:solidFill>
                            <a:srgbClr val="000000"/>
                          </a:solidFill>
                          <a:effectLst/>
                          <a:latin typeface="Calibri"/>
                        </a:rPr>
                        <a:t>Cooling &amp; ventilation</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WP3.3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55604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CV</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2784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225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26">
                <a:tc>
                  <a:txBody>
                    <a:bodyPr/>
                    <a:lstStyle/>
                    <a:p>
                      <a:pPr algn="l" fontAlgn="b"/>
                      <a:r>
                        <a:rPr lang="en-US" sz="1400" b="0" i="0" u="none" strike="noStrike">
                          <a:solidFill>
                            <a:srgbClr val="000000"/>
                          </a:solidFill>
                          <a:effectLst/>
                          <a:latin typeface="Calibri"/>
                        </a:rPr>
                        <a:t>Electrical systems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WP3.4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55605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EL</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1330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300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26">
                <a:tc>
                  <a:txBody>
                    <a:bodyPr/>
                    <a:lstStyle/>
                    <a:p>
                      <a:pPr algn="l" fontAlgn="b"/>
                      <a:r>
                        <a:rPr lang="en-US" sz="1400" b="0" i="0" u="none" strike="noStrike">
                          <a:solidFill>
                            <a:srgbClr val="000000"/>
                          </a:solidFill>
                          <a:effectLst/>
                          <a:latin typeface="Calibri"/>
                        </a:rPr>
                        <a:t>Cryogenic system</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WP3.5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99537</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CRG</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4823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78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26">
                <a:tc>
                  <a:txBody>
                    <a:bodyPr/>
                    <a:lstStyle/>
                    <a:p>
                      <a:pPr algn="l" fontAlgn="b"/>
                      <a:r>
                        <a:rPr lang="pl-PL" sz="1400" b="0" i="0" u="none" strike="noStrike">
                          <a:solidFill>
                            <a:srgbClr val="000000"/>
                          </a:solidFill>
                          <a:effectLst/>
                          <a:latin typeface="Calibri"/>
                        </a:rPr>
                        <a:t>Power converters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WP3.6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99641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EPC</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2225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269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26">
                <a:tc>
                  <a:txBody>
                    <a:bodyPr/>
                    <a:lstStyle/>
                    <a:p>
                      <a:pPr algn="l" fontAlgn="b"/>
                      <a:r>
                        <a:rPr lang="en-US" sz="1400" b="0" i="0" u="none" strike="noStrike">
                          <a:solidFill>
                            <a:srgbClr val="000000"/>
                          </a:solidFill>
                          <a:effectLst/>
                          <a:latin typeface="Calibri"/>
                        </a:rPr>
                        <a:t>Industrial Control systems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WP3.7</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55615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ICE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56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0126">
                <a:tc>
                  <a:txBody>
                    <a:bodyPr/>
                    <a:lstStyle/>
                    <a:p>
                      <a:pPr algn="l" fontAlgn="b"/>
                      <a:r>
                        <a:rPr lang="en-US" sz="1400" b="0" i="0" u="none" strike="noStrike">
                          <a:solidFill>
                            <a:srgbClr val="000000"/>
                          </a:solidFill>
                          <a:effectLst/>
                          <a:latin typeface="Calibri"/>
                        </a:rPr>
                        <a:t>Beam Control systems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WP3.8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66520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CO</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28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7838">
                <a:tc>
                  <a:txBody>
                    <a:bodyPr/>
                    <a:lstStyle/>
                    <a:p>
                      <a:pPr algn="l" fontAlgn="b"/>
                      <a:r>
                        <a:rPr lang="sv-SE" sz="1400" b="0" i="0" u="none" strike="noStrike">
                          <a:solidFill>
                            <a:srgbClr val="000000"/>
                          </a:solidFill>
                          <a:effectLst/>
                          <a:latin typeface="Calibri"/>
                        </a:rPr>
                        <a:t>Interlocks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WP3.9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99688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MPE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185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7838">
                <a:tc gridSpan="6">
                  <a:txBody>
                    <a:bodyPr/>
                    <a:lstStyle/>
                    <a:p>
                      <a:pPr algn="r" fontAlgn="b"/>
                      <a:r>
                        <a:rPr lang="en-US" sz="1400" b="1" i="0" u="none" strike="noStrike">
                          <a:solidFill>
                            <a:srgbClr val="000000"/>
                          </a:solidFill>
                          <a:effectLst/>
                          <a:latin typeface="Calibri"/>
                        </a:rPr>
                        <a:t>Total</a:t>
                      </a:r>
                    </a:p>
                  </a:txBody>
                  <a:tcPr marL="10346" marR="10346" marT="103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600" b="1" i="0" u="none" strike="noStrike">
                          <a:solidFill>
                            <a:srgbClr val="000000"/>
                          </a:solidFill>
                          <a:effectLst/>
                          <a:latin typeface="Calibri"/>
                        </a:rPr>
                        <a:t>13603</a:t>
                      </a:r>
                    </a:p>
                  </a:txBody>
                  <a:tcPr marL="10346" marR="10346" marT="103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18</a:t>
                      </a:r>
                    </a:p>
                  </a:txBody>
                  <a:tcPr marL="10346" marR="10346" marT="103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dirty="0">
                          <a:solidFill>
                            <a:srgbClr val="000000"/>
                          </a:solidFill>
                          <a:effectLst/>
                          <a:latin typeface="Calibri"/>
                        </a:rPr>
                        <a:t>1852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4</a:t>
            </a:fld>
            <a:endParaRPr lang="de-DE" dirty="0"/>
          </a:p>
          <a:p>
            <a:endParaRPr lang="de-DE" dirty="0"/>
          </a:p>
        </p:txBody>
      </p:sp>
    </p:spTree>
    <p:extLst>
      <p:ext uri="{BB962C8B-B14F-4D97-AF65-F5344CB8AC3E}">
        <p14:creationId xmlns:p14="http://schemas.microsoft.com/office/powerpoint/2010/main" val="2815977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Material</a:t>
            </a:r>
            <a:r>
              <a:rPr lang="fr-FR" dirty="0" smtClean="0"/>
              <a:t> Budget</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graphicFrame>
        <p:nvGraphicFramePr>
          <p:cNvPr id="4" name="Table 3"/>
          <p:cNvGraphicFramePr>
            <a:graphicFrameLocks noGrp="1"/>
          </p:cNvGraphicFramePr>
          <p:nvPr>
            <p:extLst>
              <p:ext uri="{D42A27DB-BD31-4B8C-83A1-F6EECF244321}">
                <p14:modId xmlns:p14="http://schemas.microsoft.com/office/powerpoint/2010/main" val="1929606541"/>
              </p:ext>
            </p:extLst>
          </p:nvPr>
        </p:nvGraphicFramePr>
        <p:xfrm>
          <a:off x="467547" y="1628800"/>
          <a:ext cx="8380557" cy="4964666"/>
        </p:xfrm>
        <a:graphic>
          <a:graphicData uri="http://schemas.openxmlformats.org/drawingml/2006/table">
            <a:tbl>
              <a:tblPr/>
              <a:tblGrid>
                <a:gridCol w="3121272"/>
                <a:gridCol w="605961"/>
                <a:gridCol w="1017558"/>
                <a:gridCol w="605961"/>
                <a:gridCol w="605961"/>
                <a:gridCol w="605961"/>
                <a:gridCol w="605961"/>
                <a:gridCol w="605961"/>
                <a:gridCol w="605961"/>
              </a:tblGrid>
              <a:tr h="270822">
                <a:tc>
                  <a:txBody>
                    <a:bodyPr/>
                    <a:lstStyle/>
                    <a:p>
                      <a:pPr algn="l" fontAlgn="b"/>
                      <a:r>
                        <a:rPr lang="en-US" sz="1400" b="1" i="0" u="none" strike="noStrike">
                          <a:solidFill>
                            <a:srgbClr val="0066CC"/>
                          </a:solidFill>
                          <a:effectLst/>
                          <a:latin typeface="Calibri"/>
                        </a:rPr>
                        <a:t>HIE-ISOLDE Design Study (R. Catherall EN/STI)</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 </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Total</a:t>
                      </a:r>
                      <a:endParaRPr lang="en-US" sz="1400" b="0" i="0" u="none" strike="noStrike" dirty="0">
                        <a:solidFill>
                          <a:srgbClr val="000000"/>
                        </a:solidFill>
                        <a:effectLst/>
                        <a:latin typeface="Calibri"/>
                      </a:endParaRP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2010</a:t>
                      </a:r>
                      <a:endParaRPr lang="en-US" sz="1400" b="0" i="0" u="none" strike="noStrike" dirty="0">
                        <a:solidFill>
                          <a:srgbClr val="000000"/>
                        </a:solidFill>
                        <a:effectLst/>
                        <a:latin typeface="Calibri"/>
                      </a:endParaRP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Calibri"/>
                        </a:rPr>
                        <a:t> </a:t>
                      </a:r>
                      <a:r>
                        <a:rPr lang="en-US" sz="1400" b="0" i="0" u="none" strike="noStrike" dirty="0" smtClean="0">
                          <a:solidFill>
                            <a:srgbClr val="000000"/>
                          </a:solidFill>
                          <a:effectLst/>
                          <a:latin typeface="Calibri"/>
                        </a:rPr>
                        <a:t>2011</a:t>
                      </a:r>
                      <a:endParaRPr lang="en-US" sz="1400" b="0" i="0" u="none" strike="noStrike" dirty="0">
                        <a:solidFill>
                          <a:srgbClr val="000000"/>
                        </a:solidFill>
                        <a:effectLst/>
                        <a:latin typeface="Calibri"/>
                      </a:endParaRP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70822">
                <a:tc>
                  <a:txBody>
                    <a:bodyPr/>
                    <a:lstStyle/>
                    <a:p>
                      <a:pPr algn="l" fontAlgn="b"/>
                      <a:r>
                        <a:rPr lang="fr-FR" sz="1400" b="0" i="0" u="none" strike="noStrike">
                          <a:solidFill>
                            <a:srgbClr val="000000"/>
                          </a:solidFill>
                          <a:effectLst/>
                          <a:latin typeface="Calibri"/>
                        </a:rPr>
                        <a:t>Target &amp; Front end Design</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WP5.1, 5.2.2, 5.2.3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55606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STI</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556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255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en-US" sz="1400" b="0" i="0" u="none" strike="noStrike">
                          <a:solidFill>
                            <a:srgbClr val="000000"/>
                          </a:solidFill>
                          <a:effectLst/>
                          <a:latin typeface="Calibri"/>
                        </a:rPr>
                        <a:t>HV and High Current Systems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WP5.2.1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99223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ABT</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232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en-US" sz="1400" b="0" i="0" u="none" strike="noStrike">
                          <a:solidFill>
                            <a:srgbClr val="000000"/>
                          </a:solidFill>
                          <a:effectLst/>
                          <a:latin typeface="Calibri"/>
                        </a:rPr>
                        <a:t>Beam Diagnostics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WP5.3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64520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BI</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en-US" sz="1400" b="0" i="0" u="none" strike="noStrike" dirty="0">
                          <a:solidFill>
                            <a:srgbClr val="000000"/>
                          </a:solidFill>
                          <a:effectLst/>
                          <a:latin typeface="Calibri"/>
                        </a:rPr>
                        <a:t>Layout upgrade</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WP6.1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55616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MEF</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111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en-US" sz="1400" b="0" i="0" u="none" strike="noStrike">
                          <a:solidFill>
                            <a:srgbClr val="000000"/>
                          </a:solidFill>
                          <a:effectLst/>
                          <a:latin typeface="Calibri"/>
                        </a:rPr>
                        <a:t>Cooling and Ventilation</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WP6.2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55607</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CV</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111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en-US" sz="1400" b="0" i="0" u="none" strike="noStrike">
                          <a:solidFill>
                            <a:srgbClr val="000000"/>
                          </a:solidFill>
                          <a:effectLst/>
                          <a:latin typeface="Calibri"/>
                        </a:rPr>
                        <a:t>Electrical systems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WP6.3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55608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EL</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da-DK" sz="1400" b="0" i="0" u="none" strike="noStrike">
                          <a:solidFill>
                            <a:srgbClr val="000000"/>
                          </a:solidFill>
                          <a:effectLst/>
                          <a:latin typeface="Calibri"/>
                        </a:rPr>
                        <a:t>Transport &amp; Handling</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WP6.4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55618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HE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58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43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fi-FI" sz="1400" b="0" i="0" u="none" strike="noStrike">
                          <a:solidFill>
                            <a:srgbClr val="000000"/>
                          </a:solidFill>
                          <a:effectLst/>
                          <a:latin typeface="Calibri"/>
                        </a:rPr>
                        <a:t>Vacuum</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WP6.5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99799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TE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VSC</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93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46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tr-TR" sz="1400" b="0" i="0" u="none" strike="noStrike">
                          <a:solidFill>
                            <a:srgbClr val="000000"/>
                          </a:solidFill>
                          <a:effectLst/>
                          <a:latin typeface="Calibri"/>
                        </a:rPr>
                        <a:t>Survey </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WP6.6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61520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ABP</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nl-NL" sz="1400" b="0" i="0" u="none" strike="noStrike">
                          <a:solidFill>
                            <a:srgbClr val="000000"/>
                          </a:solidFill>
                          <a:effectLst/>
                          <a:latin typeface="Calibri"/>
                        </a:rPr>
                        <a:t>Civil engineering</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WP6.7</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76155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GS</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SEM</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46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en-US" sz="1400" b="0" i="0" u="none" strike="noStrike">
                          <a:solidFill>
                            <a:srgbClr val="000000"/>
                          </a:solidFill>
                          <a:effectLst/>
                          <a:latin typeface="Calibri"/>
                        </a:rPr>
                        <a:t>LL controls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WP6.8</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55609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STI</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93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it-IT" sz="1400" b="0" i="0" u="none" strike="noStrike">
                          <a:solidFill>
                            <a:srgbClr val="000000"/>
                          </a:solidFill>
                          <a:effectLst/>
                          <a:latin typeface="Calibri"/>
                        </a:rPr>
                        <a:t>Off line separator</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WP7.1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55610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STI</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185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93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en-US" sz="1400" b="0" i="0" u="none" strike="noStrike">
                          <a:solidFill>
                            <a:srgbClr val="000000"/>
                          </a:solidFill>
                          <a:effectLst/>
                          <a:latin typeface="Calibri"/>
                        </a:rPr>
                        <a:t>Separator areas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WP7.2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55611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STI</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209</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93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822">
                <a:tc>
                  <a:txBody>
                    <a:bodyPr/>
                    <a:lstStyle/>
                    <a:p>
                      <a:pPr algn="l" fontAlgn="b"/>
                      <a:r>
                        <a:rPr lang="en-US" sz="1400" b="0" i="0" u="none" strike="noStrike">
                          <a:solidFill>
                            <a:srgbClr val="000000"/>
                          </a:solidFill>
                          <a:effectLst/>
                          <a:latin typeface="Calibri"/>
                        </a:rPr>
                        <a:t>Experiment Hall</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WP7.3</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55612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EN</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MEF</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111</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56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4924">
                <a:tc>
                  <a:txBody>
                    <a:bodyPr/>
                    <a:lstStyle/>
                    <a:p>
                      <a:pPr algn="l" fontAlgn="b"/>
                      <a:r>
                        <a:rPr lang="cs-CZ" sz="1400" b="0" i="0" u="none" strike="noStrike">
                          <a:solidFill>
                            <a:srgbClr val="000000"/>
                          </a:solidFill>
                          <a:effectLst/>
                          <a:latin typeface="Calibri"/>
                        </a:rPr>
                        <a:t>Beam lines</a:t>
                      </a:r>
                    </a:p>
                  </a:txBody>
                  <a:tcPr marL="869049"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EIS-PRJ</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WP7.4</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Calibri"/>
                        </a:rPr>
                        <a:t>61522</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BE</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400" b="0" i="0" u="none" strike="noStrike">
                          <a:solidFill>
                            <a:srgbClr val="000000"/>
                          </a:solidFill>
                          <a:effectLst/>
                          <a:latin typeface="Calibri"/>
                        </a:rPr>
                        <a:t>ABP</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185</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46</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924">
                <a:tc gridSpan="6">
                  <a:txBody>
                    <a:bodyPr/>
                    <a:lstStyle/>
                    <a:p>
                      <a:pPr algn="r" fontAlgn="b"/>
                      <a:r>
                        <a:rPr lang="en-US" sz="1400" b="1" i="0" u="none" strike="noStrike">
                          <a:solidFill>
                            <a:srgbClr val="000000"/>
                          </a:solidFill>
                          <a:effectLst/>
                          <a:latin typeface="Calibri"/>
                        </a:rPr>
                        <a:t>Total</a:t>
                      </a:r>
                    </a:p>
                  </a:txBody>
                  <a:tcPr marL="10346" marR="10346" marT="103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400" b="1" i="0" u="none" strike="noStrike">
                          <a:solidFill>
                            <a:srgbClr val="000000"/>
                          </a:solidFill>
                          <a:effectLst/>
                          <a:latin typeface="Calibri"/>
                        </a:rPr>
                        <a:t>1991</a:t>
                      </a:r>
                    </a:p>
                  </a:txBody>
                  <a:tcPr marL="10346" marR="10346" marT="10346"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a:rPr>
                        <a:t>15</a:t>
                      </a:r>
                    </a:p>
                  </a:txBody>
                  <a:tcPr marL="10346" marR="10346" marT="1034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a:rPr>
                        <a:t>660</a:t>
                      </a:r>
                    </a:p>
                  </a:txBody>
                  <a:tcPr marL="10346" marR="10346" marT="103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5</a:t>
            </a:fld>
            <a:endParaRPr lang="de-DE" dirty="0"/>
          </a:p>
          <a:p>
            <a:endParaRPr lang="de-DE" dirty="0"/>
          </a:p>
        </p:txBody>
      </p:sp>
    </p:spTree>
    <p:extLst>
      <p:ext uri="{BB962C8B-B14F-4D97-AF65-F5344CB8AC3E}">
        <p14:creationId xmlns:p14="http://schemas.microsoft.com/office/powerpoint/2010/main" val="6423793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smtClean="0"/>
              <a:t>Material</a:t>
            </a:r>
            <a:r>
              <a:rPr lang="fr-FR" dirty="0" smtClean="0"/>
              <a:t> Budget</a:t>
            </a:r>
            <a:endParaRPr lang="en-US" dirty="0"/>
          </a:p>
        </p:txBody>
      </p:sp>
      <p:pic>
        <p:nvPicPr>
          <p:cNvPr id="5" name="Picture 4"/>
          <p:cNvPicPr>
            <a:picLocks noChangeAspect="1" noChangeArrowheads="1"/>
          </p:cNvPicPr>
          <p:nvPr/>
        </p:nvPicPr>
        <p:blipFill>
          <a:blip r:embed="rId3" cstate="print"/>
          <a:srcRect/>
          <a:stretch>
            <a:fillRect/>
          </a:stretch>
        </p:blipFill>
        <p:spPr bwMode="auto">
          <a:xfrm>
            <a:off x="7924800" y="228600"/>
            <a:ext cx="923306" cy="914400"/>
          </a:xfrm>
          <a:prstGeom prst="rect">
            <a:avLst/>
          </a:prstGeom>
          <a:noFill/>
          <a:ln w="9525">
            <a:noFill/>
            <a:miter lim="800000"/>
            <a:headEnd/>
            <a:tailEnd/>
          </a:ln>
        </p:spPr>
      </p:pic>
      <p:graphicFrame>
        <p:nvGraphicFramePr>
          <p:cNvPr id="3" name="Table 2"/>
          <p:cNvGraphicFramePr>
            <a:graphicFrameLocks noGrp="1"/>
          </p:cNvGraphicFramePr>
          <p:nvPr>
            <p:extLst>
              <p:ext uri="{D42A27DB-BD31-4B8C-83A1-F6EECF244321}">
                <p14:modId xmlns:p14="http://schemas.microsoft.com/office/powerpoint/2010/main" val="1114679823"/>
              </p:ext>
            </p:extLst>
          </p:nvPr>
        </p:nvGraphicFramePr>
        <p:xfrm>
          <a:off x="381000" y="1811141"/>
          <a:ext cx="8381998" cy="2914003"/>
        </p:xfrm>
        <a:graphic>
          <a:graphicData uri="http://schemas.openxmlformats.org/drawingml/2006/table">
            <a:tbl>
              <a:tblPr/>
              <a:tblGrid>
                <a:gridCol w="3838486"/>
                <a:gridCol w="783364"/>
                <a:gridCol w="926044"/>
                <a:gridCol w="708526"/>
                <a:gridCol w="708526"/>
                <a:gridCol w="708526"/>
                <a:gridCol w="708526"/>
              </a:tblGrid>
              <a:tr h="681093">
                <a:tc>
                  <a:txBody>
                    <a:bodyPr/>
                    <a:lstStyle/>
                    <a:p>
                      <a:pPr algn="ctr" fontAlgn="ctr"/>
                      <a:r>
                        <a:rPr lang="en-US" sz="1600" b="1" i="0" u="none" strike="noStrike" dirty="0">
                          <a:solidFill>
                            <a:srgbClr val="000000"/>
                          </a:solidFill>
                          <a:effectLst/>
                          <a:latin typeface="Calibri"/>
                        </a:rPr>
                        <a:t>Title</a:t>
                      </a:r>
                    </a:p>
                  </a:txBody>
                  <a:tcPr marL="5460" marR="5460" marT="5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a:rPr>
                        <a:t>PPA</a:t>
                      </a:r>
                    </a:p>
                  </a:txBody>
                  <a:tcPr marL="5460" marR="5460" marT="5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sv-SE" sz="1600" b="1" i="0" u="none" strike="noStrike">
                          <a:solidFill>
                            <a:srgbClr val="000000"/>
                          </a:solidFill>
                          <a:effectLst/>
                          <a:latin typeface="Calibri"/>
                        </a:rPr>
                        <a:t>Work Package</a:t>
                      </a:r>
                    </a:p>
                  </a:txBody>
                  <a:tcPr marL="5460" marR="5460" marT="5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a:rPr>
                        <a:t>Code</a:t>
                      </a:r>
                    </a:p>
                  </a:txBody>
                  <a:tcPr marL="5460" marR="5460" marT="5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Calibri"/>
                        </a:rPr>
                        <a:t>Dep.</a:t>
                      </a:r>
                    </a:p>
                  </a:txBody>
                  <a:tcPr marL="5460" marR="5460" marT="5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a:solidFill>
                            <a:srgbClr val="000000"/>
                          </a:solidFill>
                          <a:effectLst/>
                          <a:latin typeface="Calibri"/>
                        </a:rPr>
                        <a:t>Group</a:t>
                      </a:r>
                    </a:p>
                  </a:txBody>
                  <a:tcPr marL="5460" marR="5460" marT="5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it-IT" sz="1600" b="1" i="0" u="none" strike="noStrike">
                          <a:solidFill>
                            <a:srgbClr val="000000"/>
                          </a:solidFill>
                          <a:effectLst/>
                          <a:latin typeface="Calibri"/>
                        </a:rPr>
                        <a:t>Total Request</a:t>
                      </a:r>
                    </a:p>
                  </a:txBody>
                  <a:tcPr marL="5460" marR="5460" marT="546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98">
                <a:tc>
                  <a:txBody>
                    <a:bodyPr/>
                    <a:lstStyle/>
                    <a:p>
                      <a:pPr algn="l" fontAlgn="b"/>
                      <a:r>
                        <a:rPr lang="es-ES_tradnl" sz="1600" b="1" i="0" u="none" strike="noStrike" dirty="0">
                          <a:solidFill>
                            <a:srgbClr val="0066CC"/>
                          </a:solidFill>
                          <a:effectLst/>
                          <a:latin typeface="Calibri"/>
                        </a:rPr>
                        <a:t>HIE-ISOLDE Safety (A.P. </a:t>
                      </a:r>
                      <a:r>
                        <a:rPr lang="es-ES_tradnl" sz="1600" b="1" i="0" u="none" strike="noStrike" dirty="0" err="1">
                          <a:solidFill>
                            <a:srgbClr val="0066CC"/>
                          </a:solidFill>
                          <a:effectLst/>
                          <a:latin typeface="Calibri"/>
                        </a:rPr>
                        <a:t>Bernardes</a:t>
                      </a:r>
                      <a:r>
                        <a:rPr lang="es-ES_tradnl" sz="1600" b="1" i="0" u="none" strike="noStrike" dirty="0">
                          <a:solidFill>
                            <a:srgbClr val="0066CC"/>
                          </a:solidFill>
                          <a:effectLst/>
                          <a:latin typeface="Calibri"/>
                        </a:rPr>
                        <a:t> EN/STI)</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effectLst/>
                          <a:latin typeface="Calibri"/>
                        </a:rPr>
                        <a:t> </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 </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dirty="0">
                          <a:solidFill>
                            <a:srgbClr val="000000"/>
                          </a:solidFill>
                          <a:effectLst/>
                          <a:latin typeface="Calibri"/>
                        </a:rPr>
                        <a:t> </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98">
                <a:tc>
                  <a:txBody>
                    <a:bodyPr/>
                    <a:lstStyle/>
                    <a:p>
                      <a:pPr algn="l" fontAlgn="b"/>
                      <a:r>
                        <a:rPr lang="nl-NL" sz="1600" b="0" i="0" u="none" strike="noStrike">
                          <a:solidFill>
                            <a:srgbClr val="000000"/>
                          </a:solidFill>
                          <a:effectLst/>
                          <a:latin typeface="Calibri"/>
                        </a:rPr>
                        <a:t>Safety Coordinator</a:t>
                      </a:r>
                    </a:p>
                  </a:txBody>
                  <a:tcPr marL="458602"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EIS-PRJ</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WP8.1</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70155</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GS</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DI</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0</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98">
                <a:tc>
                  <a:txBody>
                    <a:bodyPr/>
                    <a:lstStyle/>
                    <a:p>
                      <a:pPr algn="l" fontAlgn="b"/>
                      <a:r>
                        <a:rPr lang="fr-FR" sz="1600" b="0" i="0" u="none" strike="noStrike">
                          <a:solidFill>
                            <a:srgbClr val="000000"/>
                          </a:solidFill>
                          <a:effectLst/>
                          <a:latin typeface="Calibri"/>
                        </a:rPr>
                        <a:t>Radiation Protection</a:t>
                      </a:r>
                    </a:p>
                  </a:txBody>
                  <a:tcPr marL="458602"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EIS-PRJ</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WP8.2</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 </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DGS</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RP</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464</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798">
                <a:tc>
                  <a:txBody>
                    <a:bodyPr/>
                    <a:lstStyle/>
                    <a:p>
                      <a:pPr algn="l" fontAlgn="b"/>
                      <a:r>
                        <a:rPr lang="en-US" sz="1600" b="0" i="0" u="none" strike="noStrike">
                          <a:solidFill>
                            <a:srgbClr val="000000"/>
                          </a:solidFill>
                          <a:effectLst/>
                          <a:latin typeface="Calibri"/>
                        </a:rPr>
                        <a:t>Access System</a:t>
                      </a:r>
                    </a:p>
                  </a:txBody>
                  <a:tcPr marL="458602"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EIS-PRJ</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WP8.3</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72155</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GS</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ASE</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153</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2859">
                <a:tc>
                  <a:txBody>
                    <a:bodyPr/>
                    <a:lstStyle/>
                    <a:p>
                      <a:pPr algn="l" fontAlgn="b"/>
                      <a:r>
                        <a:rPr lang="en-US" sz="1600" b="0" i="0" u="none" strike="noStrike">
                          <a:solidFill>
                            <a:srgbClr val="000000"/>
                          </a:solidFill>
                          <a:effectLst/>
                          <a:latin typeface="Calibri"/>
                        </a:rPr>
                        <a:t>Fire &amp; Gaz Detection</a:t>
                      </a:r>
                    </a:p>
                  </a:txBody>
                  <a:tcPr marL="458602"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EIS-PRJ</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WP8.4</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effectLst/>
                          <a:latin typeface="Calibri"/>
                        </a:rPr>
                        <a:t>72155</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GS</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effectLst/>
                          <a:latin typeface="Calibri"/>
                        </a:rPr>
                        <a:t>ASE</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600" b="0" i="0" u="none" strike="noStrike">
                          <a:solidFill>
                            <a:srgbClr val="000000"/>
                          </a:solidFill>
                          <a:effectLst/>
                          <a:latin typeface="Calibri"/>
                        </a:rPr>
                        <a:t>72</a:t>
                      </a:r>
                    </a:p>
                  </a:txBody>
                  <a:tcPr marL="5460" marR="5460" marT="546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859">
                <a:tc gridSpan="6">
                  <a:txBody>
                    <a:bodyPr/>
                    <a:lstStyle/>
                    <a:p>
                      <a:pPr algn="r" fontAlgn="b"/>
                      <a:r>
                        <a:rPr lang="en-US" sz="1600" b="1" i="0" u="none" strike="noStrike" dirty="0">
                          <a:solidFill>
                            <a:srgbClr val="000000"/>
                          </a:solidFill>
                          <a:effectLst/>
                          <a:latin typeface="Calibri"/>
                        </a:rPr>
                        <a:t>Total</a:t>
                      </a:r>
                    </a:p>
                  </a:txBody>
                  <a:tcPr marL="5460" marR="5460" marT="546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r" fontAlgn="b"/>
                      <a:r>
                        <a:rPr lang="en-US" sz="1600" b="1" i="0" u="none" strike="noStrike" dirty="0">
                          <a:solidFill>
                            <a:srgbClr val="000000"/>
                          </a:solidFill>
                          <a:effectLst/>
                          <a:latin typeface="Calibri"/>
                        </a:rPr>
                        <a:t>689</a:t>
                      </a:r>
                    </a:p>
                  </a:txBody>
                  <a:tcPr marL="5460" marR="5460" marT="546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6</a:t>
            </a:fld>
            <a:endParaRPr lang="de-DE" dirty="0"/>
          </a:p>
          <a:p>
            <a:endParaRPr lang="de-DE" dirty="0"/>
          </a:p>
        </p:txBody>
      </p:sp>
    </p:spTree>
    <p:extLst>
      <p:ext uri="{BB962C8B-B14F-4D97-AF65-F5344CB8AC3E}">
        <p14:creationId xmlns:p14="http://schemas.microsoft.com/office/powerpoint/2010/main" val="106936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Status of External Funding</a:t>
            </a:r>
            <a:br>
              <a:rPr lang="en-US" dirty="0" smtClean="0"/>
            </a:br>
            <a:r>
              <a:rPr lang="en-US" dirty="0" smtClean="0"/>
              <a:t>(assured)</a:t>
            </a:r>
            <a:endParaRPr lang="en-US" dirty="0"/>
          </a:p>
        </p:txBody>
      </p:sp>
      <p:sp>
        <p:nvSpPr>
          <p:cNvPr id="3" name="Content Placeholder 2"/>
          <p:cNvSpPr>
            <a:spLocks noGrp="1"/>
          </p:cNvSpPr>
          <p:nvPr>
            <p:ph idx="1"/>
          </p:nvPr>
        </p:nvSpPr>
        <p:spPr>
          <a:xfrm>
            <a:off x="457200" y="1628800"/>
            <a:ext cx="8382000" cy="5181600"/>
          </a:xfrm>
        </p:spPr>
        <p:txBody>
          <a:bodyPr>
            <a:noAutofit/>
          </a:bodyPr>
          <a:lstStyle/>
          <a:p>
            <a:r>
              <a:rPr lang="en-US" sz="2000" dirty="0" smtClean="0">
                <a:latin typeface="+mj-lt"/>
                <a:cs typeface="Arial" pitchFamily="34" charset="0"/>
              </a:rPr>
              <a:t>R&amp;D activity, part of LINAC </a:t>
            </a:r>
            <a:r>
              <a:rPr lang="en-US" sz="2000" b="1" dirty="0" smtClean="0">
                <a:solidFill>
                  <a:srgbClr val="FF0000"/>
                </a:solidFill>
                <a:latin typeface="+mj-lt"/>
                <a:cs typeface="Arial" pitchFamily="34" charset="0"/>
              </a:rPr>
              <a:t>funded</a:t>
            </a:r>
            <a:r>
              <a:rPr lang="en-US" sz="2000" dirty="0" smtClean="0">
                <a:latin typeface="+mj-lt"/>
                <a:cs typeface="Arial" pitchFamily="34" charset="0"/>
              </a:rPr>
              <a:t> from K.U. Leuven – Belgium (</a:t>
            </a:r>
            <a:r>
              <a:rPr lang="en-US" sz="2000" b="1" dirty="0" smtClean="0">
                <a:latin typeface="+mj-lt"/>
                <a:cs typeface="Arial" pitchFamily="34" charset="0"/>
              </a:rPr>
              <a:t>4.3 MCHF + 4 FTE) -&gt; </a:t>
            </a:r>
            <a:r>
              <a:rPr lang="en-US" sz="2000" b="1" dirty="0" smtClean="0">
                <a:solidFill>
                  <a:srgbClr val="FF0000"/>
                </a:solidFill>
                <a:latin typeface="+mj-lt"/>
                <a:cs typeface="Arial" pitchFamily="34" charset="0"/>
              </a:rPr>
              <a:t>2 MCHF available for 2011 and 340 </a:t>
            </a:r>
            <a:r>
              <a:rPr lang="en-US" sz="2000" b="1" dirty="0" err="1" smtClean="0">
                <a:solidFill>
                  <a:srgbClr val="FF0000"/>
                </a:solidFill>
                <a:latin typeface="+mj-lt"/>
                <a:cs typeface="Arial" pitchFamily="34" charset="0"/>
              </a:rPr>
              <a:t>kEUR</a:t>
            </a:r>
            <a:r>
              <a:rPr lang="en-US" sz="2000" b="1" dirty="0" smtClean="0">
                <a:solidFill>
                  <a:srgbClr val="FF0000"/>
                </a:solidFill>
                <a:latin typeface="+mj-lt"/>
                <a:cs typeface="Arial" pitchFamily="34" charset="0"/>
              </a:rPr>
              <a:t>/</a:t>
            </a:r>
            <a:r>
              <a:rPr lang="en-US" sz="2000" b="1" dirty="0" err="1" smtClean="0">
                <a:solidFill>
                  <a:srgbClr val="FF0000"/>
                </a:solidFill>
                <a:latin typeface="+mj-lt"/>
                <a:cs typeface="Arial" pitchFamily="34" charset="0"/>
              </a:rPr>
              <a:t>yr</a:t>
            </a:r>
            <a:r>
              <a:rPr lang="en-US" sz="2000" b="1" dirty="0" smtClean="0">
                <a:solidFill>
                  <a:srgbClr val="FF0000"/>
                </a:solidFill>
                <a:latin typeface="+mj-lt"/>
                <a:cs typeface="Arial" pitchFamily="34" charset="0"/>
              </a:rPr>
              <a:t> (2012-2015)</a:t>
            </a:r>
            <a:endParaRPr lang="en-US" sz="2000" dirty="0" smtClean="0">
              <a:solidFill>
                <a:srgbClr val="FF0000"/>
              </a:solidFill>
              <a:latin typeface="+mj-lt"/>
              <a:cs typeface="Arial" pitchFamily="34" charset="0"/>
            </a:endParaRPr>
          </a:p>
          <a:p>
            <a:r>
              <a:rPr lang="en-GB" sz="2000" dirty="0" smtClean="0">
                <a:latin typeface="+mj-lt"/>
                <a:cs typeface="Arial" pitchFamily="34" charset="0"/>
              </a:rPr>
              <a:t>Contribution from ISOLDE Coll. (</a:t>
            </a:r>
            <a:r>
              <a:rPr lang="en-GB" sz="2000" b="1" dirty="0" smtClean="0">
                <a:latin typeface="+mj-lt"/>
                <a:cs typeface="Arial" pitchFamily="34" charset="0"/>
              </a:rPr>
              <a:t>1.0 MCHF + 9 FTE</a:t>
            </a:r>
            <a:r>
              <a:rPr lang="en-GB" sz="2000" dirty="0" smtClean="0">
                <a:latin typeface="+mj-lt"/>
                <a:cs typeface="Arial" pitchFamily="34" charset="0"/>
              </a:rPr>
              <a:t>) </a:t>
            </a:r>
            <a:r>
              <a:rPr lang="en-GB" sz="2000" b="1" dirty="0" smtClean="0">
                <a:latin typeface="+mj-lt"/>
                <a:cs typeface="Arial" pitchFamily="34" charset="0"/>
              </a:rPr>
              <a:t>-&gt; </a:t>
            </a:r>
            <a:r>
              <a:rPr lang="en-GB" sz="2000" b="1" dirty="0" smtClean="0">
                <a:solidFill>
                  <a:srgbClr val="FF0000"/>
                </a:solidFill>
                <a:latin typeface="+mj-lt"/>
                <a:cs typeface="Arial" pitchFamily="34" charset="0"/>
              </a:rPr>
              <a:t>840 </a:t>
            </a:r>
            <a:r>
              <a:rPr lang="en-GB" sz="2000" b="1" dirty="0" err="1" smtClean="0">
                <a:solidFill>
                  <a:srgbClr val="FF0000"/>
                </a:solidFill>
                <a:latin typeface="+mj-lt"/>
                <a:cs typeface="Arial" pitchFamily="34" charset="0"/>
              </a:rPr>
              <a:t>kCHF</a:t>
            </a:r>
            <a:r>
              <a:rPr lang="en-GB" sz="2000" b="1" dirty="0" smtClean="0">
                <a:solidFill>
                  <a:srgbClr val="FF0000"/>
                </a:solidFill>
                <a:latin typeface="+mj-lt"/>
                <a:cs typeface="Arial" pitchFamily="34" charset="0"/>
              </a:rPr>
              <a:t> for 2011 and 380 </a:t>
            </a:r>
            <a:r>
              <a:rPr lang="en-GB" sz="2000" b="1" dirty="0" err="1" smtClean="0">
                <a:solidFill>
                  <a:srgbClr val="FF0000"/>
                </a:solidFill>
                <a:latin typeface="+mj-lt"/>
                <a:cs typeface="Arial" pitchFamily="34" charset="0"/>
              </a:rPr>
              <a:t>kCHF</a:t>
            </a:r>
            <a:r>
              <a:rPr lang="en-GB" sz="2000" b="1" dirty="0" smtClean="0">
                <a:solidFill>
                  <a:srgbClr val="FF0000"/>
                </a:solidFill>
                <a:latin typeface="+mj-lt"/>
                <a:cs typeface="Arial" pitchFamily="34" charset="0"/>
              </a:rPr>
              <a:t>/</a:t>
            </a:r>
            <a:r>
              <a:rPr lang="en-GB" sz="2000" b="1" dirty="0" err="1" smtClean="0">
                <a:solidFill>
                  <a:srgbClr val="FF0000"/>
                </a:solidFill>
                <a:latin typeface="+mj-lt"/>
                <a:cs typeface="Arial" pitchFamily="34" charset="0"/>
              </a:rPr>
              <a:t>yr</a:t>
            </a:r>
            <a:r>
              <a:rPr lang="en-GB" sz="2000" b="1" dirty="0" smtClean="0">
                <a:solidFill>
                  <a:srgbClr val="FF0000"/>
                </a:solidFill>
                <a:latin typeface="+mj-lt"/>
                <a:cs typeface="Arial" pitchFamily="34" charset="0"/>
              </a:rPr>
              <a:t> (2012-2015)</a:t>
            </a:r>
            <a:endParaRPr lang="en-US" sz="2000" b="1" dirty="0" smtClean="0">
              <a:solidFill>
                <a:srgbClr val="FF0000"/>
              </a:solidFill>
              <a:latin typeface="+mj-lt"/>
              <a:cs typeface="Arial" pitchFamily="34" charset="0"/>
            </a:endParaRPr>
          </a:p>
          <a:p>
            <a:r>
              <a:rPr lang="en-GB" sz="2000" dirty="0" smtClean="0">
                <a:latin typeface="+mj-lt"/>
                <a:cs typeface="Arial" pitchFamily="34" charset="0"/>
              </a:rPr>
              <a:t>Other beam quality investments (new RILIS, RFQ cooler, charge breeding) – funded by Sweden, UK and Germany</a:t>
            </a:r>
            <a:br>
              <a:rPr lang="en-GB" sz="2000" dirty="0" smtClean="0">
                <a:latin typeface="+mj-lt"/>
                <a:cs typeface="Arial" pitchFamily="34" charset="0"/>
              </a:rPr>
            </a:br>
            <a:r>
              <a:rPr lang="en-GB" sz="2000" b="1" dirty="0" smtClean="0">
                <a:latin typeface="+mj-lt"/>
                <a:cs typeface="Arial" pitchFamily="34" charset="0"/>
              </a:rPr>
              <a:t>(4 MCHF)</a:t>
            </a:r>
          </a:p>
          <a:p>
            <a:pPr>
              <a:spcBef>
                <a:spcPts val="800"/>
              </a:spcBef>
            </a:pPr>
            <a:r>
              <a:rPr lang="en-US" sz="2000" dirty="0" smtClean="0"/>
              <a:t>Spanish </a:t>
            </a:r>
            <a:r>
              <a:rPr lang="en-US" sz="2000" dirty="0"/>
              <a:t>Grant </a:t>
            </a:r>
            <a:r>
              <a:rPr lang="en-US" sz="2000" dirty="0" smtClean="0"/>
              <a:t>proposal:</a:t>
            </a:r>
          </a:p>
          <a:p>
            <a:pPr lvl="2">
              <a:spcBef>
                <a:spcPts val="800"/>
              </a:spcBef>
            </a:pPr>
            <a:r>
              <a:rPr lang="en-US" sz="1800" dirty="0" smtClean="0"/>
              <a:t>“</a:t>
            </a:r>
            <a:r>
              <a:rPr lang="en-US" sz="1800" dirty="0"/>
              <a:t>Industry for Science Program” =&gt;  250 k€, </a:t>
            </a:r>
            <a:r>
              <a:rPr lang="en-US" sz="1800" dirty="0" smtClean="0"/>
              <a:t>2FTE </a:t>
            </a:r>
            <a:r>
              <a:rPr lang="en-US" sz="1800" dirty="0"/>
              <a:t>=&gt; </a:t>
            </a:r>
            <a:r>
              <a:rPr lang="en-US" sz="1800" b="1" dirty="0">
                <a:solidFill>
                  <a:srgbClr val="FF0000"/>
                </a:solidFill>
              </a:rPr>
              <a:t>APPROVED</a:t>
            </a:r>
          </a:p>
          <a:p>
            <a:pPr lvl="2">
              <a:spcBef>
                <a:spcPts val="200"/>
              </a:spcBef>
            </a:pPr>
            <a:r>
              <a:rPr lang="en-US" sz="1800" dirty="0" err="1"/>
              <a:t>MiCINN</a:t>
            </a:r>
            <a:r>
              <a:rPr lang="en-US" sz="1800" dirty="0"/>
              <a:t> project =&gt; 998 k€,  1FTE =&gt; </a:t>
            </a:r>
            <a:r>
              <a:rPr lang="en-US" sz="1800" b="1" dirty="0">
                <a:solidFill>
                  <a:srgbClr val="FF0000"/>
                </a:solidFill>
              </a:rPr>
              <a:t>not  </a:t>
            </a:r>
            <a:r>
              <a:rPr lang="en-US" sz="1800" b="1" dirty="0" smtClean="0">
                <a:solidFill>
                  <a:srgbClr val="FF0000"/>
                </a:solidFill>
              </a:rPr>
              <a:t>retained, to be resubmitted in April 2011</a:t>
            </a:r>
            <a:endParaRPr lang="en-US" sz="1800" b="1" dirty="0">
              <a:solidFill>
                <a:srgbClr val="FF0000"/>
              </a:solidFill>
            </a:endParaRPr>
          </a:p>
          <a:p>
            <a:pPr>
              <a:spcBef>
                <a:spcPts val="800"/>
              </a:spcBef>
            </a:pPr>
            <a:r>
              <a:rPr lang="en-US" sz="2000" dirty="0"/>
              <a:t>Interregional Program IV A of the European Union</a:t>
            </a:r>
          </a:p>
          <a:p>
            <a:pPr lvl="2">
              <a:spcBef>
                <a:spcPts val="200"/>
              </a:spcBef>
            </a:pPr>
            <a:r>
              <a:rPr lang="en-US" sz="1800" dirty="0"/>
              <a:t>Construction of a fully equipped low-beta </a:t>
            </a:r>
            <a:r>
              <a:rPr lang="en-US" sz="1800" dirty="0" err="1"/>
              <a:t>cryomodule</a:t>
            </a:r>
            <a:r>
              <a:rPr lang="en-US" sz="1800" dirty="0"/>
              <a:t> prototype =&gt; 600 k€ =&gt; </a:t>
            </a:r>
            <a:r>
              <a:rPr lang="en-US" sz="1800" b="1" dirty="0" smtClean="0">
                <a:solidFill>
                  <a:srgbClr val="FF0000"/>
                </a:solidFill>
              </a:rPr>
              <a:t>APPROVED</a:t>
            </a:r>
            <a:endParaRPr lang="en-US" sz="1800" dirty="0"/>
          </a:p>
        </p:txBody>
      </p:sp>
      <p:pic>
        <p:nvPicPr>
          <p:cNvPr id="4" name="Picture 3"/>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6"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7</a:t>
            </a:fld>
            <a:endParaRPr lang="de-DE" dirty="0"/>
          </a:p>
          <a:p>
            <a:endParaRPr lang="de-DE" dirty="0"/>
          </a:p>
        </p:txBody>
      </p:sp>
    </p:spTree>
    <p:extLst>
      <p:ext uri="{BB962C8B-B14F-4D97-AF65-F5344CB8AC3E}">
        <p14:creationId xmlns:p14="http://schemas.microsoft.com/office/powerpoint/2010/main" val="27444279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CATHI Open </a:t>
            </a:r>
            <a:r>
              <a:rPr lang="en-US" sz="4000" dirty="0" smtClean="0"/>
              <a:t>Positions</a:t>
            </a:r>
            <a:r>
              <a:rPr lang="en-US" dirty="0"/>
              <a:t/>
            </a:r>
            <a:br>
              <a:rPr lang="en-US" dirty="0"/>
            </a:br>
            <a:r>
              <a:rPr lang="en-US" dirty="0" smtClean="0"/>
              <a:t>(until Jan.4 2011)</a:t>
            </a:r>
            <a:endParaRPr lang="en-US" dirty="0"/>
          </a:p>
        </p:txBody>
      </p:sp>
      <p:sp>
        <p:nvSpPr>
          <p:cNvPr id="3" name="Content Placeholder 2"/>
          <p:cNvSpPr>
            <a:spLocks noGrp="1"/>
          </p:cNvSpPr>
          <p:nvPr>
            <p:ph idx="1"/>
          </p:nvPr>
        </p:nvSpPr>
        <p:spPr>
          <a:xfrm>
            <a:off x="779463" y="1972816"/>
            <a:ext cx="7583488" cy="4192488"/>
          </a:xfrm>
        </p:spPr>
        <p:txBody>
          <a:bodyPr>
            <a:noAutofit/>
          </a:bodyPr>
          <a:lstStyle/>
          <a:p>
            <a:pPr lvl="0"/>
            <a:r>
              <a:rPr lang="en-US" sz="2000" dirty="0" smtClean="0">
                <a:solidFill>
                  <a:srgbClr val="000090"/>
                </a:solidFill>
              </a:rPr>
              <a:t>ESR2: Cavity and </a:t>
            </a:r>
            <a:r>
              <a:rPr lang="en-US" sz="2000" dirty="0" err="1" smtClean="0">
                <a:solidFill>
                  <a:srgbClr val="000090"/>
                </a:solidFill>
              </a:rPr>
              <a:t>Cryomodule</a:t>
            </a:r>
            <a:r>
              <a:rPr lang="en-US" sz="2000" dirty="0" smtClean="0">
                <a:solidFill>
                  <a:srgbClr val="000090"/>
                </a:solidFill>
              </a:rPr>
              <a:t> tests</a:t>
            </a:r>
          </a:p>
          <a:p>
            <a:pPr lvl="0"/>
            <a:r>
              <a:rPr lang="en-US" sz="2000" dirty="0" smtClean="0">
                <a:solidFill>
                  <a:srgbClr val="000090"/>
                </a:solidFill>
              </a:rPr>
              <a:t>ESR4: New Magnet</a:t>
            </a:r>
          </a:p>
          <a:p>
            <a:pPr lvl="0"/>
            <a:r>
              <a:rPr lang="en-US" sz="2000" dirty="0" smtClean="0">
                <a:solidFill>
                  <a:srgbClr val="000090"/>
                </a:solidFill>
              </a:rPr>
              <a:t>ESR5: Development and participation to the integration studies</a:t>
            </a:r>
          </a:p>
          <a:p>
            <a:pPr lvl="0"/>
            <a:r>
              <a:rPr lang="en-US" sz="2000" dirty="0" smtClean="0">
                <a:solidFill>
                  <a:srgbClr val="FF6600"/>
                </a:solidFill>
              </a:rPr>
              <a:t>ESR6: Development and participation to the control, alignment and positioning metrology</a:t>
            </a:r>
          </a:p>
          <a:p>
            <a:pPr lvl="0"/>
            <a:r>
              <a:rPr lang="en-US" sz="2000" dirty="0" smtClean="0">
                <a:solidFill>
                  <a:srgbClr val="000090"/>
                </a:solidFill>
              </a:rPr>
              <a:t>ESR8: Target material studies</a:t>
            </a:r>
          </a:p>
          <a:p>
            <a:pPr lvl="0"/>
            <a:r>
              <a:rPr lang="en-US" sz="2000" dirty="0" smtClean="0">
                <a:solidFill>
                  <a:srgbClr val="FF6600"/>
                </a:solidFill>
              </a:rPr>
              <a:t>ESR13: Cooling and Ventilation Design Study</a:t>
            </a:r>
          </a:p>
          <a:p>
            <a:pPr lvl="0"/>
            <a:r>
              <a:rPr lang="en-US" sz="2000" dirty="0" smtClean="0">
                <a:solidFill>
                  <a:srgbClr val="000090"/>
                </a:solidFill>
              </a:rPr>
              <a:t>ESR14: Design study of the vacuum system for the Front End of the </a:t>
            </a:r>
            <a:r>
              <a:rPr lang="en-US" sz="2000" dirty="0" err="1" smtClean="0">
                <a:solidFill>
                  <a:srgbClr val="000090"/>
                </a:solidFill>
              </a:rPr>
              <a:t>Isolde</a:t>
            </a:r>
            <a:r>
              <a:rPr lang="en-US" sz="2000" dirty="0" smtClean="0">
                <a:solidFill>
                  <a:srgbClr val="000090"/>
                </a:solidFill>
              </a:rPr>
              <a:t> facility </a:t>
            </a:r>
          </a:p>
        </p:txBody>
      </p:sp>
      <p:pic>
        <p:nvPicPr>
          <p:cNvPr id="6" name="Picture 5"/>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8"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8</a:t>
            </a:fld>
            <a:endParaRPr lang="de-DE" dirty="0"/>
          </a:p>
          <a:p>
            <a:endParaRPr lang="de-DE" dirty="0"/>
          </a:p>
        </p:txBody>
      </p:sp>
    </p:spTree>
    <p:extLst>
      <p:ext uri="{BB962C8B-B14F-4D97-AF65-F5344CB8AC3E}">
        <p14:creationId xmlns:p14="http://schemas.microsoft.com/office/powerpoint/2010/main" val="20719723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CATHI Positions to be opened</a:t>
            </a:r>
            <a:br>
              <a:rPr lang="en-US" dirty="0" smtClean="0"/>
            </a:br>
            <a:r>
              <a:rPr lang="en-US" dirty="0" smtClean="0"/>
              <a:t>(Feb. 2011)</a:t>
            </a:r>
            <a:endParaRPr lang="en-US" dirty="0"/>
          </a:p>
        </p:txBody>
      </p:sp>
      <p:sp>
        <p:nvSpPr>
          <p:cNvPr id="3" name="Content Placeholder 2"/>
          <p:cNvSpPr>
            <a:spLocks noGrp="1"/>
          </p:cNvSpPr>
          <p:nvPr>
            <p:ph idx="1"/>
          </p:nvPr>
        </p:nvSpPr>
        <p:spPr>
          <a:xfrm>
            <a:off x="779463" y="1828800"/>
            <a:ext cx="7583488" cy="4495800"/>
          </a:xfrm>
        </p:spPr>
        <p:txBody>
          <a:bodyPr>
            <a:noAutofit/>
          </a:bodyPr>
          <a:lstStyle/>
          <a:p>
            <a:pPr lvl="0"/>
            <a:r>
              <a:rPr lang="en-US" dirty="0" smtClean="0">
                <a:solidFill>
                  <a:srgbClr val="000090"/>
                </a:solidFill>
              </a:rPr>
              <a:t>ESR9:</a:t>
            </a:r>
            <a:r>
              <a:rPr lang="en-US" dirty="0">
                <a:solidFill>
                  <a:srgbClr val="000090"/>
                </a:solidFill>
              </a:rPr>
              <a:t> </a:t>
            </a:r>
            <a:r>
              <a:rPr lang="en-US" dirty="0" smtClean="0">
                <a:solidFill>
                  <a:srgbClr val="000090"/>
                </a:solidFill>
              </a:rPr>
              <a:t>Target </a:t>
            </a:r>
            <a:r>
              <a:rPr lang="en-US" dirty="0">
                <a:solidFill>
                  <a:srgbClr val="000090"/>
                </a:solidFill>
              </a:rPr>
              <a:t>conceptual </a:t>
            </a:r>
            <a:r>
              <a:rPr lang="en-US" dirty="0" smtClean="0">
                <a:solidFill>
                  <a:srgbClr val="000090"/>
                </a:solidFill>
              </a:rPr>
              <a:t>design#1</a:t>
            </a:r>
          </a:p>
          <a:p>
            <a:pPr lvl="0"/>
            <a:r>
              <a:rPr lang="en-US" dirty="0" smtClean="0">
                <a:solidFill>
                  <a:srgbClr val="000090"/>
                </a:solidFill>
              </a:rPr>
              <a:t>ESR10: Target </a:t>
            </a:r>
            <a:r>
              <a:rPr lang="en-US" dirty="0">
                <a:solidFill>
                  <a:srgbClr val="000090"/>
                </a:solidFill>
              </a:rPr>
              <a:t>conceptual </a:t>
            </a:r>
            <a:r>
              <a:rPr lang="en-US" dirty="0" smtClean="0">
                <a:solidFill>
                  <a:srgbClr val="000090"/>
                </a:solidFill>
              </a:rPr>
              <a:t>design#2</a:t>
            </a:r>
          </a:p>
          <a:p>
            <a:pPr lvl="0"/>
            <a:r>
              <a:rPr lang="en-US" dirty="0" smtClean="0">
                <a:solidFill>
                  <a:srgbClr val="000090"/>
                </a:solidFill>
              </a:rPr>
              <a:t>ESR11: Extraction </a:t>
            </a:r>
            <a:r>
              <a:rPr lang="en-US" dirty="0">
                <a:solidFill>
                  <a:srgbClr val="000090"/>
                </a:solidFill>
              </a:rPr>
              <a:t>optics and front-end design </a:t>
            </a:r>
            <a:endParaRPr lang="en-US" dirty="0" smtClean="0">
              <a:solidFill>
                <a:srgbClr val="000090"/>
              </a:solidFill>
            </a:endParaRPr>
          </a:p>
          <a:p>
            <a:pPr lvl="0"/>
            <a:r>
              <a:rPr lang="en-US" dirty="0" smtClean="0">
                <a:solidFill>
                  <a:srgbClr val="000090"/>
                </a:solidFill>
              </a:rPr>
              <a:t>ESR12: </a:t>
            </a:r>
            <a:r>
              <a:rPr lang="en-US" dirty="0">
                <a:solidFill>
                  <a:srgbClr val="000090"/>
                </a:solidFill>
              </a:rPr>
              <a:t>Low-level controls </a:t>
            </a:r>
            <a:endParaRPr lang="en-US" dirty="0" smtClean="0">
              <a:solidFill>
                <a:srgbClr val="000090"/>
              </a:solidFill>
            </a:endParaRPr>
          </a:p>
          <a:p>
            <a:pPr lvl="0"/>
            <a:r>
              <a:rPr lang="en-US" dirty="0" smtClean="0">
                <a:solidFill>
                  <a:srgbClr val="000090"/>
                </a:solidFill>
              </a:rPr>
              <a:t>ESR15: Off</a:t>
            </a:r>
            <a:r>
              <a:rPr lang="en-US" dirty="0">
                <a:solidFill>
                  <a:srgbClr val="000090"/>
                </a:solidFill>
              </a:rPr>
              <a:t>-line separator and High-resolution separator magnet </a:t>
            </a:r>
            <a:endParaRPr lang="en-US" dirty="0" smtClean="0">
              <a:solidFill>
                <a:srgbClr val="000090"/>
              </a:solidFill>
            </a:endParaRPr>
          </a:p>
          <a:p>
            <a:pPr lvl="0"/>
            <a:r>
              <a:rPr lang="en-US" dirty="0" smtClean="0">
                <a:solidFill>
                  <a:srgbClr val="000090"/>
                </a:solidFill>
              </a:rPr>
              <a:t>ESR16: RFQ </a:t>
            </a:r>
            <a:r>
              <a:rPr lang="en-US" dirty="0">
                <a:solidFill>
                  <a:srgbClr val="000090"/>
                </a:solidFill>
              </a:rPr>
              <a:t>cooler and pre-</a:t>
            </a:r>
            <a:r>
              <a:rPr lang="en-US" dirty="0" smtClean="0">
                <a:solidFill>
                  <a:srgbClr val="000090"/>
                </a:solidFill>
              </a:rPr>
              <a:t>separator</a:t>
            </a:r>
          </a:p>
          <a:p>
            <a:pPr lvl="0"/>
            <a:r>
              <a:rPr lang="en-US" dirty="0" smtClean="0">
                <a:solidFill>
                  <a:srgbClr val="FF0000"/>
                </a:solidFill>
              </a:rPr>
              <a:t>ER3: Design study of a replacement charge breeder for REXEBIS</a:t>
            </a:r>
            <a:r>
              <a:rPr lang="en-US" dirty="0" smtClean="0"/>
              <a:t>   </a:t>
            </a:r>
          </a:p>
        </p:txBody>
      </p:sp>
      <p:pic>
        <p:nvPicPr>
          <p:cNvPr id="6" name="Picture 5"/>
          <p:cNvPicPr>
            <a:picLocks noChangeAspect="1" noChangeArrowheads="1"/>
          </p:cNvPicPr>
          <p:nvPr/>
        </p:nvPicPr>
        <p:blipFill>
          <a:blip r:embed="rId2" cstate="print"/>
          <a:srcRect/>
          <a:stretch>
            <a:fillRect/>
          </a:stretch>
        </p:blipFill>
        <p:spPr bwMode="auto">
          <a:xfrm>
            <a:off x="7924800" y="228600"/>
            <a:ext cx="923306" cy="914400"/>
          </a:xfrm>
          <a:prstGeom prst="rect">
            <a:avLst/>
          </a:prstGeom>
          <a:noFill/>
          <a:ln w="9525">
            <a:noFill/>
            <a:miter lim="800000"/>
            <a:headEnd/>
            <a:tailEnd/>
          </a:ln>
        </p:spPr>
      </p:pic>
      <p:sp>
        <p:nvSpPr>
          <p:cNvPr id="8" name="Footer Placeholder 5"/>
          <p:cNvSpPr>
            <a:spLocks noGrp="1"/>
          </p:cNvSpPr>
          <p:nvPr>
            <p:ph type="ftr" sz="quarter" idx="10"/>
          </p:nvPr>
        </p:nvSpPr>
        <p:spPr>
          <a:xfrm>
            <a:off x="252413" y="6669360"/>
            <a:ext cx="8639175" cy="231775"/>
          </a:xfrm>
        </p:spPr>
        <p:txBody>
          <a:bodyPr/>
          <a:lstStyle/>
          <a:p>
            <a:r>
              <a:rPr lang="de-DE" dirty="0" err="1" smtClean="0"/>
              <a:t>February</a:t>
            </a:r>
            <a:r>
              <a:rPr lang="de-DE" dirty="0" smtClean="0"/>
              <a:t> 2, 2011  </a:t>
            </a:r>
            <a:r>
              <a:rPr lang="de-DE" dirty="0"/>
              <a:t>| </a:t>
            </a:r>
            <a:r>
              <a:rPr lang="de-DE" dirty="0" smtClean="0"/>
              <a:t> ISCC						|  Yacine Kadi |  								</a:t>
            </a:r>
            <a:fld id="{EFB2295D-2621-4841-9032-DCDCDC4CC697}" type="slidenum">
              <a:rPr lang="de-DE" smtClean="0"/>
              <a:pPr/>
              <a:t>9</a:t>
            </a:fld>
            <a:endParaRPr lang="de-DE" dirty="0"/>
          </a:p>
          <a:p>
            <a:endParaRPr lang="de-DE" dirty="0"/>
          </a:p>
        </p:txBody>
      </p:sp>
    </p:spTree>
    <p:extLst>
      <p:ext uri="{BB962C8B-B14F-4D97-AF65-F5344CB8AC3E}">
        <p14:creationId xmlns:p14="http://schemas.microsoft.com/office/powerpoint/2010/main" val="22302493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FFFFFF"/>
      </a:dk1>
      <a:lt1>
        <a:srgbClr val="103154"/>
      </a:lt1>
      <a:dk2>
        <a:srgbClr val="0096FF"/>
      </a:dk2>
      <a:lt2>
        <a:srgbClr val="87FD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16660</TotalTime>
  <Words>1977</Words>
  <Application>Microsoft Office PowerPoint</Application>
  <PresentationFormat>On-screen Show (4:3)</PresentationFormat>
  <Paragraphs>654</Paragraphs>
  <Slides>23</Slides>
  <Notes>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Pixel</vt:lpstr>
      <vt:lpstr>    Report on HIE-ISOLDE Status &amp; International Advisory Panel Meeting       </vt:lpstr>
      <vt:lpstr>Project Status</vt:lpstr>
      <vt:lpstr>Material Budget</vt:lpstr>
      <vt:lpstr>Material Budget</vt:lpstr>
      <vt:lpstr>Material Budget</vt:lpstr>
      <vt:lpstr>Material Budget</vt:lpstr>
      <vt:lpstr>Status of External Funding (assured)</vt:lpstr>
      <vt:lpstr>CATHI Open Positions (until Jan.4 2011)</vt:lpstr>
      <vt:lpstr>CATHI Positions to be opened (Feb. 2011)</vt:lpstr>
      <vt:lpstr>HIE-ISOLDE Schedule</vt:lpstr>
      <vt:lpstr>Joint HIE-SC IAP meeting, Jan.20-21</vt:lpstr>
      <vt:lpstr>Project Structure of HIE-ISOLDE</vt:lpstr>
      <vt:lpstr>Summary of Recommendations</vt:lpstr>
      <vt:lpstr>Planning of RF Measurements for Prototype Cavities 1 &amp; 2</vt:lpstr>
      <vt:lpstr>Resources</vt:lpstr>
      <vt:lpstr>Critical Aspects</vt:lpstr>
      <vt:lpstr>Summary of Recommendations</vt:lpstr>
      <vt:lpstr>Summary of Recommendations</vt:lpstr>
      <vt:lpstr>Summary of Recommendations</vt:lpstr>
      <vt:lpstr>Summary of Recommendations</vt:lpstr>
      <vt:lpstr>Summary of Recommendations</vt:lpstr>
      <vt:lpstr>Summary</vt:lpstr>
      <vt:lpstr>PowerPoint Presentation</vt:lpstr>
    </vt:vector>
  </TitlesOfParts>
  <Company>CERN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HIE-ISOLDE Project</dc:title>
  <dc:creator>Matteo Pasini</dc:creator>
  <cp:lastModifiedBy>Jenny Weterings</cp:lastModifiedBy>
  <cp:revision>93</cp:revision>
  <dcterms:created xsi:type="dcterms:W3CDTF">2010-11-04T09:23:47Z</dcterms:created>
  <dcterms:modified xsi:type="dcterms:W3CDTF">2013-04-04T12:55:26Z</dcterms:modified>
</cp:coreProperties>
</file>