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  <p:sldMasterId id="2147483973" r:id="rId2"/>
    <p:sldMasterId id="2147483988" r:id="rId3"/>
    <p:sldMasterId id="2147484000" r:id="rId4"/>
    <p:sldMasterId id="2147484015" r:id="rId5"/>
    <p:sldMasterId id="2147484017" r:id="rId6"/>
    <p:sldMasterId id="2147484029" r:id="rId7"/>
    <p:sldMasterId id="2147484044" r:id="rId8"/>
    <p:sldMasterId id="2147484056" r:id="rId9"/>
    <p:sldMasterId id="2147484072" r:id="rId10"/>
    <p:sldMasterId id="2147484088" r:id="rId11"/>
    <p:sldMasterId id="2147484104" r:id="rId12"/>
  </p:sldMasterIdLst>
  <p:notesMasterIdLst>
    <p:notesMasterId r:id="rId74"/>
  </p:notesMasterIdLst>
  <p:sldIdLst>
    <p:sldId id="256" r:id="rId13"/>
    <p:sldId id="257" r:id="rId14"/>
    <p:sldId id="576" r:id="rId15"/>
    <p:sldId id="609" r:id="rId16"/>
    <p:sldId id="584" r:id="rId17"/>
    <p:sldId id="596" r:id="rId18"/>
    <p:sldId id="611" r:id="rId19"/>
    <p:sldId id="610" r:id="rId20"/>
    <p:sldId id="612" r:id="rId21"/>
    <p:sldId id="613" r:id="rId22"/>
    <p:sldId id="614" r:id="rId23"/>
    <p:sldId id="615" r:id="rId24"/>
    <p:sldId id="617" r:id="rId25"/>
    <p:sldId id="618" r:id="rId26"/>
    <p:sldId id="619" r:id="rId27"/>
    <p:sldId id="616" r:id="rId28"/>
    <p:sldId id="620" r:id="rId29"/>
    <p:sldId id="621" r:id="rId30"/>
    <p:sldId id="622" r:id="rId31"/>
    <p:sldId id="625" r:id="rId32"/>
    <p:sldId id="626" r:id="rId33"/>
    <p:sldId id="623" r:id="rId34"/>
    <p:sldId id="624" r:id="rId35"/>
    <p:sldId id="627" r:id="rId36"/>
    <p:sldId id="628" r:id="rId37"/>
    <p:sldId id="629" r:id="rId38"/>
    <p:sldId id="630" r:id="rId39"/>
    <p:sldId id="633" r:id="rId40"/>
    <p:sldId id="632" r:id="rId41"/>
    <p:sldId id="638" r:id="rId42"/>
    <p:sldId id="639" r:id="rId43"/>
    <p:sldId id="640" r:id="rId44"/>
    <p:sldId id="641" r:id="rId45"/>
    <p:sldId id="642" r:id="rId46"/>
    <p:sldId id="643" r:id="rId47"/>
    <p:sldId id="644" r:id="rId48"/>
    <p:sldId id="648" r:id="rId49"/>
    <p:sldId id="647" r:id="rId50"/>
    <p:sldId id="582" r:id="rId51"/>
    <p:sldId id="599" r:id="rId52"/>
    <p:sldId id="587" r:id="rId53"/>
    <p:sldId id="552" r:id="rId54"/>
    <p:sldId id="635" r:id="rId55"/>
    <p:sldId id="636" r:id="rId56"/>
    <p:sldId id="634" r:id="rId57"/>
    <p:sldId id="597" r:id="rId58"/>
    <p:sldId id="600" r:id="rId59"/>
    <p:sldId id="637" r:id="rId60"/>
    <p:sldId id="601" r:id="rId61"/>
    <p:sldId id="516" r:id="rId62"/>
    <p:sldId id="604" r:id="rId63"/>
    <p:sldId id="559" r:id="rId64"/>
    <p:sldId id="605" r:id="rId65"/>
    <p:sldId id="606" r:id="rId66"/>
    <p:sldId id="607" r:id="rId67"/>
    <p:sldId id="602" r:id="rId68"/>
    <p:sldId id="603" r:id="rId69"/>
    <p:sldId id="560" r:id="rId70"/>
    <p:sldId id="569" r:id="rId71"/>
    <p:sldId id="509" r:id="rId72"/>
    <p:sldId id="434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8" autoAdjust="0"/>
    <p:restoredTop sz="94660"/>
  </p:normalViewPr>
  <p:slideViewPr>
    <p:cSldViewPr snapToObjects="1" showGuides="1">
      <p:cViewPr>
        <p:scale>
          <a:sx n="99" d="100"/>
          <a:sy n="99" d="100"/>
        </p:scale>
        <p:origin x="-26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ern.ch\dfs\Users\o\obrunner\Documents\MyDocs\Machines\hie%20isolde\RF%20measurements\RF%20measurements%20summary%20oct%2011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ykadi:WORKPLACE:DATA:HIE-ISOLDE%20Project:Budget:HIE-ISOLDE%20Budget%20Project:Workbook1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Macintosh%20HD:Users:ykadi:WORKPLACE:DATA:HIE-ISOLDE%20Project:Budget:HIE-ISOLDE%20Budget%20Project:Workbook1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406773672522"/>
          <c:y val="6.5789540675472796E-2"/>
          <c:w val="0.80192257217847995"/>
          <c:h val="0.833957665717279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Q1 Mag Dec 10 - 1st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Sheet1!$B$17:$B$33</c:f>
              <c:numCache>
                <c:formatCode>0.00</c:formatCode>
                <c:ptCount val="17"/>
                <c:pt idx="0">
                  <c:v>0.213874552</c:v>
                </c:pt>
                <c:pt idx="1">
                  <c:v>1.098396428155672</c:v>
                </c:pt>
                <c:pt idx="2">
                  <c:v>1.2022896596710579</c:v>
                </c:pt>
                <c:pt idx="3">
                  <c:v>1.3485253409713269</c:v>
                </c:pt>
                <c:pt idx="4">
                  <c:v>1.5212798467455311</c:v>
                </c:pt>
                <c:pt idx="5">
                  <c:v>1.6796125536796429</c:v>
                </c:pt>
                <c:pt idx="6">
                  <c:v>1.804509247281314</c:v>
                </c:pt>
                <c:pt idx="7">
                  <c:v>1.9431624610198821</c:v>
                </c:pt>
                <c:pt idx="8">
                  <c:v>2.0460164068335058</c:v>
                </c:pt>
                <c:pt idx="9">
                  <c:v>0.87601009706565702</c:v>
                </c:pt>
                <c:pt idx="10">
                  <c:v>0.95490267943128404</c:v>
                </c:pt>
                <c:pt idx="11">
                  <c:v>0.72220270703434797</c:v>
                </c:pt>
                <c:pt idx="12">
                  <c:v>0.63483244119941096</c:v>
                </c:pt>
                <c:pt idx="13">
                  <c:v>0.40941062754900398</c:v>
                </c:pt>
                <c:pt idx="14">
                  <c:v>0.53230324286273301</c:v>
                </c:pt>
                <c:pt idx="15">
                  <c:v>0.21387455156733801</c:v>
                </c:pt>
                <c:pt idx="16">
                  <c:v>1.802017946951102</c:v>
                </c:pt>
              </c:numCache>
            </c:numRef>
          </c:xVal>
          <c:yVal>
            <c:numRef>
              <c:f>Sheet1!$C$17:$C$33</c:f>
              <c:numCache>
                <c:formatCode>0.00E+00</c:formatCode>
                <c:ptCount val="17"/>
                <c:pt idx="0">
                  <c:v>2630000000</c:v>
                </c:pt>
                <c:pt idx="1">
                  <c:v>259591604.88497099</c:v>
                </c:pt>
                <c:pt idx="2">
                  <c:v>205252658.25628</c:v>
                </c:pt>
                <c:pt idx="3">
                  <c:v>139490117.16488001</c:v>
                </c:pt>
                <c:pt idx="4">
                  <c:v>80155137.126592994</c:v>
                </c:pt>
                <c:pt idx="5">
                  <c:v>46485242.465146698</c:v>
                </c:pt>
                <c:pt idx="6">
                  <c:v>31768541.567620002</c:v>
                </c:pt>
                <c:pt idx="7">
                  <c:v>19545545.109701499</c:v>
                </c:pt>
                <c:pt idx="8">
                  <c:v>13569979.473190401</c:v>
                </c:pt>
                <c:pt idx="9">
                  <c:v>391076036.64787698</c:v>
                </c:pt>
                <c:pt idx="10">
                  <c:v>345754835.16373098</c:v>
                </c:pt>
                <c:pt idx="11">
                  <c:v>502304398.194278</c:v>
                </c:pt>
                <c:pt idx="12">
                  <c:v>566253655.07097697</c:v>
                </c:pt>
                <c:pt idx="13">
                  <c:v>738583479.20988798</c:v>
                </c:pt>
                <c:pt idx="14">
                  <c:v>724899097.28650904</c:v>
                </c:pt>
                <c:pt idx="15">
                  <c:v>2626373262.62218</c:v>
                </c:pt>
                <c:pt idx="16">
                  <c:v>31817875.760296199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Q1 Mag Dec 10 - 2nd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chemeClr val="accent2"/>
              </a:solidFill>
            </c:spPr>
          </c:marker>
          <c:xVal>
            <c:numRef>
              <c:f>Sheet1!$D$17:$D$42</c:f>
              <c:numCache>
                <c:formatCode>0.00</c:formatCode>
                <c:ptCount val="26"/>
                <c:pt idx="0">
                  <c:v>0.21076223587484999</c:v>
                </c:pt>
                <c:pt idx="1">
                  <c:v>1.056313419512148</c:v>
                </c:pt>
                <c:pt idx="2">
                  <c:v>1.1189039245730059</c:v>
                </c:pt>
                <c:pt idx="3">
                  <c:v>1.256877052484507</c:v>
                </c:pt>
                <c:pt idx="4">
                  <c:v>1.320665391485222</c:v>
                </c:pt>
                <c:pt idx="5">
                  <c:v>1.446414600854506</c:v>
                </c:pt>
                <c:pt idx="6">
                  <c:v>1.575044386307338</c:v>
                </c:pt>
                <c:pt idx="7">
                  <c:v>1.6935296209568871</c:v>
                </c:pt>
                <c:pt idx="8">
                  <c:v>0.857615846688911</c:v>
                </c:pt>
                <c:pt idx="9">
                  <c:v>0.72492453248036703</c:v>
                </c:pt>
                <c:pt idx="10">
                  <c:v>0.62057288689770596</c:v>
                </c:pt>
                <c:pt idx="11">
                  <c:v>0.50850215426297096</c:v>
                </c:pt>
                <c:pt idx="12">
                  <c:v>0.36290487074669298</c:v>
                </c:pt>
                <c:pt idx="13">
                  <c:v>0.21076223587484999</c:v>
                </c:pt>
                <c:pt idx="14">
                  <c:v>2.6441908444541501E-2</c:v>
                </c:pt>
                <c:pt idx="15">
                  <c:v>1.717088964770515</c:v>
                </c:pt>
                <c:pt idx="16">
                  <c:v>1.74498941599073</c:v>
                </c:pt>
                <c:pt idx="17">
                  <c:v>0.90634344295993496</c:v>
                </c:pt>
                <c:pt idx="18">
                  <c:v>0.60296596290070903</c:v>
                </c:pt>
                <c:pt idx="19">
                  <c:v>0.73247498433132896</c:v>
                </c:pt>
                <c:pt idx="20">
                  <c:v>0.13561033760240501</c:v>
                </c:pt>
                <c:pt idx="21">
                  <c:v>0.72492453248036703</c:v>
                </c:pt>
                <c:pt idx="22">
                  <c:v>0.91683840540144901</c:v>
                </c:pt>
                <c:pt idx="23">
                  <c:v>1.4581184227834341</c:v>
                </c:pt>
                <c:pt idx="24">
                  <c:v>0.65131757487040098</c:v>
                </c:pt>
                <c:pt idx="25">
                  <c:v>0.46216047101186702</c:v>
                </c:pt>
              </c:numCache>
            </c:numRef>
          </c:xVal>
          <c:yVal>
            <c:numRef>
              <c:f>Sheet1!$E$17:$E$42</c:f>
              <c:numCache>
                <c:formatCode>0.00E+00</c:formatCode>
                <c:ptCount val="26"/>
                <c:pt idx="0">
                  <c:v>81018557.272799507</c:v>
                </c:pt>
                <c:pt idx="1">
                  <c:v>19490041.949504498</c:v>
                </c:pt>
                <c:pt idx="2">
                  <c:v>17437315.437052999</c:v>
                </c:pt>
                <c:pt idx="3">
                  <c:v>12737991.6468575</c:v>
                </c:pt>
                <c:pt idx="4">
                  <c:v>10870290.196289901</c:v>
                </c:pt>
                <c:pt idx="5">
                  <c:v>7863916.2989105601</c:v>
                </c:pt>
                <c:pt idx="6">
                  <c:v>4527594.0396175999</c:v>
                </c:pt>
                <c:pt idx="7">
                  <c:v>3941663.6378395301</c:v>
                </c:pt>
                <c:pt idx="8">
                  <c:v>25085572.9787701</c:v>
                </c:pt>
                <c:pt idx="9">
                  <c:v>28817622.528194401</c:v>
                </c:pt>
                <c:pt idx="10">
                  <c:v>50481127.8822027</c:v>
                </c:pt>
                <c:pt idx="11">
                  <c:v>57827214.804483503</c:v>
                </c:pt>
                <c:pt idx="12">
                  <c:v>67716951.382659793</c:v>
                </c:pt>
                <c:pt idx="13">
                  <c:v>81018557.272799507</c:v>
                </c:pt>
                <c:pt idx="14">
                  <c:v>97143333.293857694</c:v>
                </c:pt>
                <c:pt idx="15">
                  <c:v>3721683.8988122102</c:v>
                </c:pt>
                <c:pt idx="16">
                  <c:v>3174658.1288991799</c:v>
                </c:pt>
                <c:pt idx="17">
                  <c:v>24443112.349270999</c:v>
                </c:pt>
                <c:pt idx="18">
                  <c:v>36888822.653383702</c:v>
                </c:pt>
                <c:pt idx="19">
                  <c:v>29759246.5325667</c:v>
                </c:pt>
                <c:pt idx="20">
                  <c:v>88324165.923832402</c:v>
                </c:pt>
                <c:pt idx="21">
                  <c:v>46674596.989979103</c:v>
                </c:pt>
                <c:pt idx="22">
                  <c:v>34142976.885216601</c:v>
                </c:pt>
                <c:pt idx="23">
                  <c:v>8028814.4484133497</c:v>
                </c:pt>
                <c:pt idx="24">
                  <c:v>33335407.726693999</c:v>
                </c:pt>
                <c:pt idx="25">
                  <c:v>64471629.931815803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Q2 Mag Apr 11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</c:marker>
          <c:xVal>
            <c:numRef>
              <c:f>Sheet1!$F$17</c:f>
              <c:numCache>
                <c:formatCode>0.00</c:formatCode>
                <c:ptCount val="1"/>
                <c:pt idx="0">
                  <c:v>3.4557504037305682</c:v>
                </c:pt>
              </c:numCache>
            </c:numRef>
          </c:xVal>
          <c:yVal>
            <c:numRef>
              <c:f>Sheet1!$G$17</c:f>
              <c:numCache>
                <c:formatCode>0.00E+00</c:formatCode>
                <c:ptCount val="1"/>
                <c:pt idx="0">
                  <c:v>73337016.079261005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Q1 Diode Jul 11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Sheet1!$H$17:$H$27</c:f>
              <c:numCache>
                <c:formatCode>0.00</c:formatCode>
                <c:ptCount val="11"/>
                <c:pt idx="0">
                  <c:v>3.96762892296397E-2</c:v>
                </c:pt>
                <c:pt idx="1">
                  <c:v>0.866493401433582</c:v>
                </c:pt>
                <c:pt idx="2">
                  <c:v>0.64012569416491505</c:v>
                </c:pt>
                <c:pt idx="3">
                  <c:v>0.41520756703433198</c:v>
                </c:pt>
                <c:pt idx="4">
                  <c:v>0.28006914127692101</c:v>
                </c:pt>
                <c:pt idx="5">
                  <c:v>0.29564140653631099</c:v>
                </c:pt>
                <c:pt idx="6">
                  <c:v>0.25987545325297201</c:v>
                </c:pt>
                <c:pt idx="7">
                  <c:v>0.23055007073446401</c:v>
                </c:pt>
                <c:pt idx="8">
                  <c:v>1.0405555256736929</c:v>
                </c:pt>
                <c:pt idx="9">
                  <c:v>1.1783254552396529</c:v>
                </c:pt>
                <c:pt idx="10">
                  <c:v>1.277218674410548</c:v>
                </c:pt>
              </c:numCache>
            </c:numRef>
          </c:xVal>
          <c:yVal>
            <c:numRef>
              <c:f>Sheet1!$I$17:$I$27</c:f>
              <c:numCache>
                <c:formatCode>0.00E+00</c:formatCode>
                <c:ptCount val="11"/>
                <c:pt idx="0">
                  <c:v>2640504.670068</c:v>
                </c:pt>
                <c:pt idx="1">
                  <c:v>2317878.3942287201</c:v>
                </c:pt>
                <c:pt idx="2">
                  <c:v>2119900.5602476401</c:v>
                </c:pt>
                <c:pt idx="3">
                  <c:v>1934521.34900643</c:v>
                </c:pt>
                <c:pt idx="4">
                  <c:v>1810574.4510643999</c:v>
                </c:pt>
                <c:pt idx="5">
                  <c:v>1919806.18583811</c:v>
                </c:pt>
                <c:pt idx="6">
                  <c:v>1897720.16145917</c:v>
                </c:pt>
                <c:pt idx="7">
                  <c:v>1906480.4145966701</c:v>
                </c:pt>
                <c:pt idx="8">
                  <c:v>2292734.7137213699</c:v>
                </c:pt>
                <c:pt idx="9">
                  <c:v>2253720.3611746002</c:v>
                </c:pt>
                <c:pt idx="10">
                  <c:v>2097263.9630434699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Sheet1!$J$1</c:f>
              <c:strCache>
                <c:ptCount val="1"/>
                <c:pt idx="0">
                  <c:v>Q2 Mag Sept 11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</c:marker>
          <c:xVal>
            <c:numRef>
              <c:f>Sheet1!$J$17:$J$30</c:f>
              <c:numCache>
                <c:formatCode>0.00</c:formatCode>
                <c:ptCount val="14"/>
                <c:pt idx="0" formatCode="General">
                  <c:v>2.4E-2</c:v>
                </c:pt>
                <c:pt idx="1">
                  <c:v>0.17072909441050699</c:v>
                </c:pt>
                <c:pt idx="2">
                  <c:v>0.191120616093161</c:v>
                </c:pt>
                <c:pt idx="3">
                  <c:v>0.22740894150065599</c:v>
                </c:pt>
                <c:pt idx="4">
                  <c:v>0.25545095858971301</c:v>
                </c:pt>
                <c:pt idx="5">
                  <c:v>0.28728141863461099</c:v>
                </c:pt>
                <c:pt idx="6">
                  <c:v>0.32196416488325302</c:v>
                </c:pt>
                <c:pt idx="7">
                  <c:v>0.40300231112663298</c:v>
                </c:pt>
                <c:pt idx="8">
                  <c:v>0.51027881313989498</c:v>
                </c:pt>
                <c:pt idx="9">
                  <c:v>0.64166379679761598</c:v>
                </c:pt>
                <c:pt idx="10">
                  <c:v>0.90637420400181801</c:v>
                </c:pt>
                <c:pt idx="11">
                  <c:v>1.615502136575506</c:v>
                </c:pt>
                <c:pt idx="12">
                  <c:v>2.2584346935871831</c:v>
                </c:pt>
                <c:pt idx="13">
                  <c:v>2.3648714415637242</c:v>
                </c:pt>
              </c:numCache>
            </c:numRef>
          </c:xVal>
          <c:yVal>
            <c:numRef>
              <c:f>Sheet1!$K$17:$K$30</c:f>
              <c:numCache>
                <c:formatCode>General</c:formatCode>
                <c:ptCount val="14"/>
                <c:pt idx="0" formatCode="0.00E+00">
                  <c:v>669000000</c:v>
                </c:pt>
                <c:pt idx="1">
                  <c:v>533265513.83579999</c:v>
                </c:pt>
                <c:pt idx="2">
                  <c:v>510830862.55901402</c:v>
                </c:pt>
                <c:pt idx="3">
                  <c:v>489245705.02029502</c:v>
                </c:pt>
                <c:pt idx="4">
                  <c:v>467031460.76938897</c:v>
                </c:pt>
                <c:pt idx="5">
                  <c:v>447781157.89809102</c:v>
                </c:pt>
                <c:pt idx="6">
                  <c:v>421910313.10169399</c:v>
                </c:pt>
                <c:pt idx="7">
                  <c:v>366119583.59086198</c:v>
                </c:pt>
                <c:pt idx="8">
                  <c:v>288206256.64349699</c:v>
                </c:pt>
                <c:pt idx="9">
                  <c:v>199869457.965922</c:v>
                </c:pt>
                <c:pt idx="10">
                  <c:v>86929914.902262703</c:v>
                </c:pt>
                <c:pt idx="11">
                  <c:v>17411625.956556</c:v>
                </c:pt>
                <c:pt idx="12">
                  <c:v>7844010.2698434601</c:v>
                </c:pt>
                <c:pt idx="13">
                  <c:v>6620642.8584559001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673728"/>
        <c:axId val="113675648"/>
      </c:scatterChart>
      <c:valAx>
        <c:axId val="113673728"/>
        <c:scaling>
          <c:orientation val="minMax"/>
          <c:max val="7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Eacc (MV/m)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113675648"/>
        <c:crosses val="autoZero"/>
        <c:crossBetween val="midCat"/>
      </c:valAx>
      <c:valAx>
        <c:axId val="113675648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Qo</a:t>
                </a:r>
              </a:p>
            </c:rich>
          </c:tx>
          <c:overlay val="0"/>
        </c:title>
        <c:numFmt formatCode="0.00E+00" sourceLinked="1"/>
        <c:majorTickMark val="out"/>
        <c:minorTickMark val="out"/>
        <c:tickLblPos val="nextTo"/>
        <c:crossAx val="1136737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808362865679601"/>
          <c:y val="0.57065402266878595"/>
          <c:w val="0.18441210917856601"/>
          <c:h val="0.22255673923112601"/>
        </c:manualLayout>
      </c:layout>
      <c:overlay val="0"/>
      <c:spPr>
        <a:solidFill>
          <a:schemeClr val="bg1">
            <a:lumMod val="95000"/>
          </a:schemeClr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Baseline</c:v>
                </c:pt>
              </c:strCache>
            </c:strRef>
          </c:tx>
          <c:marker>
            <c:symbol val="none"/>
          </c:marker>
          <c:xVal>
            <c:numRef>
              <c:f>Sheet1!$E$3:$E$8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xVal>
          <c:yVal>
            <c:numRef>
              <c:f>Sheet1!$F$3:$F$8</c:f>
              <c:numCache>
                <c:formatCode>General</c:formatCode>
                <c:ptCount val="6"/>
                <c:pt idx="0">
                  <c:v>731</c:v>
                </c:pt>
                <c:pt idx="1">
                  <c:v>5643</c:v>
                </c:pt>
                <c:pt idx="2">
                  <c:v>15902</c:v>
                </c:pt>
                <c:pt idx="3">
                  <c:v>25429</c:v>
                </c:pt>
                <c:pt idx="4">
                  <c:v>33007</c:v>
                </c:pt>
                <c:pt idx="5">
                  <c:v>35415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Sheet1!$G$2</c:f>
              <c:strCache>
                <c:ptCount val="1"/>
                <c:pt idx="0">
                  <c:v>Current</c:v>
                </c:pt>
              </c:strCache>
            </c:strRef>
          </c:tx>
          <c:marker>
            <c:symbol val="none"/>
          </c:marker>
          <c:xVal>
            <c:numRef>
              <c:f>Sheet1!$E$3:$E$8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xVal>
          <c:yVal>
            <c:numRef>
              <c:f>Sheet1!$G$3:$G$8</c:f>
              <c:numCache>
                <c:formatCode>General</c:formatCode>
                <c:ptCount val="6"/>
                <c:pt idx="0">
                  <c:v>437</c:v>
                </c:pt>
                <c:pt idx="1">
                  <c:v>2157</c:v>
                </c:pt>
                <c:pt idx="2">
                  <c:v>10806</c:v>
                </c:pt>
                <c:pt idx="3">
                  <c:v>22075</c:v>
                </c:pt>
                <c:pt idx="4">
                  <c:v>31044</c:v>
                </c:pt>
                <c:pt idx="5">
                  <c:v>35673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735936"/>
        <c:axId val="113737728"/>
      </c:scatterChart>
      <c:valAx>
        <c:axId val="11373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3737728"/>
        <c:crosses val="autoZero"/>
        <c:crossBetween val="midCat"/>
      </c:valAx>
      <c:valAx>
        <c:axId val="113737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3735936"/>
        <c:crosses val="autoZero"/>
        <c:crossBetween val="midCat"/>
        <c:dispUnits>
          <c:builtInUnit val="thousands"/>
          <c:dispUnitsLbl>
            <c:tx>
              <c:rich>
                <a:bodyPr/>
                <a:lstStyle/>
                <a:p>
                  <a:pPr>
                    <a:defRPr sz="1400"/>
                  </a:pPr>
                  <a:r>
                    <a:rPr lang="en-US" sz="1400" dirty="0" smtClean="0"/>
                    <a:t>Million CHF</a:t>
                  </a:r>
                  <a:endParaRPr lang="en-US" sz="1400" dirty="0"/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19734636764497401"/>
          <c:y val="0.190245895110187"/>
          <c:w val="0.13366666155867701"/>
          <c:h val="0.13366072532821299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2727031652568"/>
          <c:y val="6.1174562917291501E-2"/>
          <c:w val="0.58499700430110901"/>
          <c:h val="0.846775494047968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Sheet1!$B$13:$B$14</c:f>
              <c:strCache>
                <c:ptCount val="1"/>
                <c:pt idx="0">
                  <c:v>SC Linac Baseline</c:v>
                </c:pt>
              </c:strCache>
            </c:strRef>
          </c:tx>
          <c:marker>
            <c:symbol val="none"/>
          </c:marker>
          <c:xVal>
            <c:numRef>
              <c:f>Sheet1!$A$15:$A$20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xVal>
          <c:yVal>
            <c:numRef>
              <c:f>Sheet1!$B$15:$B$20</c:f>
              <c:numCache>
                <c:formatCode>General</c:formatCode>
                <c:ptCount val="6"/>
                <c:pt idx="0">
                  <c:v>401</c:v>
                </c:pt>
                <c:pt idx="1">
                  <c:v>3095</c:v>
                </c:pt>
                <c:pt idx="2">
                  <c:v>6894</c:v>
                </c:pt>
                <c:pt idx="3">
                  <c:v>11373</c:v>
                </c:pt>
                <c:pt idx="4">
                  <c:v>15341</c:v>
                </c:pt>
                <c:pt idx="5">
                  <c:v>17724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Sheet1!$C$13:$C$14</c:f>
              <c:strCache>
                <c:ptCount val="1"/>
                <c:pt idx="0">
                  <c:v>SC Linac Current</c:v>
                </c:pt>
              </c:strCache>
            </c:strRef>
          </c:tx>
          <c:marker>
            <c:symbol val="none"/>
          </c:marker>
          <c:xVal>
            <c:numRef>
              <c:f>Sheet1!$A$15:$A$20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xVal>
          <c:yVal>
            <c:numRef>
              <c:f>Sheet1!$C$15:$C$20</c:f>
              <c:numCache>
                <c:formatCode>General</c:formatCode>
                <c:ptCount val="6"/>
                <c:pt idx="0">
                  <c:v>330</c:v>
                </c:pt>
                <c:pt idx="1">
                  <c:v>972</c:v>
                </c:pt>
                <c:pt idx="2">
                  <c:v>4257</c:v>
                </c:pt>
                <c:pt idx="3">
                  <c:v>8874</c:v>
                </c:pt>
                <c:pt idx="4">
                  <c:v>13021</c:v>
                </c:pt>
                <c:pt idx="5">
                  <c:v>17515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977216"/>
        <c:axId val="113978752"/>
      </c:scatterChart>
      <c:valAx>
        <c:axId val="11397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3978752"/>
        <c:crosses val="autoZero"/>
        <c:crossBetween val="midCat"/>
      </c:valAx>
      <c:valAx>
        <c:axId val="11397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3977216"/>
        <c:crosses val="autoZero"/>
        <c:crossBetween val="midCat"/>
        <c:dispUnits>
          <c:builtInUnit val="thousands"/>
          <c:dispUnitsLbl>
            <c:tx>
              <c:rich>
                <a:bodyPr/>
                <a:lstStyle/>
                <a:p>
                  <a:pPr>
                    <a:defRPr sz="1400"/>
                  </a:pPr>
                  <a:r>
                    <a:rPr lang="en-US" sz="1400" dirty="0" smtClean="0"/>
                    <a:t>Million CHF</a:t>
                  </a:r>
                  <a:endParaRPr lang="en-US" sz="1400" dirty="0"/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15352130186592999"/>
          <c:y val="0.15062886923959801"/>
          <c:w val="0.212389099623851"/>
          <c:h val="0.13354007673555601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C2B1AF-A92C-4CF8-838D-EBD43C6B548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515D84-4C3B-4A6A-83D1-72667928FB24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Chemistry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D1E4403-5637-4DCE-960E-60F6246E4AAC}" type="parTrans" cxnId="{37BCB551-BC9C-47A9-83AC-7616BBDA7586}">
      <dgm:prSet/>
      <dgm:spPr/>
      <dgm:t>
        <a:bodyPr/>
        <a:lstStyle/>
        <a:p>
          <a:endParaRPr lang="en-US" sz="1400"/>
        </a:p>
      </dgm:t>
    </dgm:pt>
    <dgm:pt modelId="{035CABDA-9605-4E86-8C4F-997812615831}" type="sibTrans" cxnId="{37BCB551-BC9C-47A9-83AC-7616BBDA7586}">
      <dgm:prSet/>
      <dgm:spPr/>
      <dgm:t>
        <a:bodyPr/>
        <a:lstStyle/>
        <a:p>
          <a:endParaRPr lang="en-US" sz="1400"/>
        </a:p>
      </dgm:t>
    </dgm:pt>
    <dgm:pt modelId="{EFAA3086-65FE-48E4-9E50-DCE1D1454A3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Coating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77C77E3-3A59-4D79-902E-C0FD09615767}" type="parTrans" cxnId="{C792D7C5-1E52-4CE3-B590-B351A8242437}">
      <dgm:prSet/>
      <dgm:spPr/>
      <dgm:t>
        <a:bodyPr/>
        <a:lstStyle/>
        <a:p>
          <a:endParaRPr lang="en-US" sz="1400"/>
        </a:p>
      </dgm:t>
    </dgm:pt>
    <dgm:pt modelId="{5605F66E-D11F-4464-852C-F267D71AEDBF}" type="sibTrans" cxnId="{C792D7C5-1E52-4CE3-B590-B351A8242437}">
      <dgm:prSet/>
      <dgm:spPr/>
      <dgm:t>
        <a:bodyPr/>
        <a:lstStyle/>
        <a:p>
          <a:endParaRPr lang="en-US" sz="1400"/>
        </a:p>
      </dgm:t>
    </dgm:pt>
    <dgm:pt modelId="{916E2CD3-AC2F-434B-ABBC-C822BEED8763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Rinsing &amp; Clean Room Assembly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FDBCAF2-84F9-47AA-9AD0-CC1C2638FC7A}" type="parTrans" cxnId="{0681FA89-EE9D-425E-8586-10EA83DB359C}">
      <dgm:prSet/>
      <dgm:spPr/>
      <dgm:t>
        <a:bodyPr/>
        <a:lstStyle/>
        <a:p>
          <a:endParaRPr lang="en-US" sz="1400"/>
        </a:p>
      </dgm:t>
    </dgm:pt>
    <dgm:pt modelId="{43F6C627-0D22-4ABE-A3ED-45E3DFC4D6F8}" type="sibTrans" cxnId="{0681FA89-EE9D-425E-8586-10EA83DB359C}">
      <dgm:prSet/>
      <dgm:spPr/>
      <dgm:t>
        <a:bodyPr/>
        <a:lstStyle/>
        <a:p>
          <a:endParaRPr lang="en-US" sz="1400"/>
        </a:p>
      </dgm:t>
    </dgm:pt>
    <dgm:pt modelId="{F79B9797-6FD4-4558-B2F2-95062B5E8873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Cool Down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95BAD5F-4E3F-47B7-A97B-158C9A98B8DF}" type="parTrans" cxnId="{D9411CCE-DF06-4A81-92B4-DB7D2865F029}">
      <dgm:prSet/>
      <dgm:spPr/>
      <dgm:t>
        <a:bodyPr/>
        <a:lstStyle/>
        <a:p>
          <a:endParaRPr lang="en-US" sz="1400"/>
        </a:p>
      </dgm:t>
    </dgm:pt>
    <dgm:pt modelId="{D8D9C608-71F6-4CE5-9D7D-5A20D7D98812}" type="sibTrans" cxnId="{D9411CCE-DF06-4A81-92B4-DB7D2865F029}">
      <dgm:prSet/>
      <dgm:spPr/>
      <dgm:t>
        <a:bodyPr/>
        <a:lstStyle/>
        <a:p>
          <a:endParaRPr lang="en-US" sz="1400"/>
        </a:p>
      </dgm:t>
    </dgm:pt>
    <dgm:pt modelId="{8266F89F-E6AD-4877-987E-87EEC3A0FE04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smtClean="0">
              <a:solidFill>
                <a:schemeClr val="tx1">
                  <a:lumMod val="65000"/>
                  <a:lumOff val="35000"/>
                </a:schemeClr>
              </a:solidFill>
            </a:rPr>
            <a:t>Clean Room Assembly</a:t>
          </a:r>
          <a:endParaRPr lang="en-US" sz="1200" dirty="0" smtClean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91D8F69-9AA6-4169-B75A-E4006B527844}" type="parTrans" cxnId="{C8716D8F-8BB7-40EB-A05A-89FDE76C7C02}">
      <dgm:prSet/>
      <dgm:spPr/>
      <dgm:t>
        <a:bodyPr/>
        <a:lstStyle/>
        <a:p>
          <a:endParaRPr lang="en-US" sz="1400"/>
        </a:p>
      </dgm:t>
    </dgm:pt>
    <dgm:pt modelId="{1931DF23-2F4F-4002-8205-BC66B52759CF}" type="sibTrans" cxnId="{C8716D8F-8BB7-40EB-A05A-89FDE76C7C02}">
      <dgm:prSet/>
      <dgm:spPr/>
      <dgm:t>
        <a:bodyPr/>
        <a:lstStyle/>
        <a:p>
          <a:endParaRPr lang="en-US" sz="1400"/>
        </a:p>
      </dgm:t>
    </dgm:pt>
    <dgm:pt modelId="{77EEB2DA-D11A-4623-B5F7-2D410CBBCF5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Insertion in cryostat</a:t>
          </a:r>
        </a:p>
      </dgm:t>
    </dgm:pt>
    <dgm:pt modelId="{FBE3811F-98CF-4491-BC8E-C6FCD7B9E13B}" type="parTrans" cxnId="{DE7BE2F9-3F72-4901-8813-8DF03C097128}">
      <dgm:prSet/>
      <dgm:spPr/>
      <dgm:t>
        <a:bodyPr/>
        <a:lstStyle/>
        <a:p>
          <a:endParaRPr lang="en-US" sz="1400"/>
        </a:p>
      </dgm:t>
    </dgm:pt>
    <dgm:pt modelId="{0B31B3F0-B59F-4942-A86A-0B43857BD2CC}" type="sibTrans" cxnId="{DE7BE2F9-3F72-4901-8813-8DF03C097128}">
      <dgm:prSet/>
      <dgm:spPr/>
      <dgm:t>
        <a:bodyPr/>
        <a:lstStyle/>
        <a:p>
          <a:endParaRPr lang="en-US" sz="1400"/>
        </a:p>
      </dgm:t>
    </dgm:pt>
    <dgm:pt modelId="{B271A9EF-F6DF-4284-BAF1-CFC4CEFC9732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RF Conditioning, RF Measurements</a:t>
          </a:r>
        </a:p>
      </dgm:t>
    </dgm:pt>
    <dgm:pt modelId="{916ABDA4-1A3E-4538-B421-237E1AF1EC3F}" type="parTrans" cxnId="{32B7CF38-678C-467F-B3DC-93DEE9392486}">
      <dgm:prSet/>
      <dgm:spPr/>
      <dgm:t>
        <a:bodyPr/>
        <a:lstStyle/>
        <a:p>
          <a:endParaRPr lang="en-US" sz="1400"/>
        </a:p>
      </dgm:t>
    </dgm:pt>
    <dgm:pt modelId="{B7366BF5-07C4-44ED-856C-98C8ECCAFD29}" type="sibTrans" cxnId="{32B7CF38-678C-467F-B3DC-93DEE9392486}">
      <dgm:prSet/>
      <dgm:spPr/>
      <dgm:t>
        <a:bodyPr/>
        <a:lstStyle/>
        <a:p>
          <a:endParaRPr lang="en-US" sz="1400"/>
        </a:p>
      </dgm:t>
    </dgm:pt>
    <dgm:pt modelId="{7575ACE4-68CD-410A-AF91-27F544A93FD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Warm Up, Venting</a:t>
          </a:r>
        </a:p>
      </dgm:t>
    </dgm:pt>
    <dgm:pt modelId="{632A9181-BC38-49C5-8E5E-AA96C56499CE}" type="parTrans" cxnId="{23EF0AB6-276B-4617-8FC3-92D3B9E70B62}">
      <dgm:prSet/>
      <dgm:spPr/>
      <dgm:t>
        <a:bodyPr/>
        <a:lstStyle/>
        <a:p>
          <a:endParaRPr lang="en-US" sz="1400"/>
        </a:p>
      </dgm:t>
    </dgm:pt>
    <dgm:pt modelId="{1865ED2E-3DBA-4547-B48D-CBB3737E1C75}" type="sibTrans" cxnId="{23EF0AB6-276B-4617-8FC3-92D3B9E70B62}">
      <dgm:prSet/>
      <dgm:spPr/>
      <dgm:t>
        <a:bodyPr/>
        <a:lstStyle/>
        <a:p>
          <a:endParaRPr lang="en-US" sz="1400"/>
        </a:p>
      </dgm:t>
    </dgm:pt>
    <dgm:pt modelId="{32FDA6EA-63E7-45B1-A017-9060E180A59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Clean Room Assembly</a:t>
          </a:r>
        </a:p>
      </dgm:t>
    </dgm:pt>
    <dgm:pt modelId="{D6CD48F2-8E6A-42B7-B3B5-521AD000E630}" type="parTrans" cxnId="{8055FCA1-FD12-4D21-8FD2-26C629AF8F86}">
      <dgm:prSet/>
      <dgm:spPr/>
      <dgm:t>
        <a:bodyPr/>
        <a:lstStyle/>
        <a:p>
          <a:endParaRPr lang="en-US" sz="1400"/>
        </a:p>
      </dgm:t>
    </dgm:pt>
    <dgm:pt modelId="{D2D5FFCE-D7F0-4CC5-A947-F16346230135}" type="sibTrans" cxnId="{8055FCA1-FD12-4D21-8FD2-26C629AF8F86}">
      <dgm:prSet/>
      <dgm:spPr/>
      <dgm:t>
        <a:bodyPr/>
        <a:lstStyle/>
        <a:p>
          <a:endParaRPr lang="en-US" sz="1400"/>
        </a:p>
      </dgm:t>
    </dgm:pt>
    <dgm:pt modelId="{B1133FC1-1656-4294-BC13-937C46F9719D}" type="pres">
      <dgm:prSet presAssocID="{3EC2B1AF-A92C-4CF8-838D-EBD43C6B548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E2E09D-81FF-492C-A929-7CC6D40C2202}" type="pres">
      <dgm:prSet presAssocID="{5F515D84-4C3B-4A6A-83D1-72667928FB24}" presName="node" presStyleLbl="node1" presStyleIdx="0" presStyleCnt="9" custScaleX="1419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1F2EA-DD0D-4050-90ED-E1DBBF89B490}" type="pres">
      <dgm:prSet presAssocID="{5F515D84-4C3B-4A6A-83D1-72667928FB24}" presName="spNode" presStyleCnt="0"/>
      <dgm:spPr/>
    </dgm:pt>
    <dgm:pt modelId="{713022B2-45D0-4215-982C-E242640CEBEF}" type="pres">
      <dgm:prSet presAssocID="{035CABDA-9605-4E86-8C4F-997812615831}" presName="sibTrans" presStyleLbl="sibTrans1D1" presStyleIdx="0" presStyleCnt="9"/>
      <dgm:spPr/>
      <dgm:t>
        <a:bodyPr/>
        <a:lstStyle/>
        <a:p>
          <a:endParaRPr lang="en-US"/>
        </a:p>
      </dgm:t>
    </dgm:pt>
    <dgm:pt modelId="{BC2FEACA-8960-4B03-BE90-FFD5B6E60274}" type="pres">
      <dgm:prSet presAssocID="{8266F89F-E6AD-4877-987E-87EEC3A0FE04}" presName="node" presStyleLbl="node1" presStyleIdx="1" presStyleCnt="9" custScaleX="145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1D5F6-615B-4B70-81F1-7EF1EDB61EA8}" type="pres">
      <dgm:prSet presAssocID="{8266F89F-E6AD-4877-987E-87EEC3A0FE04}" presName="spNode" presStyleCnt="0"/>
      <dgm:spPr/>
    </dgm:pt>
    <dgm:pt modelId="{E9D0794D-D8BE-4CCA-8DB1-94DB55772C06}" type="pres">
      <dgm:prSet presAssocID="{1931DF23-2F4F-4002-8205-BC66B52759C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E4A08B95-A8DA-4C1A-B7C7-39E396EC6C06}" type="pres">
      <dgm:prSet presAssocID="{EFAA3086-65FE-48E4-9E50-DCE1D1454A3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4B955-CDA8-4486-B9C4-696C10DF7B20}" type="pres">
      <dgm:prSet presAssocID="{EFAA3086-65FE-48E4-9E50-DCE1D1454A36}" presName="spNode" presStyleCnt="0"/>
      <dgm:spPr/>
    </dgm:pt>
    <dgm:pt modelId="{6E31D1DD-CF8A-4791-A458-AE489DB2F204}" type="pres">
      <dgm:prSet presAssocID="{5605F66E-D11F-4464-852C-F267D71AEDBF}" presName="sibTrans" presStyleLbl="sibTrans1D1" presStyleIdx="2" presStyleCnt="9"/>
      <dgm:spPr/>
      <dgm:t>
        <a:bodyPr/>
        <a:lstStyle/>
        <a:p>
          <a:endParaRPr lang="en-US"/>
        </a:p>
      </dgm:t>
    </dgm:pt>
    <dgm:pt modelId="{40A34077-2749-4448-8FBE-004E8F555E7D}" type="pres">
      <dgm:prSet presAssocID="{916E2CD3-AC2F-434B-ABBC-C822BEED8763}" presName="node" presStyleLbl="node1" presStyleIdx="3" presStyleCnt="9" custScaleX="156845" custScaleY="130357" custRadScaleRad="100624" custRadScaleInc="-21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9A971-27E8-4934-9655-5F46AD42797A}" type="pres">
      <dgm:prSet presAssocID="{916E2CD3-AC2F-434B-ABBC-C822BEED8763}" presName="spNode" presStyleCnt="0"/>
      <dgm:spPr/>
    </dgm:pt>
    <dgm:pt modelId="{2A9E5D40-DD54-4FA5-AB15-D13A6E80DF90}" type="pres">
      <dgm:prSet presAssocID="{43F6C627-0D22-4ABE-A3ED-45E3DFC4D6F8}" presName="sibTrans" presStyleLbl="sibTrans1D1" presStyleIdx="3" presStyleCnt="9"/>
      <dgm:spPr/>
      <dgm:t>
        <a:bodyPr/>
        <a:lstStyle/>
        <a:p>
          <a:endParaRPr lang="en-US"/>
        </a:p>
      </dgm:t>
    </dgm:pt>
    <dgm:pt modelId="{DCEEAB8D-D01C-4CE8-9D6B-36F986598FF1}" type="pres">
      <dgm:prSet presAssocID="{77EEB2DA-D11A-4623-B5F7-2D410CBBCF5F}" presName="node" presStyleLbl="node1" presStyleIdx="4" presStyleCnt="9" custScaleX="147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44627-768B-43C9-B995-D09DC6954106}" type="pres">
      <dgm:prSet presAssocID="{77EEB2DA-D11A-4623-B5F7-2D410CBBCF5F}" presName="spNode" presStyleCnt="0"/>
      <dgm:spPr/>
    </dgm:pt>
    <dgm:pt modelId="{971F7A83-D724-452F-B64C-64FB4A884883}" type="pres">
      <dgm:prSet presAssocID="{0B31B3F0-B59F-4942-A86A-0B43857BD2CC}" presName="sibTrans" presStyleLbl="sibTrans1D1" presStyleIdx="4" presStyleCnt="9"/>
      <dgm:spPr/>
      <dgm:t>
        <a:bodyPr/>
        <a:lstStyle/>
        <a:p>
          <a:endParaRPr lang="en-US"/>
        </a:p>
      </dgm:t>
    </dgm:pt>
    <dgm:pt modelId="{F3C03768-BE81-44EC-9229-F8EB6E98BB55}" type="pres">
      <dgm:prSet presAssocID="{F79B9797-6FD4-4558-B2F2-95062B5E887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845D9-6C49-4540-906E-137A1BF63809}" type="pres">
      <dgm:prSet presAssocID="{F79B9797-6FD4-4558-B2F2-95062B5E8873}" presName="spNode" presStyleCnt="0"/>
      <dgm:spPr/>
    </dgm:pt>
    <dgm:pt modelId="{ECF0FE69-E887-44F0-8BA5-DF79E3F52634}" type="pres">
      <dgm:prSet presAssocID="{D8D9C608-71F6-4CE5-9D7D-5A20D7D98812}" presName="sibTrans" presStyleLbl="sibTrans1D1" presStyleIdx="5" presStyleCnt="9"/>
      <dgm:spPr/>
      <dgm:t>
        <a:bodyPr/>
        <a:lstStyle/>
        <a:p>
          <a:endParaRPr lang="en-US"/>
        </a:p>
      </dgm:t>
    </dgm:pt>
    <dgm:pt modelId="{7F343079-4B3F-4866-9697-7E4DB3054F7B}" type="pres">
      <dgm:prSet presAssocID="{B271A9EF-F6DF-4284-BAF1-CFC4CEFC9732}" presName="node" presStyleLbl="node1" presStyleIdx="6" presStyleCnt="9" custScaleX="175473" custScaleY="164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354AC0-00FC-45B5-9AAE-DEDB6614B525}" type="pres">
      <dgm:prSet presAssocID="{B271A9EF-F6DF-4284-BAF1-CFC4CEFC9732}" presName="spNode" presStyleCnt="0"/>
      <dgm:spPr/>
    </dgm:pt>
    <dgm:pt modelId="{4EB88BCB-7D4C-47EF-B2EC-E71ED080B7A7}" type="pres">
      <dgm:prSet presAssocID="{B7366BF5-07C4-44ED-856C-98C8ECCAFD29}" presName="sibTrans" presStyleLbl="sibTrans1D1" presStyleIdx="6" presStyleCnt="9"/>
      <dgm:spPr/>
      <dgm:t>
        <a:bodyPr/>
        <a:lstStyle/>
        <a:p>
          <a:endParaRPr lang="en-US"/>
        </a:p>
      </dgm:t>
    </dgm:pt>
    <dgm:pt modelId="{39751712-C29E-480C-9677-5A536B9D09B2}" type="pres">
      <dgm:prSet presAssocID="{7575ACE4-68CD-410A-AF91-27F544A93FD6}" presName="node" presStyleLbl="node1" presStyleIdx="7" presStyleCnt="9" custScaleX="149879" custScaleY="10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CF447-8188-4B89-8DE9-C455CF3A421F}" type="pres">
      <dgm:prSet presAssocID="{7575ACE4-68CD-410A-AF91-27F544A93FD6}" presName="spNode" presStyleCnt="0"/>
      <dgm:spPr/>
    </dgm:pt>
    <dgm:pt modelId="{05F659CF-98CC-429E-A099-E2D54812ED60}" type="pres">
      <dgm:prSet presAssocID="{1865ED2E-3DBA-4547-B48D-CBB3737E1C75}" presName="sibTrans" presStyleLbl="sibTrans1D1" presStyleIdx="7" presStyleCnt="9"/>
      <dgm:spPr/>
      <dgm:t>
        <a:bodyPr/>
        <a:lstStyle/>
        <a:p>
          <a:endParaRPr lang="en-US"/>
        </a:p>
      </dgm:t>
    </dgm:pt>
    <dgm:pt modelId="{5491BF3F-CB15-46BC-B356-C7178F7F0D9E}" type="pres">
      <dgm:prSet presAssocID="{32FDA6EA-63E7-45B1-A017-9060E180A59A}" presName="node" presStyleLbl="node1" presStyleIdx="8" presStyleCnt="9" custScaleX="149879" custScaleY="96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ED515-A2C5-4DAC-B50E-22A08091C7EB}" type="pres">
      <dgm:prSet presAssocID="{32FDA6EA-63E7-45B1-A017-9060E180A59A}" presName="spNode" presStyleCnt="0"/>
      <dgm:spPr/>
    </dgm:pt>
    <dgm:pt modelId="{08AA6991-9973-4DC8-9AAF-DE6C223DEC8D}" type="pres">
      <dgm:prSet presAssocID="{D2D5FFCE-D7F0-4CC5-A947-F16346230135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2B1955A8-D319-4048-828D-BF81E86D7FAA}" type="presOf" srcId="{EFAA3086-65FE-48E4-9E50-DCE1D1454A36}" destId="{E4A08B95-A8DA-4C1A-B7C7-39E396EC6C06}" srcOrd="0" destOrd="0" presId="urn:microsoft.com/office/officeart/2005/8/layout/cycle5"/>
    <dgm:cxn modelId="{8055FCA1-FD12-4D21-8FD2-26C629AF8F86}" srcId="{3EC2B1AF-A92C-4CF8-838D-EBD43C6B5483}" destId="{32FDA6EA-63E7-45B1-A017-9060E180A59A}" srcOrd="8" destOrd="0" parTransId="{D6CD48F2-8E6A-42B7-B3B5-521AD000E630}" sibTransId="{D2D5FFCE-D7F0-4CC5-A947-F16346230135}"/>
    <dgm:cxn modelId="{61D6A085-072E-6B44-A3AB-1CF6D961B816}" type="presOf" srcId="{8266F89F-E6AD-4877-987E-87EEC3A0FE04}" destId="{BC2FEACA-8960-4B03-BE90-FFD5B6E60274}" srcOrd="0" destOrd="0" presId="urn:microsoft.com/office/officeart/2005/8/layout/cycle5"/>
    <dgm:cxn modelId="{CC054C53-EF69-AA49-BB81-736864F6B4B1}" type="presOf" srcId="{32FDA6EA-63E7-45B1-A017-9060E180A59A}" destId="{5491BF3F-CB15-46BC-B356-C7178F7F0D9E}" srcOrd="0" destOrd="0" presId="urn:microsoft.com/office/officeart/2005/8/layout/cycle5"/>
    <dgm:cxn modelId="{381CE715-4CE2-D645-8F14-67FD28E8C6DD}" type="presOf" srcId="{B7366BF5-07C4-44ED-856C-98C8ECCAFD29}" destId="{4EB88BCB-7D4C-47EF-B2EC-E71ED080B7A7}" srcOrd="0" destOrd="0" presId="urn:microsoft.com/office/officeart/2005/8/layout/cycle5"/>
    <dgm:cxn modelId="{C8716D8F-8BB7-40EB-A05A-89FDE76C7C02}" srcId="{3EC2B1AF-A92C-4CF8-838D-EBD43C6B5483}" destId="{8266F89F-E6AD-4877-987E-87EEC3A0FE04}" srcOrd="1" destOrd="0" parTransId="{291D8F69-9AA6-4169-B75A-E4006B527844}" sibTransId="{1931DF23-2F4F-4002-8205-BC66B52759CF}"/>
    <dgm:cxn modelId="{01BC81EA-00FB-4441-A863-CE9425374C3B}" type="presOf" srcId="{1931DF23-2F4F-4002-8205-BC66B52759CF}" destId="{E9D0794D-D8BE-4CCA-8DB1-94DB55772C06}" srcOrd="0" destOrd="0" presId="urn:microsoft.com/office/officeart/2005/8/layout/cycle5"/>
    <dgm:cxn modelId="{6719A668-85E7-834F-9DF5-C7768FD5B14A}" type="presOf" srcId="{5F515D84-4C3B-4A6A-83D1-72667928FB24}" destId="{5FE2E09D-81FF-492C-A929-7CC6D40C2202}" srcOrd="0" destOrd="0" presId="urn:microsoft.com/office/officeart/2005/8/layout/cycle5"/>
    <dgm:cxn modelId="{23EF0AB6-276B-4617-8FC3-92D3B9E70B62}" srcId="{3EC2B1AF-A92C-4CF8-838D-EBD43C6B5483}" destId="{7575ACE4-68CD-410A-AF91-27F544A93FD6}" srcOrd="7" destOrd="0" parTransId="{632A9181-BC38-49C5-8E5E-AA96C56499CE}" sibTransId="{1865ED2E-3DBA-4547-B48D-CBB3737E1C75}"/>
    <dgm:cxn modelId="{C3217C6E-8600-E449-B8F3-8627E07C59FD}" type="presOf" srcId="{1865ED2E-3DBA-4547-B48D-CBB3737E1C75}" destId="{05F659CF-98CC-429E-A099-E2D54812ED60}" srcOrd="0" destOrd="0" presId="urn:microsoft.com/office/officeart/2005/8/layout/cycle5"/>
    <dgm:cxn modelId="{D03CF573-7CFF-794B-8C8E-278314A01AC7}" type="presOf" srcId="{77EEB2DA-D11A-4623-B5F7-2D410CBBCF5F}" destId="{DCEEAB8D-D01C-4CE8-9D6B-36F986598FF1}" srcOrd="0" destOrd="0" presId="urn:microsoft.com/office/officeart/2005/8/layout/cycle5"/>
    <dgm:cxn modelId="{B8205CDC-8BF4-1C4F-A789-AB9F8D23B8C0}" type="presOf" srcId="{D2D5FFCE-D7F0-4CC5-A947-F16346230135}" destId="{08AA6991-9973-4DC8-9AAF-DE6C223DEC8D}" srcOrd="0" destOrd="0" presId="urn:microsoft.com/office/officeart/2005/8/layout/cycle5"/>
    <dgm:cxn modelId="{F1EE7F2E-12B7-8E43-A325-27D8A7749DF1}" type="presOf" srcId="{5605F66E-D11F-4464-852C-F267D71AEDBF}" destId="{6E31D1DD-CF8A-4791-A458-AE489DB2F204}" srcOrd="0" destOrd="0" presId="urn:microsoft.com/office/officeart/2005/8/layout/cycle5"/>
    <dgm:cxn modelId="{6E51E0FE-313D-2549-9730-0B0499B0BE5A}" type="presOf" srcId="{D8D9C608-71F6-4CE5-9D7D-5A20D7D98812}" destId="{ECF0FE69-E887-44F0-8BA5-DF79E3F52634}" srcOrd="0" destOrd="0" presId="urn:microsoft.com/office/officeart/2005/8/layout/cycle5"/>
    <dgm:cxn modelId="{BC978A01-7504-DF4E-81D6-A8EC209E42F7}" type="presOf" srcId="{0B31B3F0-B59F-4942-A86A-0B43857BD2CC}" destId="{971F7A83-D724-452F-B64C-64FB4A884883}" srcOrd="0" destOrd="0" presId="urn:microsoft.com/office/officeart/2005/8/layout/cycle5"/>
    <dgm:cxn modelId="{02416473-9CA0-5546-8EC3-5FCBA9C13E9C}" type="presOf" srcId="{3EC2B1AF-A92C-4CF8-838D-EBD43C6B5483}" destId="{B1133FC1-1656-4294-BC13-937C46F9719D}" srcOrd="0" destOrd="0" presId="urn:microsoft.com/office/officeart/2005/8/layout/cycle5"/>
    <dgm:cxn modelId="{5E922A10-A19F-5941-81E4-0B78E0F18B8E}" type="presOf" srcId="{F79B9797-6FD4-4558-B2F2-95062B5E8873}" destId="{F3C03768-BE81-44EC-9229-F8EB6E98BB55}" srcOrd="0" destOrd="0" presId="urn:microsoft.com/office/officeart/2005/8/layout/cycle5"/>
    <dgm:cxn modelId="{37BCB551-BC9C-47A9-83AC-7616BBDA7586}" srcId="{3EC2B1AF-A92C-4CF8-838D-EBD43C6B5483}" destId="{5F515D84-4C3B-4A6A-83D1-72667928FB24}" srcOrd="0" destOrd="0" parTransId="{FD1E4403-5637-4DCE-960E-60F6246E4AAC}" sibTransId="{035CABDA-9605-4E86-8C4F-997812615831}"/>
    <dgm:cxn modelId="{777C269B-F078-9542-B0FE-05B47DDEBD39}" type="presOf" srcId="{7575ACE4-68CD-410A-AF91-27F544A93FD6}" destId="{39751712-C29E-480C-9677-5A536B9D09B2}" srcOrd="0" destOrd="0" presId="urn:microsoft.com/office/officeart/2005/8/layout/cycle5"/>
    <dgm:cxn modelId="{A0404BC8-2078-894C-8081-69F2EFF89343}" type="presOf" srcId="{B271A9EF-F6DF-4284-BAF1-CFC4CEFC9732}" destId="{7F343079-4B3F-4866-9697-7E4DB3054F7B}" srcOrd="0" destOrd="0" presId="urn:microsoft.com/office/officeart/2005/8/layout/cycle5"/>
    <dgm:cxn modelId="{E09AE216-4A3B-124A-A917-640BCCFECA6D}" type="presOf" srcId="{916E2CD3-AC2F-434B-ABBC-C822BEED8763}" destId="{40A34077-2749-4448-8FBE-004E8F555E7D}" srcOrd="0" destOrd="0" presId="urn:microsoft.com/office/officeart/2005/8/layout/cycle5"/>
    <dgm:cxn modelId="{0681FA89-EE9D-425E-8586-10EA83DB359C}" srcId="{3EC2B1AF-A92C-4CF8-838D-EBD43C6B5483}" destId="{916E2CD3-AC2F-434B-ABBC-C822BEED8763}" srcOrd="3" destOrd="0" parTransId="{2FDBCAF2-84F9-47AA-9AD0-CC1C2638FC7A}" sibTransId="{43F6C627-0D22-4ABE-A3ED-45E3DFC4D6F8}"/>
    <dgm:cxn modelId="{C792D7C5-1E52-4CE3-B590-B351A8242437}" srcId="{3EC2B1AF-A92C-4CF8-838D-EBD43C6B5483}" destId="{EFAA3086-65FE-48E4-9E50-DCE1D1454A36}" srcOrd="2" destOrd="0" parTransId="{F77C77E3-3A59-4D79-902E-C0FD09615767}" sibTransId="{5605F66E-D11F-4464-852C-F267D71AEDBF}"/>
    <dgm:cxn modelId="{32B7CF38-678C-467F-B3DC-93DEE9392486}" srcId="{3EC2B1AF-A92C-4CF8-838D-EBD43C6B5483}" destId="{B271A9EF-F6DF-4284-BAF1-CFC4CEFC9732}" srcOrd="6" destOrd="0" parTransId="{916ABDA4-1A3E-4538-B421-237E1AF1EC3F}" sibTransId="{B7366BF5-07C4-44ED-856C-98C8ECCAFD29}"/>
    <dgm:cxn modelId="{5E660456-852A-F840-A7B9-AEC066A08FF5}" type="presOf" srcId="{035CABDA-9605-4E86-8C4F-997812615831}" destId="{713022B2-45D0-4215-982C-E242640CEBEF}" srcOrd="0" destOrd="0" presId="urn:microsoft.com/office/officeart/2005/8/layout/cycle5"/>
    <dgm:cxn modelId="{D9411CCE-DF06-4A81-92B4-DB7D2865F029}" srcId="{3EC2B1AF-A92C-4CF8-838D-EBD43C6B5483}" destId="{F79B9797-6FD4-4558-B2F2-95062B5E8873}" srcOrd="5" destOrd="0" parTransId="{C95BAD5F-4E3F-47B7-A97B-158C9A98B8DF}" sibTransId="{D8D9C608-71F6-4CE5-9D7D-5A20D7D98812}"/>
    <dgm:cxn modelId="{DE7BE2F9-3F72-4901-8813-8DF03C097128}" srcId="{3EC2B1AF-A92C-4CF8-838D-EBD43C6B5483}" destId="{77EEB2DA-D11A-4623-B5F7-2D410CBBCF5F}" srcOrd="4" destOrd="0" parTransId="{FBE3811F-98CF-4491-BC8E-C6FCD7B9E13B}" sibTransId="{0B31B3F0-B59F-4942-A86A-0B43857BD2CC}"/>
    <dgm:cxn modelId="{1A7CC6B8-4B1A-0348-859F-0F64C3725A48}" type="presOf" srcId="{43F6C627-0D22-4ABE-A3ED-45E3DFC4D6F8}" destId="{2A9E5D40-DD54-4FA5-AB15-D13A6E80DF90}" srcOrd="0" destOrd="0" presId="urn:microsoft.com/office/officeart/2005/8/layout/cycle5"/>
    <dgm:cxn modelId="{7A0C196A-3BA4-B84A-B510-05CEB01E194C}" type="presParOf" srcId="{B1133FC1-1656-4294-BC13-937C46F9719D}" destId="{5FE2E09D-81FF-492C-A929-7CC6D40C2202}" srcOrd="0" destOrd="0" presId="urn:microsoft.com/office/officeart/2005/8/layout/cycle5"/>
    <dgm:cxn modelId="{5B1DB2F4-9856-494D-95F4-49D34C0C0803}" type="presParOf" srcId="{B1133FC1-1656-4294-BC13-937C46F9719D}" destId="{1D71F2EA-DD0D-4050-90ED-E1DBBF89B490}" srcOrd="1" destOrd="0" presId="urn:microsoft.com/office/officeart/2005/8/layout/cycle5"/>
    <dgm:cxn modelId="{6B712D3D-6951-8748-B5BC-5C1C8A4BF80A}" type="presParOf" srcId="{B1133FC1-1656-4294-BC13-937C46F9719D}" destId="{713022B2-45D0-4215-982C-E242640CEBEF}" srcOrd="2" destOrd="0" presId="urn:microsoft.com/office/officeart/2005/8/layout/cycle5"/>
    <dgm:cxn modelId="{29952216-E95D-434C-97EB-11697FD62B4B}" type="presParOf" srcId="{B1133FC1-1656-4294-BC13-937C46F9719D}" destId="{BC2FEACA-8960-4B03-BE90-FFD5B6E60274}" srcOrd="3" destOrd="0" presId="urn:microsoft.com/office/officeart/2005/8/layout/cycle5"/>
    <dgm:cxn modelId="{A1E334CD-8648-FF4C-B547-A03C2467DF3C}" type="presParOf" srcId="{B1133FC1-1656-4294-BC13-937C46F9719D}" destId="{92B1D5F6-615B-4B70-81F1-7EF1EDB61EA8}" srcOrd="4" destOrd="0" presId="urn:microsoft.com/office/officeart/2005/8/layout/cycle5"/>
    <dgm:cxn modelId="{E6377DD3-69C7-BC45-8B25-6B3C9DC11079}" type="presParOf" srcId="{B1133FC1-1656-4294-BC13-937C46F9719D}" destId="{E9D0794D-D8BE-4CCA-8DB1-94DB55772C06}" srcOrd="5" destOrd="0" presId="urn:microsoft.com/office/officeart/2005/8/layout/cycle5"/>
    <dgm:cxn modelId="{84499850-0C11-E74C-A7AB-C5DC58A76B8C}" type="presParOf" srcId="{B1133FC1-1656-4294-BC13-937C46F9719D}" destId="{E4A08B95-A8DA-4C1A-B7C7-39E396EC6C06}" srcOrd="6" destOrd="0" presId="urn:microsoft.com/office/officeart/2005/8/layout/cycle5"/>
    <dgm:cxn modelId="{5B6B4DBA-35A6-D54A-98B7-780D39754CF9}" type="presParOf" srcId="{B1133FC1-1656-4294-BC13-937C46F9719D}" destId="{B904B955-CDA8-4486-B9C4-696C10DF7B20}" srcOrd="7" destOrd="0" presId="urn:microsoft.com/office/officeart/2005/8/layout/cycle5"/>
    <dgm:cxn modelId="{DBB1DAAC-BB76-1A4F-91AE-A58D1D65EBC6}" type="presParOf" srcId="{B1133FC1-1656-4294-BC13-937C46F9719D}" destId="{6E31D1DD-CF8A-4791-A458-AE489DB2F204}" srcOrd="8" destOrd="0" presId="urn:microsoft.com/office/officeart/2005/8/layout/cycle5"/>
    <dgm:cxn modelId="{A573BD33-25CD-B249-91ED-241AC6F33C17}" type="presParOf" srcId="{B1133FC1-1656-4294-BC13-937C46F9719D}" destId="{40A34077-2749-4448-8FBE-004E8F555E7D}" srcOrd="9" destOrd="0" presId="urn:microsoft.com/office/officeart/2005/8/layout/cycle5"/>
    <dgm:cxn modelId="{46B592F0-F5B4-4542-BAA1-BD623C8BAEFD}" type="presParOf" srcId="{B1133FC1-1656-4294-BC13-937C46F9719D}" destId="{3959A971-27E8-4934-9655-5F46AD42797A}" srcOrd="10" destOrd="0" presId="urn:microsoft.com/office/officeart/2005/8/layout/cycle5"/>
    <dgm:cxn modelId="{5F9C4508-4ACD-6D4A-9A78-A742500C141A}" type="presParOf" srcId="{B1133FC1-1656-4294-BC13-937C46F9719D}" destId="{2A9E5D40-DD54-4FA5-AB15-D13A6E80DF90}" srcOrd="11" destOrd="0" presId="urn:microsoft.com/office/officeart/2005/8/layout/cycle5"/>
    <dgm:cxn modelId="{B2DDDCF2-1E39-F149-A644-146FE7F2DB56}" type="presParOf" srcId="{B1133FC1-1656-4294-BC13-937C46F9719D}" destId="{DCEEAB8D-D01C-4CE8-9D6B-36F986598FF1}" srcOrd="12" destOrd="0" presId="urn:microsoft.com/office/officeart/2005/8/layout/cycle5"/>
    <dgm:cxn modelId="{894B4AC8-44BC-244C-A74A-B89D72E6FFDA}" type="presParOf" srcId="{B1133FC1-1656-4294-BC13-937C46F9719D}" destId="{36F44627-768B-43C9-B995-D09DC6954106}" srcOrd="13" destOrd="0" presId="urn:microsoft.com/office/officeart/2005/8/layout/cycle5"/>
    <dgm:cxn modelId="{32540B1D-5C51-8543-9BD0-251AE1C47D0B}" type="presParOf" srcId="{B1133FC1-1656-4294-BC13-937C46F9719D}" destId="{971F7A83-D724-452F-B64C-64FB4A884883}" srcOrd="14" destOrd="0" presId="urn:microsoft.com/office/officeart/2005/8/layout/cycle5"/>
    <dgm:cxn modelId="{221A3C13-7029-C24E-8D96-D3A8EDE53653}" type="presParOf" srcId="{B1133FC1-1656-4294-BC13-937C46F9719D}" destId="{F3C03768-BE81-44EC-9229-F8EB6E98BB55}" srcOrd="15" destOrd="0" presId="urn:microsoft.com/office/officeart/2005/8/layout/cycle5"/>
    <dgm:cxn modelId="{C26B2371-4A92-3044-BB2D-8E2626CBC314}" type="presParOf" srcId="{B1133FC1-1656-4294-BC13-937C46F9719D}" destId="{607845D9-6C49-4540-906E-137A1BF63809}" srcOrd="16" destOrd="0" presId="urn:microsoft.com/office/officeart/2005/8/layout/cycle5"/>
    <dgm:cxn modelId="{6A488A36-E22C-3E46-85DC-74B317092080}" type="presParOf" srcId="{B1133FC1-1656-4294-BC13-937C46F9719D}" destId="{ECF0FE69-E887-44F0-8BA5-DF79E3F52634}" srcOrd="17" destOrd="0" presId="urn:microsoft.com/office/officeart/2005/8/layout/cycle5"/>
    <dgm:cxn modelId="{514A1FB0-C2AF-9941-99C8-A1017B294718}" type="presParOf" srcId="{B1133FC1-1656-4294-BC13-937C46F9719D}" destId="{7F343079-4B3F-4866-9697-7E4DB3054F7B}" srcOrd="18" destOrd="0" presId="urn:microsoft.com/office/officeart/2005/8/layout/cycle5"/>
    <dgm:cxn modelId="{59C8412C-D605-B04E-BA70-63092D3E2DD7}" type="presParOf" srcId="{B1133FC1-1656-4294-BC13-937C46F9719D}" destId="{8A354AC0-00FC-45B5-9AAE-DEDB6614B525}" srcOrd="19" destOrd="0" presId="urn:microsoft.com/office/officeart/2005/8/layout/cycle5"/>
    <dgm:cxn modelId="{6151F596-E5BA-084E-876F-47107AECE490}" type="presParOf" srcId="{B1133FC1-1656-4294-BC13-937C46F9719D}" destId="{4EB88BCB-7D4C-47EF-B2EC-E71ED080B7A7}" srcOrd="20" destOrd="0" presId="urn:microsoft.com/office/officeart/2005/8/layout/cycle5"/>
    <dgm:cxn modelId="{E42C1F5B-D184-EE4C-B880-1D0475E538B2}" type="presParOf" srcId="{B1133FC1-1656-4294-BC13-937C46F9719D}" destId="{39751712-C29E-480C-9677-5A536B9D09B2}" srcOrd="21" destOrd="0" presId="urn:microsoft.com/office/officeart/2005/8/layout/cycle5"/>
    <dgm:cxn modelId="{88C1422E-19BF-B144-AD2A-1A045FE1EC76}" type="presParOf" srcId="{B1133FC1-1656-4294-BC13-937C46F9719D}" destId="{9C1CF447-8188-4B89-8DE9-C455CF3A421F}" srcOrd="22" destOrd="0" presId="urn:microsoft.com/office/officeart/2005/8/layout/cycle5"/>
    <dgm:cxn modelId="{24A35158-5392-8046-AC5A-BE49D0815BA0}" type="presParOf" srcId="{B1133FC1-1656-4294-BC13-937C46F9719D}" destId="{05F659CF-98CC-429E-A099-E2D54812ED60}" srcOrd="23" destOrd="0" presId="urn:microsoft.com/office/officeart/2005/8/layout/cycle5"/>
    <dgm:cxn modelId="{25B3E95D-8CAA-1B42-BB4C-B9329E95DEA2}" type="presParOf" srcId="{B1133FC1-1656-4294-BC13-937C46F9719D}" destId="{5491BF3F-CB15-46BC-B356-C7178F7F0D9E}" srcOrd="24" destOrd="0" presId="urn:microsoft.com/office/officeart/2005/8/layout/cycle5"/>
    <dgm:cxn modelId="{48233FEE-FCB7-584A-B974-B2CD587637C3}" type="presParOf" srcId="{B1133FC1-1656-4294-BC13-937C46F9719D}" destId="{9D2ED515-A2C5-4DAC-B50E-22A08091C7EB}" srcOrd="25" destOrd="0" presId="urn:microsoft.com/office/officeart/2005/8/layout/cycle5"/>
    <dgm:cxn modelId="{97A9646B-41AE-0C48-9695-E0C88E470819}" type="presParOf" srcId="{B1133FC1-1656-4294-BC13-937C46F9719D}" destId="{08AA6991-9973-4DC8-9AAF-DE6C223DEC8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5C831A-CCF5-4391-A2BE-9DF065D37587}" type="doc">
      <dgm:prSet loTypeId="urn:microsoft.com/office/officeart/2005/8/layout/arrow2" loCatId="process" qsTypeId="urn:microsoft.com/office/officeart/2005/8/quickstyle/simple5" qsCatId="simple" csTypeId="urn:microsoft.com/office/officeart/2005/8/colors/colorful3" csCatId="colorful" phldr="1"/>
      <dgm:spPr/>
    </dgm:pt>
    <dgm:pt modelId="{1E3A074B-8EC3-4AC7-ADB8-C53A583CA2D1}">
      <dgm:prSet phldrT="[Text]" custT="1"/>
      <dgm:spPr/>
      <dgm:t>
        <a:bodyPr/>
        <a:lstStyle/>
        <a:p>
          <a:r>
            <a:rPr lang="en-US" sz="1400" dirty="0" smtClean="0">
              <a:solidFill>
                <a:srgbClr val="92D050"/>
              </a:solidFill>
            </a:rPr>
            <a:t>Cavity Tests</a:t>
          </a:r>
        </a:p>
        <a:p>
          <a:r>
            <a:rPr lang="en-US" sz="1400" dirty="0" smtClean="0">
              <a:solidFill>
                <a:srgbClr val="92D050"/>
              </a:solidFill>
            </a:rPr>
            <a:t>RF Testing Operational</a:t>
          </a:r>
        </a:p>
        <a:p>
          <a:r>
            <a:rPr lang="en-US" sz="1400" dirty="0" smtClean="0">
              <a:solidFill>
                <a:srgbClr val="92D050"/>
              </a:solidFill>
            </a:rPr>
            <a:t>Clean room &amp; RF Test Protocol Established</a:t>
          </a:r>
        </a:p>
        <a:p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Coating tests in progress (VSC)</a:t>
          </a:r>
          <a:endParaRPr lang="en-US" sz="1400" dirty="0">
            <a:solidFill>
              <a:srgbClr val="29CA0C"/>
            </a:solidFill>
          </a:endParaRPr>
        </a:p>
      </dgm:t>
    </dgm:pt>
    <dgm:pt modelId="{C3E70DF8-D297-401F-A070-1295F4388B0B}" type="parTrans" cxnId="{8C1AFE23-B091-4CE6-8284-0511812F213B}">
      <dgm:prSet/>
      <dgm:spPr/>
      <dgm:t>
        <a:bodyPr/>
        <a:lstStyle/>
        <a:p>
          <a:endParaRPr lang="en-US" sz="1400"/>
        </a:p>
      </dgm:t>
    </dgm:pt>
    <dgm:pt modelId="{13D421C7-F834-4141-85ED-0207D610A128}" type="sibTrans" cxnId="{8C1AFE23-B091-4CE6-8284-0511812F213B}">
      <dgm:prSet/>
      <dgm:spPr/>
      <dgm:t>
        <a:bodyPr/>
        <a:lstStyle/>
        <a:p>
          <a:endParaRPr lang="en-US" sz="1400"/>
        </a:p>
      </dgm:t>
    </dgm:pt>
    <dgm:pt modelId="{C7CCB8C4-BA8F-435B-96D2-651E5BBEE204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accent6"/>
              </a:solidFill>
            </a:rPr>
            <a:t>Fall 2012:</a:t>
          </a:r>
        </a:p>
        <a:p>
          <a:r>
            <a:rPr lang="en-US" sz="1400" dirty="0" smtClean="0">
              <a:solidFill>
                <a:schemeClr val="accent6"/>
              </a:solidFill>
            </a:rPr>
            <a:t>5 RF couplers &amp; tuners validated &amp; built</a:t>
          </a:r>
        </a:p>
        <a:p>
          <a:r>
            <a:rPr lang="en-US" sz="1400" dirty="0" smtClean="0">
              <a:solidFill>
                <a:schemeClr val="accent6"/>
              </a:solidFill>
            </a:rPr>
            <a:t>New clean room built</a:t>
          </a:r>
        </a:p>
        <a:p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Coating recipe validated (TE/VSC)</a:t>
          </a:r>
        </a:p>
        <a:p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5 cavities built (substrate) (EN/MME)</a:t>
          </a:r>
          <a:endParaRPr lang="en-US" sz="1400" dirty="0">
            <a:solidFill>
              <a:srgbClr val="FF6600"/>
            </a:solidFill>
          </a:endParaRPr>
        </a:p>
      </dgm:t>
    </dgm:pt>
    <dgm:pt modelId="{AD18367E-C5DB-45A4-A27B-B15954C86D0F}" type="parTrans" cxnId="{679C1D1A-14EB-43D6-A6EB-15DB434BD9E3}">
      <dgm:prSet/>
      <dgm:spPr/>
      <dgm:t>
        <a:bodyPr/>
        <a:lstStyle/>
        <a:p>
          <a:endParaRPr lang="en-US" sz="1400"/>
        </a:p>
      </dgm:t>
    </dgm:pt>
    <dgm:pt modelId="{7D6A4EA2-7BAB-433A-B969-4D95C96F0274}" type="sibTrans" cxnId="{679C1D1A-14EB-43D6-A6EB-15DB434BD9E3}">
      <dgm:prSet/>
      <dgm:spPr/>
      <dgm:t>
        <a:bodyPr/>
        <a:lstStyle/>
        <a:p>
          <a:endParaRPr lang="en-US" sz="1400"/>
        </a:p>
      </dgm:t>
    </dgm:pt>
    <dgm:pt modelId="{A75DE5EA-0E88-4A1C-B1EA-B4EE477D7AA1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accent5">
                  <a:lumMod val="75000"/>
                </a:schemeClr>
              </a:solidFill>
            </a:rPr>
            <a:t>May 2013:</a:t>
          </a:r>
        </a:p>
        <a:p>
          <a:r>
            <a:rPr lang="en-US" sz="1400" dirty="0" smtClean="0">
              <a:solidFill>
                <a:schemeClr val="accent5">
                  <a:lumMod val="75000"/>
                </a:schemeClr>
              </a:solidFill>
            </a:rPr>
            <a:t>5 fully equipped cavities tested &amp; validated</a:t>
          </a:r>
        </a:p>
        <a:p>
          <a:r>
            <a:rPr lang="en-US" sz="1400" dirty="0" smtClean="0">
              <a:solidFill>
                <a:schemeClr val="accent5">
                  <a:lumMod val="75000"/>
                </a:schemeClr>
              </a:solidFill>
            </a:rPr>
            <a:t>CM test place operational (controls, LLRF, RF power)</a:t>
          </a:r>
        </a:p>
        <a:p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All CM parts procured (TE/MSC)</a:t>
          </a:r>
          <a:endParaRPr lang="en-US" sz="1400" dirty="0">
            <a:solidFill>
              <a:srgbClr val="1C727B"/>
            </a:solidFill>
          </a:endParaRPr>
        </a:p>
      </dgm:t>
    </dgm:pt>
    <dgm:pt modelId="{48157EE2-9BD9-48FE-A422-276C84F2470D}" type="parTrans" cxnId="{D09152C8-0058-4F02-AE9F-59A443534AE8}">
      <dgm:prSet/>
      <dgm:spPr/>
      <dgm:t>
        <a:bodyPr/>
        <a:lstStyle/>
        <a:p>
          <a:endParaRPr lang="en-US" sz="1400"/>
        </a:p>
      </dgm:t>
    </dgm:pt>
    <dgm:pt modelId="{03226FF3-250B-4000-A0B5-00FF0F1D75A5}" type="sibTrans" cxnId="{D09152C8-0058-4F02-AE9F-59A443534AE8}">
      <dgm:prSet/>
      <dgm:spPr/>
      <dgm:t>
        <a:bodyPr/>
        <a:lstStyle/>
        <a:p>
          <a:endParaRPr lang="en-US" sz="1400"/>
        </a:p>
      </dgm:t>
    </dgm:pt>
    <dgm:pt modelId="{D46EA46F-E838-9C46-BD22-EBDB146353CF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/>
              </a:solidFill>
            </a:rPr>
            <a:t>September 2013:</a:t>
          </a:r>
        </a:p>
        <a:p>
          <a:r>
            <a:rPr lang="en-US" sz="1400" dirty="0" smtClean="0">
              <a:solidFill>
                <a:schemeClr val="tx2"/>
              </a:solidFill>
            </a:rPr>
            <a:t>CM in SM18 bunker</a:t>
          </a:r>
        </a:p>
        <a:p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CM fully assembled (TE/MSC)</a:t>
          </a:r>
          <a:endParaRPr lang="en-US" sz="1400" dirty="0">
            <a:solidFill>
              <a:schemeClr val="tx2"/>
            </a:solidFill>
          </a:endParaRPr>
        </a:p>
      </dgm:t>
    </dgm:pt>
    <dgm:pt modelId="{3E945DFA-4420-BE47-A319-3B6AA71D16D5}" type="parTrans" cxnId="{D3E82CCA-6511-4941-B41A-D393C741E3ED}">
      <dgm:prSet/>
      <dgm:spPr/>
      <dgm:t>
        <a:bodyPr/>
        <a:lstStyle/>
        <a:p>
          <a:endParaRPr lang="en-US" sz="2000"/>
        </a:p>
      </dgm:t>
    </dgm:pt>
    <dgm:pt modelId="{77DFBFE8-769A-6D46-97EC-108BDBA88DA6}" type="sibTrans" cxnId="{D3E82CCA-6511-4941-B41A-D393C741E3ED}">
      <dgm:prSet/>
      <dgm:spPr/>
      <dgm:t>
        <a:bodyPr/>
        <a:lstStyle/>
        <a:p>
          <a:endParaRPr lang="en-US" sz="2000"/>
        </a:p>
      </dgm:t>
    </dgm:pt>
    <dgm:pt modelId="{5F384315-5F4C-CA48-9F74-328FD443A2C9}">
      <dgm:prSet phldrT="[Text]" custT="1"/>
      <dgm:spPr/>
      <dgm:t>
        <a:bodyPr/>
        <a:lstStyle/>
        <a:p>
          <a:r>
            <a:rPr lang="en-US" sz="1400" u="sng" dirty="0" smtClean="0">
              <a:solidFill>
                <a:srgbClr val="7030A0"/>
              </a:solidFill>
            </a:rPr>
            <a:t>December 2013:</a:t>
          </a:r>
        </a:p>
        <a:p>
          <a:r>
            <a:rPr lang="en-US" sz="1400" dirty="0" smtClean="0">
              <a:solidFill>
                <a:srgbClr val="7030A0"/>
              </a:solidFill>
            </a:rPr>
            <a:t>Cryomodule tested &amp; validated (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vacuum,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</a:rPr>
            <a:t>cryo</a:t>
          </a:r>
          <a:r>
            <a:rPr lang="en-US" sz="1400" dirty="0" smtClean="0">
              <a:solidFill>
                <a:srgbClr val="7030A0"/>
              </a:solidFill>
            </a:rPr>
            <a:t>, RF)</a:t>
          </a:r>
          <a:endParaRPr lang="en-US" sz="1400" dirty="0">
            <a:solidFill>
              <a:schemeClr val="accent4">
                <a:lumMod val="75000"/>
              </a:schemeClr>
            </a:solidFill>
          </a:endParaRPr>
        </a:p>
      </dgm:t>
    </dgm:pt>
    <dgm:pt modelId="{C49024D7-9915-454E-88B9-0C62B8931F4D}" type="parTrans" cxnId="{81156040-AF4F-BD41-8683-E3DF77BE8D3A}">
      <dgm:prSet/>
      <dgm:spPr/>
      <dgm:t>
        <a:bodyPr/>
        <a:lstStyle/>
        <a:p>
          <a:endParaRPr lang="en-US" sz="2000"/>
        </a:p>
      </dgm:t>
    </dgm:pt>
    <dgm:pt modelId="{2C6860A6-3048-8A4A-B330-C01BFA830CD2}" type="sibTrans" cxnId="{81156040-AF4F-BD41-8683-E3DF77BE8D3A}">
      <dgm:prSet/>
      <dgm:spPr/>
      <dgm:t>
        <a:bodyPr/>
        <a:lstStyle/>
        <a:p>
          <a:endParaRPr lang="en-US" sz="2000"/>
        </a:p>
      </dgm:t>
    </dgm:pt>
    <dgm:pt modelId="{E220828C-C958-4FCF-B52F-02D7F5D17607}" type="pres">
      <dgm:prSet presAssocID="{455C831A-CCF5-4391-A2BE-9DF065D37587}" presName="arrowDiagram" presStyleCnt="0">
        <dgm:presLayoutVars>
          <dgm:chMax val="5"/>
          <dgm:dir/>
          <dgm:resizeHandles val="exact"/>
        </dgm:presLayoutVars>
      </dgm:prSet>
      <dgm:spPr/>
    </dgm:pt>
    <dgm:pt modelId="{82ED47FD-CD8E-4EC8-A7E3-BF3AC4BC5C1A}" type="pres">
      <dgm:prSet presAssocID="{455C831A-CCF5-4391-A2BE-9DF065D37587}" presName="arrow" presStyleLbl="bgShp" presStyleIdx="0" presStyleCnt="1" custAng="20330965" custScaleY="33845" custLinFactNeighborX="-2500" custLinFactNeighborY="6958"/>
      <dgm:spPr>
        <a:gradFill rotWithShape="0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tx2">
                <a:lumMod val="40000"/>
                <a:lumOff val="60000"/>
              </a:schemeClr>
            </a:gs>
            <a:gs pos="100000">
              <a:schemeClr val="tx2">
                <a:lumMod val="75000"/>
              </a:schemeClr>
            </a:gs>
          </a:gsLst>
          <a:lin ang="5400000" scaled="0"/>
        </a:gradFill>
      </dgm:spPr>
    </dgm:pt>
    <dgm:pt modelId="{64E08833-4538-C14B-B9AA-A8240CA72E63}" type="pres">
      <dgm:prSet presAssocID="{455C831A-CCF5-4391-A2BE-9DF065D37587}" presName="arrowDiagram5" presStyleCnt="0"/>
      <dgm:spPr/>
    </dgm:pt>
    <dgm:pt modelId="{933F067A-04C7-8540-BBA1-258986F0E212}" type="pres">
      <dgm:prSet presAssocID="{1E3A074B-8EC3-4AC7-ADB8-C53A583CA2D1}" presName="bullet5a" presStyleLbl="node1" presStyleIdx="0" presStyleCnt="5" custLinFactX="101529" custLinFactY="100000" custLinFactNeighborX="200000" custLinFactNeighborY="141247"/>
      <dgm:spPr>
        <a:solidFill>
          <a:srgbClr val="29CA0C"/>
        </a:solidFill>
      </dgm:spPr>
    </dgm:pt>
    <dgm:pt modelId="{BF385932-BAAA-B444-9868-0521905A603A}" type="pres">
      <dgm:prSet presAssocID="{1E3A074B-8EC3-4AC7-ADB8-C53A583CA2D1}" presName="textBox5a" presStyleLbl="revTx" presStyleIdx="0" presStyleCnt="5" custScaleX="179169" custScaleY="89984" custLinFactNeighborX="67293" custLinFactNeighborY="559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8515C-ADE1-8E47-A6A5-16879266FC54}" type="pres">
      <dgm:prSet presAssocID="{C7CCB8C4-BA8F-435B-96D2-651E5BBEE204}" presName="bullet5b" presStyleLbl="node1" presStyleIdx="1" presStyleCnt="5" custScaleX="86418" custScaleY="86600" custLinFactX="100000" custLinFactY="91295" custLinFactNeighborX="133456" custLinFactNeighborY="100000"/>
      <dgm:spPr>
        <a:solidFill>
          <a:schemeClr val="accent6"/>
        </a:solidFill>
      </dgm:spPr>
    </dgm:pt>
    <dgm:pt modelId="{EAC12C55-FD27-FF44-A6FB-08132F3B4893}" type="pres">
      <dgm:prSet presAssocID="{C7CCB8C4-BA8F-435B-96D2-651E5BBEE204}" presName="textBox5b" presStyleLbl="revTx" presStyleIdx="1" presStyleCnt="5" custScaleX="222911" custScaleY="79507" custLinFactNeighborX="84700" custLinFactNeighborY="27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5076F-AD8F-0948-B8FE-72F0BE24223A}" type="pres">
      <dgm:prSet presAssocID="{A75DE5EA-0E88-4A1C-B1EA-B4EE477D7AA1}" presName="bullet5c" presStyleLbl="node1" presStyleIdx="2" presStyleCnt="5" custScaleX="91001" custScaleY="86661" custLinFactX="85068" custLinFactY="32421" custLinFactNeighborX="100000" custLinFactNeighborY="100000"/>
      <dgm:spPr/>
    </dgm:pt>
    <dgm:pt modelId="{C9DAD5C6-AE7F-2E40-A1D9-C4431D397470}" type="pres">
      <dgm:prSet presAssocID="{A75DE5EA-0E88-4A1C-B1EA-B4EE477D7AA1}" presName="textBox5c" presStyleLbl="revTx" presStyleIdx="2" presStyleCnt="5" custScaleX="238328" custScaleY="29987" custLinFactNeighborX="86943" custLinFactNeighborY="-6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C368F-823E-2840-8E19-118BEF4F58ED}" type="pres">
      <dgm:prSet presAssocID="{D46EA46F-E838-9C46-BD22-EBDB146353CF}" presName="bullet5d" presStyleLbl="node1" presStyleIdx="3" presStyleCnt="5" custScaleX="78870" custScaleY="79041" custLinFactX="15424" custLinFactNeighborX="100000" custLinFactNeighborY="69900"/>
      <dgm:spPr/>
    </dgm:pt>
    <dgm:pt modelId="{E573D7E8-49C1-594D-9EDB-5FBE7871607E}" type="pres">
      <dgm:prSet presAssocID="{D46EA46F-E838-9C46-BD22-EBDB146353CF}" presName="textBox5d" presStyleLbl="revTx" presStyleIdx="3" presStyleCnt="5" custScaleX="129071" custScaleY="22158" custLinFactNeighborX="20624" custLinFactNeighborY="-20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92499-A323-6D43-A883-6CBA81B5B29E}" type="pres">
      <dgm:prSet presAssocID="{5F384315-5F4C-CA48-9F74-328FD443A2C9}" presName="bullet5e" presStyleLbl="node1" presStyleIdx="4" presStyleCnt="5" custScaleX="73736" custScaleY="67207" custLinFactNeighborX="63114" custLinFactNeighborY="3046"/>
      <dgm:spPr/>
    </dgm:pt>
    <dgm:pt modelId="{D2571182-42DA-854E-A59F-A1A8E8339697}" type="pres">
      <dgm:prSet presAssocID="{5F384315-5F4C-CA48-9F74-328FD443A2C9}" presName="textBox5e" presStyleLbl="revTx" presStyleIdx="4" presStyleCnt="5" custScaleX="125886" custScaleY="19039" custLinFactNeighborX="-21345" custLinFactNeighborY="-29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CFE535-C977-934A-845D-C55DBB036DE0}" type="presOf" srcId="{455C831A-CCF5-4391-A2BE-9DF065D37587}" destId="{E220828C-C958-4FCF-B52F-02D7F5D17607}" srcOrd="0" destOrd="0" presId="urn:microsoft.com/office/officeart/2005/8/layout/arrow2"/>
    <dgm:cxn modelId="{6677DF40-A0FF-284F-86C2-2FE672F929A2}" type="presOf" srcId="{A75DE5EA-0E88-4A1C-B1EA-B4EE477D7AA1}" destId="{C9DAD5C6-AE7F-2E40-A1D9-C4431D397470}" srcOrd="0" destOrd="0" presId="urn:microsoft.com/office/officeart/2005/8/layout/arrow2"/>
    <dgm:cxn modelId="{2E7AA863-4CF5-5747-AF85-BCBDFB5F8204}" type="presOf" srcId="{D46EA46F-E838-9C46-BD22-EBDB146353CF}" destId="{E573D7E8-49C1-594D-9EDB-5FBE7871607E}" srcOrd="0" destOrd="0" presId="urn:microsoft.com/office/officeart/2005/8/layout/arrow2"/>
    <dgm:cxn modelId="{8C1AFE23-B091-4CE6-8284-0511812F213B}" srcId="{455C831A-CCF5-4391-A2BE-9DF065D37587}" destId="{1E3A074B-8EC3-4AC7-ADB8-C53A583CA2D1}" srcOrd="0" destOrd="0" parTransId="{C3E70DF8-D297-401F-A070-1295F4388B0B}" sibTransId="{13D421C7-F834-4141-85ED-0207D610A128}"/>
    <dgm:cxn modelId="{8681B87F-9B60-E74F-8214-702289F3AA29}" type="presOf" srcId="{C7CCB8C4-BA8F-435B-96D2-651E5BBEE204}" destId="{EAC12C55-FD27-FF44-A6FB-08132F3B4893}" srcOrd="0" destOrd="0" presId="urn:microsoft.com/office/officeart/2005/8/layout/arrow2"/>
    <dgm:cxn modelId="{C160CF85-A147-E841-996F-2E53085D75F2}" type="presOf" srcId="{1E3A074B-8EC3-4AC7-ADB8-C53A583CA2D1}" destId="{BF385932-BAAA-B444-9868-0521905A603A}" srcOrd="0" destOrd="0" presId="urn:microsoft.com/office/officeart/2005/8/layout/arrow2"/>
    <dgm:cxn modelId="{2DF13909-A4E5-EB41-9EA1-F5673E57285C}" type="presOf" srcId="{5F384315-5F4C-CA48-9F74-328FD443A2C9}" destId="{D2571182-42DA-854E-A59F-A1A8E8339697}" srcOrd="0" destOrd="0" presId="urn:microsoft.com/office/officeart/2005/8/layout/arrow2"/>
    <dgm:cxn modelId="{679C1D1A-14EB-43D6-A6EB-15DB434BD9E3}" srcId="{455C831A-CCF5-4391-A2BE-9DF065D37587}" destId="{C7CCB8C4-BA8F-435B-96D2-651E5BBEE204}" srcOrd="1" destOrd="0" parTransId="{AD18367E-C5DB-45A4-A27B-B15954C86D0F}" sibTransId="{7D6A4EA2-7BAB-433A-B969-4D95C96F0274}"/>
    <dgm:cxn modelId="{D09152C8-0058-4F02-AE9F-59A443534AE8}" srcId="{455C831A-CCF5-4391-A2BE-9DF065D37587}" destId="{A75DE5EA-0E88-4A1C-B1EA-B4EE477D7AA1}" srcOrd="2" destOrd="0" parTransId="{48157EE2-9BD9-48FE-A422-276C84F2470D}" sibTransId="{03226FF3-250B-4000-A0B5-00FF0F1D75A5}"/>
    <dgm:cxn modelId="{81156040-AF4F-BD41-8683-E3DF77BE8D3A}" srcId="{455C831A-CCF5-4391-A2BE-9DF065D37587}" destId="{5F384315-5F4C-CA48-9F74-328FD443A2C9}" srcOrd="4" destOrd="0" parTransId="{C49024D7-9915-454E-88B9-0C62B8931F4D}" sibTransId="{2C6860A6-3048-8A4A-B330-C01BFA830CD2}"/>
    <dgm:cxn modelId="{D3E82CCA-6511-4941-B41A-D393C741E3ED}" srcId="{455C831A-CCF5-4391-A2BE-9DF065D37587}" destId="{D46EA46F-E838-9C46-BD22-EBDB146353CF}" srcOrd="3" destOrd="0" parTransId="{3E945DFA-4420-BE47-A319-3B6AA71D16D5}" sibTransId="{77DFBFE8-769A-6D46-97EC-108BDBA88DA6}"/>
    <dgm:cxn modelId="{FB18FBE0-8AA4-AE4A-AFDA-760DFD5247DA}" type="presParOf" srcId="{E220828C-C958-4FCF-B52F-02D7F5D17607}" destId="{82ED47FD-CD8E-4EC8-A7E3-BF3AC4BC5C1A}" srcOrd="0" destOrd="0" presId="urn:microsoft.com/office/officeart/2005/8/layout/arrow2"/>
    <dgm:cxn modelId="{8E318B1D-2465-3240-AA0E-B5EE326DF2F1}" type="presParOf" srcId="{E220828C-C958-4FCF-B52F-02D7F5D17607}" destId="{64E08833-4538-C14B-B9AA-A8240CA72E63}" srcOrd="1" destOrd="0" presId="urn:microsoft.com/office/officeart/2005/8/layout/arrow2"/>
    <dgm:cxn modelId="{5C362975-730E-5B41-A951-3B19A3264039}" type="presParOf" srcId="{64E08833-4538-C14B-B9AA-A8240CA72E63}" destId="{933F067A-04C7-8540-BBA1-258986F0E212}" srcOrd="0" destOrd="0" presId="urn:microsoft.com/office/officeart/2005/8/layout/arrow2"/>
    <dgm:cxn modelId="{E1A48D63-9B50-684F-8235-E32EDE674621}" type="presParOf" srcId="{64E08833-4538-C14B-B9AA-A8240CA72E63}" destId="{BF385932-BAAA-B444-9868-0521905A603A}" srcOrd="1" destOrd="0" presId="urn:microsoft.com/office/officeart/2005/8/layout/arrow2"/>
    <dgm:cxn modelId="{FFF2A8F5-5381-9240-8313-EAA54DEBC323}" type="presParOf" srcId="{64E08833-4538-C14B-B9AA-A8240CA72E63}" destId="{E4F8515C-ADE1-8E47-A6A5-16879266FC54}" srcOrd="2" destOrd="0" presId="urn:microsoft.com/office/officeart/2005/8/layout/arrow2"/>
    <dgm:cxn modelId="{B1A75C13-411F-DC48-912C-EC4F269CC07A}" type="presParOf" srcId="{64E08833-4538-C14B-B9AA-A8240CA72E63}" destId="{EAC12C55-FD27-FF44-A6FB-08132F3B4893}" srcOrd="3" destOrd="0" presId="urn:microsoft.com/office/officeart/2005/8/layout/arrow2"/>
    <dgm:cxn modelId="{CF370F99-6B8F-0743-AA75-310BB7EA89B2}" type="presParOf" srcId="{64E08833-4538-C14B-B9AA-A8240CA72E63}" destId="{5885076F-AD8F-0948-B8FE-72F0BE24223A}" srcOrd="4" destOrd="0" presId="urn:microsoft.com/office/officeart/2005/8/layout/arrow2"/>
    <dgm:cxn modelId="{1786B980-3775-C34A-AD4C-F87A0E8DB10F}" type="presParOf" srcId="{64E08833-4538-C14B-B9AA-A8240CA72E63}" destId="{C9DAD5C6-AE7F-2E40-A1D9-C4431D397470}" srcOrd="5" destOrd="0" presId="urn:microsoft.com/office/officeart/2005/8/layout/arrow2"/>
    <dgm:cxn modelId="{D7F42E49-2055-3647-8F77-778954DBF790}" type="presParOf" srcId="{64E08833-4538-C14B-B9AA-A8240CA72E63}" destId="{CD8C368F-823E-2840-8E19-118BEF4F58ED}" srcOrd="6" destOrd="0" presId="urn:microsoft.com/office/officeart/2005/8/layout/arrow2"/>
    <dgm:cxn modelId="{E88D4116-A2C8-5947-9EB5-075F126BB2F6}" type="presParOf" srcId="{64E08833-4538-C14B-B9AA-A8240CA72E63}" destId="{E573D7E8-49C1-594D-9EDB-5FBE7871607E}" srcOrd="7" destOrd="0" presId="urn:microsoft.com/office/officeart/2005/8/layout/arrow2"/>
    <dgm:cxn modelId="{7BE111F1-6906-634C-9F06-3C85A2977024}" type="presParOf" srcId="{64E08833-4538-C14B-B9AA-A8240CA72E63}" destId="{56292499-A323-6D43-A883-6CBA81B5B29E}" srcOrd="8" destOrd="0" presId="urn:microsoft.com/office/officeart/2005/8/layout/arrow2"/>
    <dgm:cxn modelId="{4E56A6CE-AED5-C544-9C7A-45DC97D7533E}" type="presParOf" srcId="{64E08833-4538-C14B-B9AA-A8240CA72E63}" destId="{D2571182-42DA-854E-A59F-A1A8E833969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0.82942</cdr:x>
      <cdr:y>0.17128</cdr:y>
    </cdr:from>
    <cdr:to>
      <cdr:x>0.83066</cdr:x>
      <cdr:y>0.89965</cdr:y>
    </cdr:to>
    <cdr:sp macro="" textlink="">
      <cdr:nvSpPr>
        <cdr:cNvPr id="5" name="Straight Connector 4"/>
        <cdr:cNvSpPr/>
      </cdr:nvSpPr>
      <cdr:spPr>
        <a:xfrm xmlns:a="http://schemas.openxmlformats.org/drawingml/2006/main">
          <a:off x="6391276" y="942975"/>
          <a:ext cx="9525" cy="4010025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0.14339</cdr:x>
      <cdr:y>0.13668</cdr:y>
    </cdr:from>
    <cdr:to>
      <cdr:x>0.83066</cdr:x>
      <cdr:y>0.16782</cdr:y>
    </cdr:to>
    <cdr:sp macro="" textlink="">
      <cdr:nvSpPr>
        <cdr:cNvPr id="3" name="Straight Connector 2"/>
        <cdr:cNvSpPr/>
      </cdr:nvSpPr>
      <cdr:spPr>
        <a:xfrm xmlns:a="http://schemas.openxmlformats.org/drawingml/2006/main">
          <a:off x="1104901" y="752475"/>
          <a:ext cx="5295900" cy="171450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0.14377</cdr:x>
      <cdr:y>0.62785</cdr:y>
    </cdr:from>
    <cdr:to>
      <cdr:x>0.7423</cdr:x>
      <cdr:y>0.62785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968582" y="2631304"/>
          <a:ext cx="403244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03154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0.13722</cdr:x>
      <cdr:y>0.50758</cdr:y>
    </cdr:from>
    <cdr:to>
      <cdr:x>0.73576</cdr:x>
      <cdr:y>0.50758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924508" y="2127248"/>
          <a:ext cx="403244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8885-4F95-EC43-9F35-DF755EC9985E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A80E0-E375-2444-9718-359241C4F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6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Following</a:t>
            </a:r>
            <a:r>
              <a:rPr lang="en-US" baseline="0" dirty="0" smtClean="0"/>
              <a:t> the departure of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Pasini</a:t>
            </a:r>
            <a:r>
              <a:rPr lang="en-US" baseline="0" dirty="0" smtClean="0"/>
              <a:t>, I have been mandated to take over the technical coordination of the project in addition to project leader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A80E0-E375-2444-9718-359241C4F7F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6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482C-0D94-4390-ACA7-3601E01EE513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A5AF-5C47-4794-BDE8-A18C2E120B6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A5AF-5C47-4794-BDE8-A18C2E120B6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A5AF-5C47-4794-BDE8-A18C2E120B6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A5AF-5C47-4794-BDE8-A18C2E120B6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A5AF-5C47-4794-BDE8-A18C2E120B6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9C179-B7A8-4281-98D2-24C2FC077F9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9C179-B7A8-4281-98D2-24C2FC077F9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9C179-B7A8-4281-98D2-24C2FC077F9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F69AD1-781A-4BBA-A77C-96D8DD66930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4654A-4E97-4E8B-A94B-12930F8E8B37}" type="slidenum">
              <a:rPr lang="en-GB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A80E0-E375-2444-9718-359241C4F7F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AE105-2B6F-42F2-9168-213A1E4079E2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BD5FB-BC71-47CF-AAAF-4E64AA21CA2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SmartArt </a:t>
            </a:r>
            <a:r>
              <a:rPr lang="en-US" sz="1400" b="1" baseline="0" dirty="0" smtClean="0"/>
              <a:t>custom </a:t>
            </a:r>
            <a:r>
              <a:rPr lang="en-US" sz="1400" b="1" dirty="0" smtClean="0"/>
              <a:t>animation effects: upward arrow process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SmartArt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Process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Process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Upward Arrow </a:t>
            </a:r>
            <a:r>
              <a:rPr lang="en-US" sz="1200" baseline="0" dirty="0" smtClean="0"/>
              <a:t>(sixth row, third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text. (</a:t>
            </a:r>
            <a:r>
              <a:rPr lang="en-US" sz="1200" b="1" baseline="0" dirty="0" smtClean="0"/>
              <a:t>Note: </a:t>
            </a:r>
            <a:r>
              <a:rPr lang="en-US" sz="1200" b="0" baseline="0" dirty="0" smtClean="0"/>
              <a:t>To create a bulleted list below each heading, select the heading text box in the </a:t>
            </a:r>
            <a:r>
              <a:rPr lang="en-US" sz="1200" b="1" baseline="0" dirty="0" smtClean="0"/>
              <a:t>Type your text here  </a:t>
            </a:r>
            <a:r>
              <a:rPr lang="en-US" sz="1200" b="0" baseline="0" dirty="0" smtClean="0"/>
              <a:t>dialog box, and then under </a:t>
            </a:r>
            <a:r>
              <a:rPr lang="en-US" sz="1200" b="1" baseline="0" dirty="0" smtClean="0"/>
              <a:t>SmartArt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Create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Graphic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Add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Bullet</a:t>
            </a:r>
            <a:r>
              <a:rPr lang="en-US" sz="1200" b="0" baseline="0" dirty="0" smtClean="0"/>
              <a:t>. Enter text into the new bullet text box.)</a:t>
            </a:r>
            <a:endParaRPr lang="en-US" sz="1200" b="1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</a:t>
            </a:r>
            <a:r>
              <a:rPr lang="en-US" sz="1200" baseline="0" dirty="0" smtClean="0"/>
              <a:t> the graphic.</a:t>
            </a:r>
            <a:r>
              <a:rPr lang="en-US" sz="1200" b="0" baseline="0" dirty="0" smtClean="0"/>
              <a:t>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Colorful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Colorful  Range - Accent Colors 3 to 4 </a:t>
            </a:r>
            <a:r>
              <a:rPr lang="en-US" sz="1200" b="0" baseline="0" dirty="0" smtClean="0"/>
              <a:t>(third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Intense Effect </a:t>
            </a:r>
            <a:r>
              <a:rPr lang="en-US" sz="1200" b="0" baseline="0" dirty="0" smtClean="0"/>
              <a:t>(fifth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Calibri </a:t>
            </a:r>
            <a:r>
              <a:rPr lang="en-US" sz="1200" b="0" baseline="0" dirty="0" smtClean="0"/>
              <a:t>from the </a:t>
            </a:r>
            <a:r>
              <a:rPr lang="en-US" sz="1200" b="1" baseline="0" dirty="0" smtClean="0"/>
              <a:t>Font </a:t>
            </a:r>
            <a:r>
              <a:rPr lang="en-US" sz="1200" b="0" baseline="0" dirty="0" smtClean="0"/>
              <a:t>list, and then select </a:t>
            </a:r>
            <a:r>
              <a:rPr lang="en-US" sz="1200" b="1" baseline="0" dirty="0" smtClean="0"/>
              <a:t>24 </a:t>
            </a:r>
            <a:r>
              <a:rPr lang="en-US" sz="1200" b="0" i="0" baseline="0" dirty="0" smtClean="0"/>
              <a:t>from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list.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Select the text in the first text box from the left.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="0" baseline="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Olive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Green, Accent 3, Darker 25% </a:t>
            </a:r>
            <a:r>
              <a:rPr lang="en-US" sz="1200" b="0" baseline="0" dirty="0" smtClean="0"/>
              <a:t>(fifth row, seventh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Select the text in the second text box from the left.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="0" baseline="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Aqua, Accent 5, Darker 25% </a:t>
            </a:r>
            <a:r>
              <a:rPr lang="en-US" sz="1200" b="0" baseline="0" dirty="0" smtClean="0"/>
              <a:t>(fifth row, ninth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Select the text in the third text box from the left.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="0" baseline="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Purple, Accent 4, Darker 25% </a:t>
            </a:r>
            <a:r>
              <a:rPr lang="en-US" sz="1200" b="0" baseline="0" dirty="0" smtClean="0"/>
              <a:t>(fifth row, eighth option from the left).</a:t>
            </a:r>
          </a:p>
          <a:p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graphic.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 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</a:t>
            </a:r>
            <a:r>
              <a:rPr lang="en-US" sz="1200" b="1" baseline="0" dirty="0" smtClean="0"/>
              <a:t>the 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From Left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  <a:endParaRPr lang="en-US" sz="1200" b="0" baseline="0" dirty="0" smtClean="0"/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wipe effect. Click the arrow to the right of the wipe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SmartArt Animation </a:t>
            </a:r>
            <a:r>
              <a:rPr lang="en-US" sz="1200" baseline="0" dirty="0" smtClean="0"/>
              <a:t>tab, in the </a:t>
            </a:r>
            <a:r>
              <a:rPr lang="en-US" sz="1200" b="1" baseline="0" dirty="0" smtClean="0"/>
              <a:t>Group graphic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click the double arrow under the wipe effect </a:t>
            </a:r>
            <a:r>
              <a:rPr lang="en-US" sz="1200" b="0" i="0" baseline="0" dirty="0" smtClean="0"/>
              <a:t>to expand the contents of the list of effects.</a:t>
            </a:r>
            <a:endParaRPr lang="en-US" sz="1200" baseline="0" dirty="0" smtClean="0"/>
          </a:p>
          <a:p>
            <a:pPr marL="228600" indent="-228600">
              <a:buFont typeface="+mj-lt"/>
              <a:buAutoNum type="arabicPeriod" startAt="4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second wipe effect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</a:t>
            </a:r>
            <a:r>
              <a:rPr lang="en-US" sz="1200" baseline="0" dirty="0" smtClean="0"/>
              <a:t>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Exciting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Curve Up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</a:t>
            </a:r>
            <a:r>
              <a:rPr lang="en-US" sz="1200" baseline="0" dirty="0" smtClean="0"/>
              <a:t>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select the third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Moderate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Descend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the arrow to the right of the third wipe effect, and then click </a:t>
            </a:r>
            <a:r>
              <a:rPr lang="en-US" sz="1200" b="1" baseline="0" dirty="0" smtClean="0"/>
              <a:t>Timing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Descend</a:t>
            </a:r>
            <a:r>
              <a:rPr lang="en-US" sz="1200" b="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Delay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0.5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fourth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Exciting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Curve Up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 Click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select the fifth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Moderate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Descend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sixth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Exciting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Curve Up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 Click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seventh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Moderate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Descend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39%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Olive Green, Accent 3, Lighter 60%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seventh option from the left)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0" lvl="2" indent="-228600">
              <a:buFont typeface="Arial" pitchFamily="34" charset="0"/>
              <a:buChar char="•"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None/>
            </a:pPr>
            <a:r>
              <a:rPr lang="en-US" sz="1200" dirty="0" smtClean="0"/>
              <a:t>To increase the size of the SmartArt graphic</a:t>
            </a:r>
            <a:r>
              <a:rPr lang="en-US" sz="1200" baseline="0" dirty="0" smtClean="0"/>
              <a:t> so that it spans the entire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Point to the top right corner of the graphic border, until a two-headed arrow appears. Drag the top right corner of the graphic border into the top right corner of the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Point to the bottom left corner of the graphic border, until a two-headed arrow appears. Drag the bottom left corner of the graphic border into the bottom left corner of the slide. </a:t>
            </a:r>
          </a:p>
          <a:p>
            <a:pPr marL="342900" indent="-342900">
              <a:buFont typeface="+mj-lt"/>
              <a:buNone/>
            </a:pPr>
            <a:endParaRPr lang="en-US" sz="1200" dirty="0" smtClean="0"/>
          </a:p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482C-0D94-4390-ACA7-3601E01EE513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482C-0D94-4390-ACA7-3601E01EE513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482C-0D94-4390-ACA7-3601E01EE513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482C-0D94-4390-ACA7-3601E01EE513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-1" y="2133600"/>
            <a:ext cx="7543801" cy="3850341"/>
            <a:chOff x="-1" y="3379694"/>
            <a:chExt cx="7543801" cy="2604247"/>
          </a:xfrm>
        </p:grpSpPr>
        <p:sp>
          <p:nvSpPr>
            <p:cNvPr id="15" name="Snip Single Corner Rectangle 14"/>
            <p:cNvSpPr/>
            <p:nvPr/>
          </p:nvSpPr>
          <p:spPr>
            <a:xfrm flipV="1">
              <a:off x="-1" y="3393141"/>
              <a:ext cx="7543800" cy="2590800"/>
            </a:xfrm>
            <a:prstGeom prst="snip1Rect">
              <a:avLst>
                <a:gd name="adj" fmla="val 73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3379694"/>
              <a:ext cx="7543800" cy="237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ardrop 12"/>
          <p:cNvSpPr/>
          <p:nvPr/>
        </p:nvSpPr>
        <p:spPr>
          <a:xfrm>
            <a:off x="6844553" y="274320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368E-A5FD-4A5F-A34A-7B8A3F4CA2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331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9B5D-7446-4A32-A676-D9E3FFD582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304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F6C2E-CFA2-4DA2-A087-0AEE88D792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021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236D-A906-4AE0-ADE4-3EEEB391F6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260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8084-F61F-4899-89E2-DA5C1E6707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299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0376A-691E-476D-A5B5-C0B08B1993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822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D3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2F80-9D99-4E5A-92A8-1D4A1ABFD4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3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7177-C5A7-4C00-B7C5-5C4AB60BFF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04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A069-060B-4C20-B5A8-DDB26211AE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3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7CE87-71CA-4040-9603-C58D48C8F7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552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494B-99B0-4C4F-9600-2F84B144F3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847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E07E-2CB6-4075-84A1-047B4A794D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547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DBCE2-4A6A-4CFC-9695-515BBF4559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838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30FDF-E56E-44EC-8EB5-915B847C7B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00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368E-A5FD-4A5F-A34A-7B8A3F4CA2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700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9B5D-7446-4A32-A676-D9E3FFD582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686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F6C2E-CFA2-4DA2-A087-0AEE88D792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619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236D-A906-4AE0-ADE4-3EEEB391F6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00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8084-F61F-4899-89E2-DA5C1E6707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97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0376A-691E-476D-A5B5-C0B08B1993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648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D3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1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2F80-9D99-4E5A-92A8-1D4A1ABFD4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0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7177-C5A7-4C00-B7C5-5C4AB60BFF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6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A069-060B-4C20-B5A8-DDB26211AE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060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7CE87-71CA-4040-9603-C58D48C8F7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051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494B-99B0-4C4F-9600-2F84B144F3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301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E07E-2CB6-4075-84A1-047B4A794D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139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DBCE2-4A6A-4CFC-9695-515BBF4559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14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30FDF-E56E-44EC-8EB5-915B847C7B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16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368E-A5FD-4A5F-A34A-7B8A3F4CA2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045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9B5D-7446-4A32-A676-D9E3FFD582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321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F6C2E-CFA2-4DA2-A087-0AEE88D792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617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236D-A906-4AE0-ADE4-3EEEB391F6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619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8084-F61F-4899-89E2-DA5C1E6707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793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0376A-691E-476D-A5B5-C0B08B1993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987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62462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48032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331184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840847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7999659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9649935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743375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0421207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8746598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6539434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91854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-1" y="2133600"/>
            <a:ext cx="7543801" cy="3850341"/>
            <a:chOff x="-1" y="3379694"/>
            <a:chExt cx="7543801" cy="2604247"/>
          </a:xfrm>
        </p:grpSpPr>
        <p:sp>
          <p:nvSpPr>
            <p:cNvPr id="15" name="Snip Single Corner Rectangle 14"/>
            <p:cNvSpPr/>
            <p:nvPr/>
          </p:nvSpPr>
          <p:spPr>
            <a:xfrm flipV="1">
              <a:off x="-1" y="3393141"/>
              <a:ext cx="7543800" cy="2590800"/>
            </a:xfrm>
            <a:prstGeom prst="snip1Rect">
              <a:avLst>
                <a:gd name="adj" fmla="val 73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3379694"/>
              <a:ext cx="7543800" cy="237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ardrop 12"/>
          <p:cNvSpPr/>
          <p:nvPr/>
        </p:nvSpPr>
        <p:spPr>
          <a:xfrm>
            <a:off x="6844553" y="274320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8092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77064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103154"/>
                  </a:solidFill>
                  <a:latin typeface="Corbel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8171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103154"/>
                  </a:solidFill>
                  <a:latin typeface="Corbel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BEAF9-9E58-4CC8-A6FF-6DD8A58DEEA4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91923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8132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47809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86828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539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5486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38147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6114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9627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28725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44354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888432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62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888432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250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169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3480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475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94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400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688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991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995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06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BEAF9-9E58-4CC8-A6FF-6DD8A58DEEA4}" type="datetimeFigureOut">
              <a:rPr lang="en-US" smtClean="0"/>
              <a:pPr/>
              <a:t>4/4/2013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-1" y="2133600"/>
            <a:ext cx="7543801" cy="3850341"/>
            <a:chOff x="-1" y="3379694"/>
            <a:chExt cx="7543801" cy="2604247"/>
          </a:xfrm>
        </p:grpSpPr>
        <p:sp>
          <p:nvSpPr>
            <p:cNvPr id="15" name="Snip Single Corner Rectangle 14"/>
            <p:cNvSpPr/>
            <p:nvPr/>
          </p:nvSpPr>
          <p:spPr>
            <a:xfrm flipV="1">
              <a:off x="-1" y="3393141"/>
              <a:ext cx="7543800" cy="2590800"/>
            </a:xfrm>
            <a:prstGeom prst="snip1Rect">
              <a:avLst>
                <a:gd name="adj" fmla="val 73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3379694"/>
              <a:ext cx="7543800" cy="237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ardrop 12"/>
          <p:cNvSpPr/>
          <p:nvPr/>
        </p:nvSpPr>
        <p:spPr>
          <a:xfrm>
            <a:off x="6844553" y="274320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19000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26569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103154"/>
                  </a:solidFill>
                  <a:latin typeface="Corbel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081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103154"/>
                  </a:solidFill>
                  <a:latin typeface="Corbel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BEAF9-9E58-4CC8-A6FF-6DD8A58DEEA4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22224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48453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68482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85236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19279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06795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8238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8222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36940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66937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66484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133600" cy="228600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31st of October 2011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7th HIE-ISOLDE Steering Committee Cryomodule design and prototyping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170E6ACA-C273-484E-8EBC-B56BAA0963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/28</a:t>
            </a:r>
          </a:p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JPh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Tock (TE-MSC-CMI)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09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514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05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613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151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6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867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933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834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188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32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813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-1" y="2133600"/>
            <a:ext cx="7543801" cy="3850341"/>
            <a:chOff x="-1" y="3379694"/>
            <a:chExt cx="7543801" cy="2604247"/>
          </a:xfrm>
        </p:grpSpPr>
        <p:sp>
          <p:nvSpPr>
            <p:cNvPr id="15" name="Snip Single Corner Rectangle 14"/>
            <p:cNvSpPr/>
            <p:nvPr/>
          </p:nvSpPr>
          <p:spPr>
            <a:xfrm flipV="1">
              <a:off x="-1" y="3393141"/>
              <a:ext cx="7543800" cy="2590800"/>
            </a:xfrm>
            <a:prstGeom prst="snip1Rect">
              <a:avLst>
                <a:gd name="adj" fmla="val 73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3379694"/>
              <a:ext cx="7543800" cy="237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ardrop 12"/>
          <p:cNvSpPr/>
          <p:nvPr/>
        </p:nvSpPr>
        <p:spPr>
          <a:xfrm>
            <a:off x="6844553" y="274320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761147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83921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103154"/>
                  </a:solidFill>
                  <a:latin typeface="Corbel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1933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103154"/>
                  </a:solidFill>
                  <a:latin typeface="Corbel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BEAF9-9E58-4CC8-A6FF-6DD8A58DEEA4}" type="datetimeFigureOut">
              <a:rPr lang="en-US" smtClean="0">
                <a:solidFill>
                  <a:srgbClr val="FFFFFF">
                    <a:lumMod val="50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50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3108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078015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615288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08919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328847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790745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103154"/>
                </a:solidFill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96818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1233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788915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42002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103154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7039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387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31738"/>
            <a:ext cx="8429684" cy="439742"/>
          </a:xfrm>
        </p:spPr>
        <p:txBody>
          <a:bodyPr/>
          <a:lstStyle>
            <a:lvl1pPr>
              <a:defRPr sz="3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0042"/>
            <a:ext cx="9144000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134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314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31738"/>
            <a:ext cx="8429684" cy="439742"/>
          </a:xfr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30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0042"/>
            <a:ext cx="9144000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0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30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00042"/>
            <a:ext cx="9144000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81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71414"/>
            <a:ext cx="8429684" cy="439742"/>
          </a:xfr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30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00042"/>
            <a:ext cx="9144000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330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1528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1627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2586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2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141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D3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79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2F80-9D99-4E5A-92A8-1D4A1ABFD4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7177-C5A7-4C00-B7C5-5C4AB60BFF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1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A069-060B-4C20-B5A8-DDB26211AE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67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7CE87-71CA-4040-9603-C58D48C8F7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77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494B-99B0-4C4F-9600-2F84B144F3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359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E07E-2CB6-4075-84A1-047B4A794D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28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DBCE2-4A6A-4CFC-9695-515BBF4559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902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30FDF-E56E-44EC-8EB5-915B847C7B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0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2D38DDF-6765-4540-B63D-425F3C6FA7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D3A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0" y="6553200"/>
            <a:ext cx="594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400" dirty="0" smtClean="0">
                <a:solidFill>
                  <a:srgbClr val="FFFFFF"/>
                </a:solidFill>
                <a:latin typeface="Arial" charset="0"/>
              </a:rPr>
              <a:t>Hie-Isolde SC,  31 Oct </a:t>
            </a:r>
            <a:r>
              <a:rPr lang="de-DE" sz="1400" dirty="0">
                <a:solidFill>
                  <a:srgbClr val="FFFFFF"/>
                </a:solidFill>
                <a:latin typeface="Arial" charset="0"/>
              </a:rPr>
              <a:t>2011     </a:t>
            </a:r>
            <a:r>
              <a:rPr lang="de-DE" sz="1400" dirty="0" smtClean="0">
                <a:solidFill>
                  <a:srgbClr val="FFFFFF"/>
                </a:solidFill>
                <a:latin typeface="Arial" charset="0"/>
              </a:rPr>
              <a:t>                       </a:t>
            </a:r>
            <a:r>
              <a:rPr lang="de-DE" sz="1400" dirty="0">
                <a:solidFill>
                  <a:srgbClr val="FFFFFF"/>
                </a:solidFill>
                <a:latin typeface="Arial" charset="0"/>
              </a:rPr>
              <a:t>Erwin Siesling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730250"/>
            <a:ext cx="9144000" cy="0"/>
          </a:xfrm>
          <a:prstGeom prst="line">
            <a:avLst/>
          </a:prstGeom>
          <a:noFill/>
          <a:ln w="28575">
            <a:solidFill>
              <a:srgbClr val="0D3A7E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114228-48E0-4CF5-A08E-E9F21652774F}" type="slidenum">
              <a:rPr lang="en-US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30" name="Picture 18" descr="CERN-logo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64550" y="41275"/>
            <a:ext cx="6397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http://hie-isolde.web.cern.ch/hie-isolde/images/HIE-ISOLDE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4775" y="114300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05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D3A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0" y="6553200"/>
            <a:ext cx="594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400" dirty="0" smtClean="0">
                <a:solidFill>
                  <a:srgbClr val="FFFFFF"/>
                </a:solidFill>
                <a:latin typeface="Arial" charset="0"/>
              </a:rPr>
              <a:t>Hie-Isolde SC,  31 Oct </a:t>
            </a:r>
            <a:r>
              <a:rPr lang="de-DE" sz="1400" dirty="0">
                <a:solidFill>
                  <a:srgbClr val="FFFFFF"/>
                </a:solidFill>
                <a:latin typeface="Arial" charset="0"/>
              </a:rPr>
              <a:t>2011     </a:t>
            </a:r>
            <a:r>
              <a:rPr lang="de-DE" sz="1400" dirty="0" smtClean="0">
                <a:solidFill>
                  <a:srgbClr val="FFFFFF"/>
                </a:solidFill>
                <a:latin typeface="Arial" charset="0"/>
              </a:rPr>
              <a:t>                       </a:t>
            </a:r>
            <a:r>
              <a:rPr lang="de-DE" sz="1400" dirty="0">
                <a:solidFill>
                  <a:srgbClr val="FFFFFF"/>
                </a:solidFill>
                <a:latin typeface="Arial" charset="0"/>
              </a:rPr>
              <a:t>Erwin Siesling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730250"/>
            <a:ext cx="9144000" cy="0"/>
          </a:xfrm>
          <a:prstGeom prst="line">
            <a:avLst/>
          </a:prstGeom>
          <a:noFill/>
          <a:ln w="28575">
            <a:solidFill>
              <a:srgbClr val="0D3A7E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114228-48E0-4CF5-A08E-E9F21652774F}" type="slidenum">
              <a:rPr lang="en-US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30" name="Picture 18" descr="CERN-logo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64550" y="41275"/>
            <a:ext cx="6397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http://hie-isolde.web.cern.ch/hie-isolde/images/HIE-ISOLDE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4775" y="114300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57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  <p:sldLayoutId id="2147484102" r:id="rId14"/>
    <p:sldLayoutId id="214748410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CBC0D2E3-359C-4CB2-B637-AA5F469D45A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/>
              <a:t>4/4/2013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D0AE17BC-E871-4AA5-BA5E-CF99FBED387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88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95939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8229600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7784" y="6356350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16632"/>
            <a:ext cx="1259632" cy="40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 userDrawn="1"/>
        </p:nvCxnSpPr>
        <p:spPr>
          <a:xfrm rot="10800000">
            <a:off x="0" y="609601"/>
            <a:ext cx="9144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34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88028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31st of October 2011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7th HIE-ISOLDE Steering Committee Cryomodule design and prototyping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70E6ACA-C273-484E-8EBC-B56BAA0963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40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803B13-99A5-4532-9E1B-5703CBC5A5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3FCCBE7-5518-401F-8BB0-02F0FA6D4E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99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A11387-841E-274A-B892-F5D9F46B59A1}" type="datetimeFigureOut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4/4/2013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2D38DDF-6765-4540-B63D-425F3C6FA71E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6234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44624"/>
            <a:ext cx="8429684" cy="439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642918"/>
            <a:ext cx="8429684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65945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65945"/>
            <a:ext cx="2895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65945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5" descr="Z:\JIMENEZ\Pictures Vacuum Group\Logo\New Picture (5)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786" y="-322"/>
            <a:ext cx="534235" cy="53423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785786" cy="5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328" y="0"/>
            <a:ext cx="1619672" cy="52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 userDrawn="1"/>
        </p:nvCxnSpPr>
        <p:spPr>
          <a:xfrm>
            <a:off x="0" y="500042"/>
            <a:ext cx="9144000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7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lang="en-GB" sz="2800" kern="1200" dirty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D3A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0" y="6553200"/>
            <a:ext cx="594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400" dirty="0" smtClean="0">
                <a:solidFill>
                  <a:srgbClr val="FFFFFF"/>
                </a:solidFill>
                <a:latin typeface="Arial" charset="0"/>
              </a:rPr>
              <a:t>Hie-Isolde SC,  31 Oct </a:t>
            </a:r>
            <a:r>
              <a:rPr lang="de-DE" sz="1400" dirty="0">
                <a:solidFill>
                  <a:srgbClr val="FFFFFF"/>
                </a:solidFill>
                <a:latin typeface="Arial" charset="0"/>
              </a:rPr>
              <a:t>2011     </a:t>
            </a:r>
            <a:r>
              <a:rPr lang="de-DE" sz="1400" dirty="0" smtClean="0">
                <a:solidFill>
                  <a:srgbClr val="FFFFFF"/>
                </a:solidFill>
                <a:latin typeface="Arial" charset="0"/>
              </a:rPr>
              <a:t>                       </a:t>
            </a:r>
            <a:r>
              <a:rPr lang="de-DE" sz="1400" dirty="0">
                <a:solidFill>
                  <a:srgbClr val="FFFFFF"/>
                </a:solidFill>
                <a:latin typeface="Arial" charset="0"/>
              </a:rPr>
              <a:t>Erwin Siesling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730250"/>
            <a:ext cx="9144000" cy="0"/>
          </a:xfrm>
          <a:prstGeom prst="line">
            <a:avLst/>
          </a:prstGeom>
          <a:noFill/>
          <a:ln w="28575">
            <a:solidFill>
              <a:srgbClr val="0D3A7E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114228-48E0-4CF5-A08E-E9F21652774F}" type="slidenum">
              <a:rPr lang="en-US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30" name="Picture 18" descr="CERN-logo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64550" y="41275"/>
            <a:ext cx="6397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http://hie-isolde.web.cern.ch/hie-isolde/images/HIE-ISOLDE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4775" y="114300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370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3.png"/><Relationship Id="rId11" Type="http://schemas.openxmlformats.org/officeDocument/2006/relationships/image" Target="../media/image40.jpeg"/><Relationship Id="rId5" Type="http://schemas.openxmlformats.org/officeDocument/2006/relationships/image" Target="../media/image52.png"/><Relationship Id="rId10" Type="http://schemas.openxmlformats.org/officeDocument/2006/relationships/image" Target="../media/image39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2.xml"/><Relationship Id="rId5" Type="http://schemas.microsoft.com/office/2007/relationships/hdphoto" Target="../media/hdphoto2.wdp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1.png"/><Relationship Id="rId5" Type="http://schemas.openxmlformats.org/officeDocument/2006/relationships/image" Target="../media/image79.wmf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ms.cern.ch/nav/P:CERN-0000072786:V0/P:CERN-0000090679:V0/TAB3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vyap.com/prefabricated/en/goster_tum.php?resimid=39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tiff"/><Relationship Id="rId4" Type="http://schemas.openxmlformats.org/officeDocument/2006/relationships/image" Target="../media/image103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819400"/>
            <a:ext cx="5867400" cy="2199416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HIE-ISOLDE Status Report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5867400" cy="573741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 smtClean="0"/>
              <a:t>Yacine </a:t>
            </a:r>
            <a:r>
              <a:rPr lang="en-US" sz="1800" b="1" dirty="0" err="1" smtClean="0"/>
              <a:t>Kadi</a:t>
            </a:r>
            <a:r>
              <a:rPr lang="en-US" sz="1800" b="1" dirty="0" smtClean="0"/>
              <a:t> on behalf of HIE-ISOLDE project team</a:t>
            </a:r>
          </a:p>
          <a:p>
            <a:r>
              <a:rPr lang="en-US" sz="1800" dirty="0" smtClean="0"/>
              <a:t>ISOLDE Collaboration Committee Meeting, 3 November 2011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209800"/>
            <a:ext cx="2992784" cy="9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800"/>
            <a:ext cx="990600" cy="97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916832"/>
            <a:ext cx="7896993" cy="46085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Pre-series High-Beta Cavity</a:t>
            </a:r>
          </a:p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High-Beta Cryomodule Design</a:t>
            </a:r>
            <a:endParaRPr lang="en-IE" sz="2400" b="1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RF Measurements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Sputtering Developments</a:t>
            </a:r>
          </a:p>
          <a:p>
            <a:pPr>
              <a:buFont typeface="Symbol" charset="0"/>
              <a:buChar char=""/>
            </a:pP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Detailed presentations at 7</a:t>
            </a:r>
            <a:r>
              <a:rPr lang="en-IE" sz="2400" baseline="30000" dirty="0" smtClean="0">
                <a:solidFill>
                  <a:srgbClr val="008000"/>
                </a:solidFill>
                <a:cs typeface="Arial" pitchFamily="34" charset="0"/>
              </a:rPr>
              <a:t>th</a:t>
            </a: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 HIE-ISOLDE Steering Committee meeting:</a:t>
            </a:r>
          </a:p>
          <a:p>
            <a:pPr marL="0" indent="0">
              <a:buNone/>
            </a:pPr>
            <a:r>
              <a:rPr lang="en-IE" sz="2400" dirty="0">
                <a:solidFill>
                  <a:srgbClr val="008000"/>
                </a:solidFill>
                <a:cs typeface="Arial" pitchFamily="34" charset="0"/>
              </a:rPr>
              <a:t>https://indico.cern.ch/conferenceDisplay.py?confId=159608</a:t>
            </a:r>
            <a:endParaRPr lang="en-IE" sz="2400" dirty="0" smtClean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19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7th HIE-ISOLDE Steering Committee Cryomodule design and prototyping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0"/>
            <a:ext cx="7265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Bauhaus 93" pitchFamily="82" charset="0"/>
              </a:rPr>
              <a:t>The HIE-ISOLDE </a:t>
            </a:r>
            <a:r>
              <a:rPr lang="en-US" sz="2400" dirty="0" err="1" smtClean="0">
                <a:solidFill>
                  <a:prstClr val="black"/>
                </a:solidFill>
                <a:latin typeface="Bauhaus 93" pitchFamily="82" charset="0"/>
              </a:rPr>
              <a:t>cryomodule</a:t>
            </a:r>
            <a:r>
              <a:rPr lang="en-US" sz="2400" dirty="0" smtClean="0">
                <a:solidFill>
                  <a:prstClr val="black"/>
                </a:solidFill>
                <a:latin typeface="Bauhaus 93" pitchFamily="82" charset="0"/>
              </a:rPr>
              <a:t>: the vacuum vessel (2/3)</a:t>
            </a:r>
            <a:endParaRPr lang="en-US" sz="2400" dirty="0">
              <a:solidFill>
                <a:prstClr val="black"/>
              </a:solidFill>
              <a:latin typeface="Bauhaus 93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7201"/>
            <a:ext cx="645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u="sng" dirty="0" smtClean="0">
                <a:solidFill>
                  <a:prstClr val="black"/>
                </a:solidFill>
                <a:latin typeface="Calibri"/>
              </a:rPr>
              <a:t>Shape simplified thanks to </a:t>
            </a:r>
            <a:r>
              <a:rPr lang="en-US" u="sng" dirty="0" err="1" smtClean="0">
                <a:solidFill>
                  <a:prstClr val="black"/>
                </a:solidFill>
                <a:latin typeface="Calibri"/>
              </a:rPr>
              <a:t>optimisation</a:t>
            </a:r>
            <a:r>
              <a:rPr lang="en-US" u="sng" dirty="0" smtClean="0">
                <a:solidFill>
                  <a:prstClr val="black"/>
                </a:solidFill>
                <a:latin typeface="Calibri"/>
              </a:rPr>
              <a:t> of the inner components</a:t>
            </a:r>
          </a:p>
        </p:txBody>
      </p:sp>
      <p:pic>
        <p:nvPicPr>
          <p:cNvPr id="1026" name="Picture 2" descr="\\cern.ch\dfs\Workspaces\j\JPhTock\ISOLDE\CryoModuleDesign\HIE ISOLDE PHOTOS\1.jpg"/>
          <p:cNvPicPr>
            <a:picLocks noChangeAspect="1" noChangeArrowheads="1"/>
          </p:cNvPicPr>
          <p:nvPr/>
        </p:nvPicPr>
        <p:blipFill>
          <a:blip r:embed="rId2" cstate="print"/>
          <a:srcRect l="23479" r="31111"/>
          <a:stretch>
            <a:fillRect/>
          </a:stretch>
        </p:blipFill>
        <p:spPr bwMode="auto">
          <a:xfrm>
            <a:off x="0" y="1676400"/>
            <a:ext cx="3352800" cy="4191000"/>
          </a:xfrm>
          <a:prstGeom prst="rect">
            <a:avLst/>
          </a:prstGeom>
          <a:noFill/>
        </p:spPr>
      </p:pic>
      <p:pic>
        <p:nvPicPr>
          <p:cNvPr id="1027" name="Picture 3" descr="\\cern.ch\dfs\Workspaces\j\JPhTock\ISOLDE\CryoModuleDesign\HIE ISOLDE PHOTOS\Photo 05.07.11\1.jpg"/>
          <p:cNvPicPr>
            <a:picLocks noChangeAspect="1" noChangeArrowheads="1"/>
          </p:cNvPicPr>
          <p:nvPr/>
        </p:nvPicPr>
        <p:blipFill>
          <a:blip r:embed="rId3" cstate="print"/>
          <a:srcRect l="20578" r="27237"/>
          <a:stretch>
            <a:fillRect/>
          </a:stretch>
        </p:blipFill>
        <p:spPr bwMode="auto">
          <a:xfrm>
            <a:off x="4800600" y="1447800"/>
            <a:ext cx="4343400" cy="4724400"/>
          </a:xfrm>
          <a:prstGeom prst="rect">
            <a:avLst/>
          </a:prstGeom>
          <a:noFill/>
        </p:spPr>
      </p:pic>
      <p:sp>
        <p:nvSpPr>
          <p:cNvPr id="23" name="Right Arrow 22"/>
          <p:cNvSpPr/>
          <p:nvPr/>
        </p:nvSpPr>
        <p:spPr>
          <a:xfrm>
            <a:off x="3505200" y="3429000"/>
            <a:ext cx="1447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62200" y="2286000"/>
            <a:ext cx="609600" cy="1143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31st of October 2011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E6ACA-C273-484E-8EBC-B56BAA0963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/28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JPh Tock (TE-MSC-CMI)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5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ern.ch\dfs\Workspaces\j\JPhTock\ISOLDE\CryoModuleDesign\HIE ISOLDE PHOTOS\Photo 05.07.11\6.jpg"/>
          <p:cNvPicPr>
            <a:picLocks noChangeAspect="1" noChangeArrowheads="1"/>
          </p:cNvPicPr>
          <p:nvPr/>
        </p:nvPicPr>
        <p:blipFill>
          <a:blip r:embed="rId2" cstate="print"/>
          <a:srcRect l="19845" t="1562" r="21619" b="3125"/>
          <a:stretch>
            <a:fillRect/>
          </a:stretch>
        </p:blipFill>
        <p:spPr bwMode="auto">
          <a:xfrm>
            <a:off x="1447800" y="457200"/>
            <a:ext cx="7848600" cy="6400800"/>
          </a:xfrm>
          <a:prstGeom prst="rect">
            <a:avLst/>
          </a:prstGeom>
          <a:noFill/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HIE-ISOLDE Steering Committee Cryomodule design and prototyping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0"/>
            <a:ext cx="5405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uhaus 93" pitchFamily="82" charset="0"/>
              </a:rPr>
              <a:t>The HIE-ISOLDE </a:t>
            </a:r>
            <a:r>
              <a:rPr lang="en-US" sz="2400" dirty="0" err="1" smtClean="0">
                <a:latin typeface="Bauhaus 93" pitchFamily="82" charset="0"/>
              </a:rPr>
              <a:t>cryomodule</a:t>
            </a:r>
            <a:r>
              <a:rPr lang="en-US" sz="2400" dirty="0" smtClean="0">
                <a:latin typeface="Bauhaus 93" pitchFamily="82" charset="0"/>
              </a:rPr>
              <a:t>: Top plate</a:t>
            </a:r>
            <a:endParaRPr lang="en-US" sz="2400" dirty="0">
              <a:latin typeface="Bauhaus 93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services arrive through the top plate.  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31st of October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E6ACA-C273-484E-8EBC-B56BAA0963F9}" type="slidenum">
              <a:rPr lang="en-US" smtClean="0"/>
              <a:pPr/>
              <a:t>12</a:t>
            </a:fld>
            <a:r>
              <a:rPr lang="en-US" smtClean="0"/>
              <a:t>/28</a:t>
            </a:r>
          </a:p>
          <a:p>
            <a:r>
              <a:rPr lang="en-US" smtClean="0"/>
              <a:t>JPh Tock (TE-MSC-CMI)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HIE-ISOLDE Steering Committee Cryomodule design and prototyping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0"/>
            <a:ext cx="7492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uhaus 93" pitchFamily="82" charset="0"/>
              </a:rPr>
              <a:t>The HIE-ISOLDE </a:t>
            </a:r>
            <a:r>
              <a:rPr lang="en-US" sz="2400" dirty="0" err="1" smtClean="0">
                <a:latin typeface="Bauhaus 93" pitchFamily="82" charset="0"/>
              </a:rPr>
              <a:t>cryomodule</a:t>
            </a:r>
            <a:r>
              <a:rPr lang="en-US" sz="2400" dirty="0" smtClean="0">
                <a:latin typeface="Bauhaus 93" pitchFamily="82" charset="0"/>
              </a:rPr>
              <a:t>: Interconnection module</a:t>
            </a:r>
            <a:endParaRPr lang="en-US" sz="2400" dirty="0">
              <a:latin typeface="Bauhaus 93" pitchFamily="82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10000" y="4191000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100</a:t>
            </a:r>
          </a:p>
          <a:p>
            <a:pPr algn="ctr"/>
            <a:r>
              <a:rPr lang="en-US" dirty="0" smtClean="0"/>
              <a:t>ISO 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533400"/>
            <a:ext cx="54124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31st of October 2011</a:t>
            </a:r>
            <a:endParaRPr lang="en-US" dirty="0"/>
          </a:p>
        </p:txBody>
      </p:sp>
      <p:pic>
        <p:nvPicPr>
          <p:cNvPr id="1026" name="Picture 2" descr="G:\Projects\HIE-ISOLDE-CRYOMOD\Pictures\CATIA\Integration_aimant_Chaud\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124200"/>
            <a:ext cx="5503960" cy="3124199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E6ACA-C273-484E-8EBC-B56BAA0963F9}" type="slidenum">
              <a:rPr lang="en-US" smtClean="0"/>
              <a:pPr/>
              <a:t>13</a:t>
            </a:fld>
            <a:r>
              <a:rPr lang="en-US" smtClean="0"/>
              <a:t>/28</a:t>
            </a:r>
          </a:p>
          <a:p>
            <a:r>
              <a:rPr lang="en-US" smtClean="0"/>
              <a:t>JPh Tock (TE-MSC-CMI)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HIE-ISOLDE Steering Committee Cryomodule design and prototyping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0"/>
            <a:ext cx="586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uhaus 93" pitchFamily="82" charset="0"/>
              </a:rPr>
              <a:t>The HIE-ISOLDE </a:t>
            </a:r>
            <a:r>
              <a:rPr lang="en-US" sz="2400" dirty="0" err="1" smtClean="0">
                <a:latin typeface="Bauhaus 93" pitchFamily="82" charset="0"/>
              </a:rPr>
              <a:t>cryomodule</a:t>
            </a:r>
            <a:r>
              <a:rPr lang="en-US" sz="2400" dirty="0" smtClean="0">
                <a:latin typeface="Bauhaus 93" pitchFamily="82" charset="0"/>
              </a:rPr>
              <a:t>: Warm </a:t>
            </a:r>
            <a:r>
              <a:rPr lang="en-US" sz="2400" dirty="0" err="1" smtClean="0">
                <a:latin typeface="Bauhaus 93" pitchFamily="82" charset="0"/>
              </a:rPr>
              <a:t>steerer</a:t>
            </a:r>
            <a:endParaRPr lang="en-US" sz="2400" dirty="0">
              <a:latin typeface="Bauhaus 93" pitchFamily="82" charset="0"/>
            </a:endParaRPr>
          </a:p>
        </p:txBody>
      </p:sp>
      <p:pic>
        <p:nvPicPr>
          <p:cNvPr id="4098" name="Picture 2" descr="HIE-isolde_corrector_assemb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533401"/>
            <a:ext cx="239943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3D full model coil transluc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334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581400" y="3048000"/>
            <a:ext cx="5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On the left</a:t>
            </a:r>
            <a:r>
              <a:rPr lang="en-US" sz="1600" dirty="0" smtClean="0"/>
              <a:t>: magnetic 3D model in OPERA software environment. </a:t>
            </a:r>
            <a:r>
              <a:rPr lang="en-US" sz="1600" i="1" dirty="0" smtClean="0"/>
              <a:t>On the right</a:t>
            </a:r>
            <a:r>
              <a:rPr lang="en-US" sz="1600" dirty="0" smtClean="0"/>
              <a:t>: mechanical 3D model in the CATIA software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" y="57150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Ref: </a:t>
            </a:r>
            <a:r>
              <a:rPr lang="en-US" dirty="0" smtClean="0"/>
              <a:t>Compact Inter-</a:t>
            </a:r>
            <a:r>
              <a:rPr lang="en-US" dirty="0" err="1" smtClean="0"/>
              <a:t>cryomodule</a:t>
            </a:r>
            <a:r>
              <a:rPr lang="en-US" dirty="0" smtClean="0"/>
              <a:t> Combined Corrector Magnets for the HIE-ISOLDE Project at CERN, MT22, </a:t>
            </a:r>
            <a:r>
              <a:rPr lang="en-US" sz="1400" dirty="0" smtClean="0"/>
              <a:t> J Bauche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0" y="838200"/>
          <a:ext cx="3152775" cy="2560320"/>
        </p:xfrm>
        <a:graphic>
          <a:graphicData uri="http://schemas.openxmlformats.org/drawingml/2006/table">
            <a:tbl>
              <a:tblPr/>
              <a:tblGrid>
                <a:gridCol w="1801586"/>
                <a:gridCol w="731894"/>
                <a:gridCol w="619295"/>
              </a:tblGrid>
              <a:tr h="279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Parameter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1" cap="small">
                          <a:latin typeface="Times New Roman"/>
                          <a:ea typeface="Times New Roman"/>
                          <a:cs typeface="Times New Roman"/>
                        </a:rPr>
                        <a:t>Units</a:t>
                      </a:r>
                      <a:endParaRPr lang="en-US" sz="1000" cap="small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H-I corrector magnets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Overall width x height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(mm) x (mm)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490 x 460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Overall length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(mm) 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Iron length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(mm)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Free aperture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(mm) x (mm)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latin typeface="Times New Roman"/>
                          <a:ea typeface="Times New Roman"/>
                          <a:cs typeface="Times New Roman"/>
                        </a:rPr>
                        <a:t>130 x 130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Peak current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(A)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Current density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(A/mm</a:t>
                      </a:r>
                      <a:r>
                        <a:rPr lang="en-US" sz="8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/>
                          <a:ea typeface="Times New Roman"/>
                          <a:cs typeface="Times New Roman"/>
                        </a:rPr>
                        <a:t>2.1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Dissipated power (per plane)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(W)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800"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Coils resistance @ 20°C (per plane)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(mΩ)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800"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Magnetic inductance (per plane)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(mH)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latin typeface="Times New Roman"/>
                          <a:ea typeface="Times New Roman"/>
                          <a:cs typeface="Times New Roman"/>
                        </a:rPr>
                        <a:t>8.8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Peak flux density (per plane)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(mT)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Integrated flux density (per plane)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(mT·m)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6.1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Max. flux density in iron (both planes powered)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(T)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1.52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Max. relative integrated field error in GFR (</a:t>
                      </a:r>
                      <a:r>
                        <a:rPr lang="en-US" sz="800" i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 = 15 mm)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&lt; 7.6E-4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Max. stray field in a transversal plane @   </a:t>
                      </a:r>
                      <a:r>
                        <a:rPr lang="en-US" sz="800" i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 = 100 mm from magnet center (both planes powered)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(mT)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24190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Design Parameters of HIE-ISOLDE Corrector Magnet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14600" y="1143000"/>
            <a:ext cx="609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1000" y="4343400"/>
            <a:ext cx="451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TE-MSC: J Bauche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Prototype under manufacturing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Magnetic measurement before end of 2011</a:t>
            </a:r>
            <a:endParaRPr lang="en-US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31st of October 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E6ACA-C273-484E-8EBC-B56BAA0963F9}" type="slidenum">
              <a:rPr lang="en-US" smtClean="0"/>
              <a:pPr/>
              <a:t>14</a:t>
            </a:fld>
            <a:r>
              <a:rPr lang="en-US" smtClean="0"/>
              <a:t>/28</a:t>
            </a:r>
          </a:p>
          <a:p>
            <a:r>
              <a:rPr lang="en-US" smtClean="0"/>
              <a:t>JPh Tock (TE-MSC-CMI)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 smtClean="0"/>
              <a:t>7th HIE-ISOLDE Steering Committee </a:t>
            </a:r>
            <a:r>
              <a:rPr lang="en-US" dirty="0" err="1" smtClean="0"/>
              <a:t>Cryomodule</a:t>
            </a:r>
            <a:r>
              <a:rPr lang="en-US" dirty="0" smtClean="0"/>
              <a:t> design and prototyping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42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uhaus 93" pitchFamily="82" charset="0"/>
              </a:rPr>
              <a:t>The HIE-ISOLDE </a:t>
            </a:r>
            <a:r>
              <a:rPr lang="en-US" sz="2400" dirty="0" err="1" smtClean="0">
                <a:latin typeface="Bauhaus 93" pitchFamily="82" charset="0"/>
              </a:rPr>
              <a:t>cryomodule:Diagnostic</a:t>
            </a:r>
            <a:r>
              <a:rPr lang="en-US" sz="2400" dirty="0" smtClean="0">
                <a:latin typeface="Bauhaus 93" pitchFamily="82" charset="0"/>
              </a:rPr>
              <a:t> box </a:t>
            </a:r>
            <a:r>
              <a:rPr lang="en-US" sz="1600" dirty="0" smtClean="0">
                <a:latin typeface="Bauhaus 93" pitchFamily="82" charset="0"/>
              </a:rPr>
              <a:t>(E Bravin / BE-BI&amp;J Galipienzo: AVS)</a:t>
            </a:r>
            <a:endParaRPr lang="en-US" sz="1600" dirty="0">
              <a:latin typeface="Bauhaus 93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2703" t="32000" r="24594" b="21021"/>
          <a:stretch>
            <a:fillRect/>
          </a:stretch>
        </p:blipFill>
        <p:spPr bwMode="auto">
          <a:xfrm>
            <a:off x="0" y="533400"/>
            <a:ext cx="477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53243" t="40095" r="25135" b="21810"/>
          <a:stretch>
            <a:fillRect/>
          </a:stretch>
        </p:blipFill>
        <p:spPr bwMode="auto">
          <a:xfrm>
            <a:off x="4953000" y="838200"/>
            <a:ext cx="4191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53514" t="43905" r="25405" b="20286"/>
          <a:stretch>
            <a:fillRect/>
          </a:stretch>
        </p:blipFill>
        <p:spPr bwMode="auto">
          <a:xfrm>
            <a:off x="5097293" y="3429000"/>
            <a:ext cx="404670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063909" y="5867400"/>
            <a:ext cx="4080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BE-BI: E Bravin (in collaboration with AVS)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Design to be completed by end 2011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57838" t="61714" r="29459" b="19238"/>
          <a:stretch>
            <a:fillRect/>
          </a:stretch>
        </p:blipFill>
        <p:spPr bwMode="auto">
          <a:xfrm>
            <a:off x="274321" y="4114800"/>
            <a:ext cx="429767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31st of October 2011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E6ACA-C273-484E-8EBC-B56BAA0963F9}" type="slidenum">
              <a:rPr lang="en-US" smtClean="0"/>
              <a:pPr/>
              <a:t>15</a:t>
            </a:fld>
            <a:r>
              <a:rPr lang="en-US" smtClean="0"/>
              <a:t>/28</a:t>
            </a:r>
          </a:p>
          <a:p>
            <a:r>
              <a:rPr lang="en-US" smtClean="0"/>
              <a:t>JPh Tock (TE-MSC-CMI)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t="18377" r="3189"/>
          <a:stretch>
            <a:fillRect/>
          </a:stretch>
        </p:blipFill>
        <p:spPr bwMode="auto">
          <a:xfrm>
            <a:off x="2515332" y="381001"/>
            <a:ext cx="662866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b="6058"/>
          <a:stretch>
            <a:fillRect/>
          </a:stretch>
        </p:blipFill>
        <p:spPr bwMode="auto">
          <a:xfrm>
            <a:off x="1143000" y="3657600"/>
            <a:ext cx="48609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HIE-ISOLDE Steering Committee Cryomodule design and prototyping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0"/>
            <a:ext cx="811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uhaus 93" pitchFamily="82" charset="0"/>
              </a:rPr>
              <a:t>The HIE-ISOLDE </a:t>
            </a:r>
            <a:r>
              <a:rPr lang="en-US" sz="2400" dirty="0" err="1" smtClean="0">
                <a:latin typeface="Bauhaus 93" pitchFamily="82" charset="0"/>
              </a:rPr>
              <a:t>cryomodule</a:t>
            </a:r>
            <a:r>
              <a:rPr lang="en-US" sz="2400" dirty="0" smtClean="0">
                <a:latin typeface="Bauhaus 93" pitchFamily="82" charset="0"/>
              </a:rPr>
              <a:t>: </a:t>
            </a:r>
            <a:r>
              <a:rPr lang="en-US" sz="2400" dirty="0" err="1" smtClean="0">
                <a:latin typeface="Bauhaus 93" pitchFamily="82" charset="0"/>
              </a:rPr>
              <a:t>Cleanroom</a:t>
            </a:r>
            <a:r>
              <a:rPr lang="en-US" sz="2400" dirty="0" smtClean="0">
                <a:latin typeface="Bauhaus 93" pitchFamily="82" charset="0"/>
              </a:rPr>
              <a:t> (O Brunner BE/RF) </a:t>
            </a:r>
            <a:endParaRPr lang="en-US" sz="2400" dirty="0">
              <a:latin typeface="Bauhaus 93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Specification available </a:t>
            </a:r>
            <a:br>
              <a:rPr lang="en-US" dirty="0" smtClean="0"/>
            </a:br>
            <a:endParaRPr lang="en-US" sz="1600" dirty="0" smtClean="0"/>
          </a:p>
          <a:p>
            <a:r>
              <a:rPr lang="en-US" sz="1600" dirty="0" err="1" smtClean="0"/>
              <a:t>Cryomodule</a:t>
            </a:r>
            <a:r>
              <a:rPr lang="en-US" sz="1600" dirty="0" smtClean="0"/>
              <a:t> assembly procedure definition started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4191000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10000</a:t>
            </a:r>
          </a:p>
          <a:p>
            <a:pPr algn="ctr"/>
            <a:r>
              <a:rPr lang="en-US" dirty="0" smtClean="0"/>
              <a:t>ISO 7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781800" y="3810000"/>
            <a:ext cx="2133599" cy="2895600"/>
            <a:chOff x="6569004" y="2335245"/>
            <a:chExt cx="2456124" cy="3547395"/>
          </a:xfrm>
        </p:grpSpPr>
        <p:sp>
          <p:nvSpPr>
            <p:cNvPr id="18" name="Oval 17"/>
            <p:cNvSpPr/>
            <p:nvPr/>
          </p:nvSpPr>
          <p:spPr bwMode="auto">
            <a:xfrm>
              <a:off x="7635240" y="2523744"/>
              <a:ext cx="100584" cy="3474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89176" y="2852928"/>
              <a:ext cx="2009708" cy="3029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 bwMode="auto">
            <a:xfrm>
              <a:off x="8449056" y="2688336"/>
              <a:ext cx="502920" cy="31272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rot="10800000">
              <a:off x="6702552" y="2697480"/>
              <a:ext cx="217627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7610096" y="3698272"/>
              <a:ext cx="114871" cy="19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7250908" y="2890837"/>
              <a:ext cx="523874" cy="3381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7585472" y="2913459"/>
              <a:ext cx="533400" cy="30718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25" name="Group 24"/>
            <p:cNvGrpSpPr/>
            <p:nvPr/>
          </p:nvGrpSpPr>
          <p:grpSpPr>
            <a:xfrm>
              <a:off x="7605711" y="2335245"/>
              <a:ext cx="157163" cy="278604"/>
              <a:chOff x="7605711" y="2545557"/>
              <a:chExt cx="157163" cy="278604"/>
            </a:xfrm>
          </p:grpSpPr>
          <p:sp>
            <p:nvSpPr>
              <p:cNvPr id="43" name="Block Arc 42"/>
              <p:cNvSpPr/>
              <p:nvPr/>
            </p:nvSpPr>
            <p:spPr bwMode="auto">
              <a:xfrm rot="10800000">
                <a:off x="7608093" y="2712242"/>
                <a:ext cx="154781" cy="111919"/>
              </a:xfrm>
              <a:prstGeom prst="blockArc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Block Arc 43"/>
              <p:cNvSpPr/>
              <p:nvPr/>
            </p:nvSpPr>
            <p:spPr bwMode="auto">
              <a:xfrm rot="18091155">
                <a:off x="7584280" y="2671759"/>
                <a:ext cx="154781" cy="111919"/>
              </a:xfrm>
              <a:prstGeom prst="blockArc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 rot="5400000">
                <a:off x="7622002" y="2602897"/>
                <a:ext cx="114871" cy="191"/>
              </a:xfrm>
              <a:prstGeom prst="line">
                <a:avLst/>
              </a:prstGeom>
              <a:solidFill>
                <a:schemeClr val="accent1"/>
              </a:solidFill>
              <a:ln w="38100" cap="sq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569004" y="2587752"/>
              <a:ext cx="298140" cy="3218688"/>
              <a:chOff x="6687876" y="2587752"/>
              <a:chExt cx="298140" cy="3218688"/>
            </a:xfrm>
          </p:grpSpPr>
          <p:cxnSp>
            <p:nvCxnSpPr>
              <p:cNvPr id="41" name="Straight Arrow Connector 40"/>
              <p:cNvCxnSpPr/>
              <p:nvPr/>
            </p:nvCxnSpPr>
            <p:spPr bwMode="auto">
              <a:xfrm rot="16200000" flipH="1">
                <a:off x="5372100" y="4192524"/>
                <a:ext cx="3218688" cy="9144"/>
              </a:xfrm>
              <a:prstGeom prst="straightConnector1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42" name="TextBox 63"/>
              <p:cNvSpPr txBox="1"/>
              <p:nvPr/>
            </p:nvSpPr>
            <p:spPr>
              <a:xfrm rot="16200000">
                <a:off x="6541682" y="4828478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/>
                  <a:t>5.3 m</a:t>
                </a:r>
                <a:endParaRPr lang="en-US" sz="1200" dirty="0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 bwMode="auto">
            <a:xfrm>
              <a:off x="6803136" y="5797296"/>
              <a:ext cx="2221992" cy="9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6708648" y="2593848"/>
              <a:ext cx="2221992" cy="9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29" name="Group 28"/>
            <p:cNvGrpSpPr/>
            <p:nvPr/>
          </p:nvGrpSpPr>
          <p:grpSpPr>
            <a:xfrm>
              <a:off x="6993753" y="2999232"/>
              <a:ext cx="276999" cy="2804160"/>
              <a:chOff x="6951081" y="3002280"/>
              <a:chExt cx="276999" cy="2804160"/>
            </a:xfrm>
          </p:grpSpPr>
          <p:cxnSp>
            <p:nvCxnSpPr>
              <p:cNvPr id="39" name="Straight Arrow Connector 38"/>
              <p:cNvCxnSpPr/>
              <p:nvPr/>
            </p:nvCxnSpPr>
            <p:spPr bwMode="auto">
              <a:xfrm rot="5400000">
                <a:off x="5585460" y="4402836"/>
                <a:ext cx="2804160" cy="3048"/>
              </a:xfrm>
              <a:prstGeom prst="straightConnector1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40" name="TextBox 68"/>
              <p:cNvSpPr txBox="1"/>
              <p:nvPr/>
            </p:nvSpPr>
            <p:spPr>
              <a:xfrm rot="16200000">
                <a:off x="6804887" y="4828478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/>
                  <a:t>4.5 m</a:t>
                </a:r>
                <a:endParaRPr lang="en-US" sz="1200" dirty="0"/>
              </a:p>
            </p:txBody>
          </p:sp>
        </p:grpSp>
        <p:cxnSp>
          <p:nvCxnSpPr>
            <p:cNvPr id="30" name="Straight Connector 29"/>
            <p:cNvCxnSpPr/>
            <p:nvPr/>
          </p:nvCxnSpPr>
          <p:spPr bwMode="auto">
            <a:xfrm>
              <a:off x="6723888" y="2993136"/>
              <a:ext cx="2221992" cy="9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10800000" flipV="1">
              <a:off x="8211312" y="2916936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0800000" flipV="1">
              <a:off x="8208264" y="3261360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10800000" flipV="1">
              <a:off x="8217408" y="3617976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rot="10800000" flipV="1">
              <a:off x="8214360" y="4008120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rot="10800000" flipV="1">
              <a:off x="8226552" y="4386072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 rot="10800000" flipV="1">
              <a:off x="8223504" y="4821936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10800000" flipV="1">
              <a:off x="8232648" y="5269992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10800000" flipV="1">
              <a:off x="8229600" y="5586984"/>
              <a:ext cx="228600" cy="914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87" name="TextBox 86"/>
          <p:cNvSpPr txBox="1"/>
          <p:nvPr/>
        </p:nvSpPr>
        <p:spPr>
          <a:xfrm>
            <a:off x="3810000" y="4191000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100</a:t>
            </a:r>
          </a:p>
          <a:p>
            <a:pPr algn="ctr"/>
            <a:r>
              <a:rPr lang="en-US" dirty="0" smtClean="0"/>
              <a:t>ISO 5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30000" t="42381" r="30476" b="9619"/>
          <a:stretch>
            <a:fillRect/>
          </a:stretch>
        </p:blipFill>
        <p:spPr bwMode="auto">
          <a:xfrm>
            <a:off x="0" y="1600200"/>
            <a:ext cx="281093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9" name="Straight Arrow Connector 88"/>
          <p:cNvCxnSpPr/>
          <p:nvPr/>
        </p:nvCxnSpPr>
        <p:spPr>
          <a:xfrm>
            <a:off x="1143000" y="5867400"/>
            <a:ext cx="2286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905000" y="57912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</a:rPr>
              <a:t>≈ 5 m</a:t>
            </a:r>
            <a:endParaRPr lang="en-US" dirty="0"/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3429000" y="5867400"/>
            <a:ext cx="2286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191000" y="57912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</a:rPr>
              <a:t>≈ 5 m</a:t>
            </a:r>
            <a:endParaRPr lang="en-US" dirty="0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1066800" y="3657600"/>
            <a:ext cx="0" cy="236220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81000" y="44958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</a:rPr>
              <a:t>≈ 5 m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3429000" y="6096000"/>
            <a:ext cx="3293274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Ready for use in September 2012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43000" y="4876800"/>
            <a:ext cx="4114800" cy="457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ate Placeholder 4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31st of October 2011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E6ACA-C273-484E-8EBC-B56BAA0963F9}" type="slidenum">
              <a:rPr lang="en-US" smtClean="0"/>
              <a:pPr/>
              <a:t>16</a:t>
            </a:fld>
            <a:r>
              <a:rPr lang="en-US" smtClean="0"/>
              <a:t>/28</a:t>
            </a:r>
          </a:p>
          <a:p>
            <a:r>
              <a:rPr lang="en-US" smtClean="0"/>
              <a:t>JPh Tock (TE-MSC-CMI)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HIE-ISOLDE Steering Committee Cryomodule design and prototyping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00200" y="0"/>
            <a:ext cx="5891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uhaus 93" pitchFamily="82" charset="0"/>
              </a:rPr>
              <a:t>Planning: Details of </a:t>
            </a:r>
            <a:r>
              <a:rPr lang="en-US" sz="2400" dirty="0" err="1" smtClean="0">
                <a:latin typeface="Bauhaus 93" pitchFamily="82" charset="0"/>
              </a:rPr>
              <a:t>cryomodule</a:t>
            </a:r>
            <a:r>
              <a:rPr lang="en-US" sz="2400" dirty="0" smtClean="0">
                <a:latin typeface="Bauhaus 93" pitchFamily="82" charset="0"/>
              </a:rPr>
              <a:t> 1 (proto)</a:t>
            </a:r>
            <a:endParaRPr lang="en-US" sz="2400" dirty="0">
              <a:latin typeface="Bauhaus 93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7838" t="17524" r="811" b="48952"/>
          <a:stretch>
            <a:fillRect/>
          </a:stretch>
        </p:blipFill>
        <p:spPr bwMode="auto">
          <a:xfrm>
            <a:off x="0" y="457200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3962400"/>
            <a:ext cx="8618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Vacuum vessel (long lead item) including top plate</a:t>
            </a:r>
          </a:p>
          <a:p>
            <a:r>
              <a:rPr lang="en-US" dirty="0" smtClean="0"/>
              <a:t>	Nov 2011: Design completed</a:t>
            </a:r>
          </a:p>
          <a:p>
            <a:r>
              <a:rPr lang="en-US" dirty="0" smtClean="0"/>
              <a:t>	Dec 2011: IT sent out / 1unit + 1 in option</a:t>
            </a:r>
          </a:p>
          <a:p>
            <a:r>
              <a:rPr lang="en-US" dirty="0" smtClean="0"/>
              <a:t>March 2012: </a:t>
            </a:r>
            <a:r>
              <a:rPr lang="en-US" dirty="0" err="1" smtClean="0"/>
              <a:t>Cryomodule</a:t>
            </a:r>
            <a:r>
              <a:rPr lang="en-US" dirty="0" smtClean="0"/>
              <a:t> detailed design review</a:t>
            </a:r>
          </a:p>
          <a:p>
            <a:r>
              <a:rPr lang="en-US" dirty="0" smtClean="0"/>
              <a:t>Nov 2012: Start of assembly in </a:t>
            </a:r>
            <a:r>
              <a:rPr lang="en-US" dirty="0" err="1" smtClean="0"/>
              <a:t>cleanroom</a:t>
            </a:r>
            <a:r>
              <a:rPr lang="en-US" dirty="0" smtClean="0"/>
              <a:t> / All components available</a:t>
            </a:r>
          </a:p>
          <a:p>
            <a:r>
              <a:rPr lang="en-US" dirty="0" smtClean="0"/>
              <a:t>Sep 2013: </a:t>
            </a:r>
            <a:r>
              <a:rPr lang="en-US" dirty="0" err="1" smtClean="0"/>
              <a:t>Cryomodule</a:t>
            </a:r>
            <a:r>
              <a:rPr lang="en-US" dirty="0" smtClean="0"/>
              <a:t> 1 assembled</a:t>
            </a:r>
          </a:p>
          <a:p>
            <a:r>
              <a:rPr lang="en-US" dirty="0" smtClean="0"/>
              <a:t>May 2014: CM available for installation including 3 months allocated for corrective actions</a:t>
            </a:r>
          </a:p>
          <a:p>
            <a:r>
              <a:rPr lang="en-US" dirty="0" smtClean="0"/>
              <a:t>`	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51261" t="40133" r="38896" b="50511"/>
          <a:stretch>
            <a:fillRect/>
          </a:stretch>
        </p:blipFill>
        <p:spPr bwMode="auto">
          <a:xfrm>
            <a:off x="5105400" y="3352800"/>
            <a:ext cx="3124200" cy="1630017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05000" y="5867400"/>
            <a:ext cx="489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! </a:t>
            </a:r>
            <a:r>
              <a:rPr lang="en-US" dirty="0" err="1" smtClean="0">
                <a:solidFill>
                  <a:srgbClr val="FF0000"/>
                </a:solidFill>
              </a:rPr>
              <a:t>Cryo</a:t>
            </a:r>
            <a:r>
              <a:rPr lang="en-US" dirty="0" smtClean="0">
                <a:solidFill>
                  <a:srgbClr val="FF0000"/>
                </a:solidFill>
              </a:rPr>
              <a:t> shutdown in SM18 not taken into account !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Back-up: thermal test with thermal models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2362200"/>
            <a:ext cx="3387402" cy="92333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CM 1 will be a proto-flight model,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	Assembled at CERN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	By CERN staff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31st of October 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E6ACA-C273-484E-8EBC-B56BAA0963F9}" type="slidenum">
              <a:rPr lang="en-US" smtClean="0"/>
              <a:pPr/>
              <a:t>17</a:t>
            </a:fld>
            <a:r>
              <a:rPr lang="en-US" smtClean="0"/>
              <a:t>/28</a:t>
            </a:r>
          </a:p>
          <a:p>
            <a:r>
              <a:rPr lang="en-US" smtClean="0"/>
              <a:t>JPh Tock (TE-MSC-CMI)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6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916832"/>
            <a:ext cx="7896993" cy="46085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Pre-series High-Beta Cavity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High-Beta Cryomodule Design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RF Measurements</a:t>
            </a:r>
            <a:endParaRPr lang="en-IE" sz="2400" b="1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Sputtering Developments</a:t>
            </a:r>
          </a:p>
          <a:p>
            <a:pPr>
              <a:buFont typeface="Symbol" charset="0"/>
              <a:buChar char=""/>
            </a:pP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Detailed presentations at 7</a:t>
            </a:r>
            <a:r>
              <a:rPr lang="en-IE" sz="2400" baseline="30000" dirty="0" smtClean="0">
                <a:solidFill>
                  <a:srgbClr val="008000"/>
                </a:solidFill>
                <a:cs typeface="Arial" pitchFamily="34" charset="0"/>
              </a:rPr>
              <a:t>th</a:t>
            </a: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 HIE-ISOLDE Steering Committee meeting:</a:t>
            </a:r>
          </a:p>
          <a:p>
            <a:pPr marL="0" indent="0">
              <a:buNone/>
            </a:pPr>
            <a:r>
              <a:rPr lang="en-IE" sz="2400" dirty="0">
                <a:solidFill>
                  <a:srgbClr val="008000"/>
                </a:solidFill>
                <a:cs typeface="Arial" pitchFamily="34" charset="0"/>
              </a:rPr>
              <a:t>https://indico.cern.ch/conferenceDisplay.py?confId=159608</a:t>
            </a:r>
            <a:endParaRPr lang="en-IE" sz="2400" dirty="0" smtClean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56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822609" y="1075068"/>
            <a:ext cx="8059419" cy="648072"/>
          </a:xfrm>
          <a:prstGeom prst="round2DiagRect">
            <a:avLst/>
          </a:prstGeom>
          <a:gradFill rotWithShape="0">
            <a:gsLst>
              <a:gs pos="0">
                <a:schemeClr val="accent1">
                  <a:alpha val="1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95535" y="332656"/>
            <a:ext cx="8363221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“A long and winding circle…” </a:t>
            </a:r>
            <a:r>
              <a:rPr lang="en-US" sz="2400" dirty="0" smtClean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(O. Brunner BE/RF)</a:t>
            </a:r>
            <a:endParaRPr lang="en-US" sz="2400" baseline="-250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  <p:grpSp>
        <p:nvGrpSpPr>
          <p:cNvPr id="2" name="Group 215"/>
          <p:cNvGrpSpPr/>
          <p:nvPr/>
        </p:nvGrpSpPr>
        <p:grpSpPr>
          <a:xfrm>
            <a:off x="331018" y="4934177"/>
            <a:ext cx="8470961" cy="1319515"/>
            <a:chOff x="200390" y="2853440"/>
            <a:chExt cx="8470961" cy="1319515"/>
          </a:xfrm>
        </p:grpSpPr>
        <p:grpSp>
          <p:nvGrpSpPr>
            <p:cNvPr id="3" name="Group 21"/>
            <p:cNvGrpSpPr/>
            <p:nvPr/>
          </p:nvGrpSpPr>
          <p:grpSpPr>
            <a:xfrm>
              <a:off x="227816" y="3577459"/>
              <a:ext cx="8412480" cy="274320"/>
              <a:chOff x="1965960" y="1051560"/>
              <a:chExt cx="6865620" cy="274320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>
                <a:off x="1973580" y="1188720"/>
                <a:ext cx="6858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5400000">
                <a:off x="18288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5400000">
                <a:off x="27432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5400000">
                <a:off x="22860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32004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36576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rot="5400000">
                <a:off x="41148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rot="5400000">
                <a:off x="45720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5400000">
                <a:off x="50292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rot="5400000">
                <a:off x="64008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rot="5400000">
                <a:off x="54864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rot="5400000">
                <a:off x="59436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rot="5400000">
                <a:off x="68580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5400000">
                <a:off x="73152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rot="5400000">
                <a:off x="77724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8229600" y="1188720"/>
                <a:ext cx="274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206"/>
            <p:cNvGrpSpPr/>
            <p:nvPr/>
          </p:nvGrpSpPr>
          <p:grpSpPr>
            <a:xfrm>
              <a:off x="200390" y="3924827"/>
              <a:ext cx="8438654" cy="248128"/>
              <a:chOff x="200390" y="3924827"/>
              <a:chExt cx="8438654" cy="248128"/>
            </a:xfrm>
          </p:grpSpPr>
          <p:sp>
            <p:nvSpPr>
              <p:cNvPr id="106" name="TextBox 105"/>
              <p:cNvSpPr txBox="1"/>
              <p:nvPr/>
            </p:nvSpPr>
            <p:spPr>
              <a:xfrm rot="19800000">
                <a:off x="1861746" y="3926734"/>
                <a:ext cx="5225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Jan11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9800000">
                <a:off x="2439579" y="3924829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Feb11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 rot="19800000">
                <a:off x="2961003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Mars11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 rot="19800000">
                <a:off x="3541056" y="3924829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Apr11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 rot="19800000">
                <a:off x="4102448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May11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 rot="19800000">
                <a:off x="4693386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June11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9800000">
                <a:off x="5217456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July11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 rot="19800000">
                <a:off x="5797510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Aug11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 rot="19800000">
                <a:off x="6362167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Sept11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rot="19800000">
                <a:off x="6931178" y="3924829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Oct11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 rot="19800000">
                <a:off x="7483240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Nov11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rot="19800000">
                <a:off x="8055517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Dec11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 rot="19800000">
                <a:off x="1293933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Dec10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 rot="19800000">
                <a:off x="740317" y="3924827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Nov10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 rot="19800000">
                <a:off x="200390" y="3924829"/>
                <a:ext cx="583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fr-CH" sz="1000" dirty="0" smtClean="0">
                    <a:solidFill>
                      <a:srgbClr val="1F497D"/>
                    </a:solidFill>
                    <a:latin typeface="Calibri"/>
                    <a:cs typeface="Times New Roman" pitchFamily="18" charset="0"/>
                  </a:rPr>
                  <a:t>Oct10</a:t>
                </a:r>
                <a:endParaRPr lang="en-US" sz="1000" dirty="0">
                  <a:solidFill>
                    <a:srgbClr val="1F497D"/>
                  </a:solidFill>
                  <a:latin typeface="Calibri"/>
                  <a:cs typeface="Times New Roman" pitchFamily="18" charset="0"/>
                </a:endParaRP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 rot="-1800000">
              <a:off x="1287121" y="2923048"/>
              <a:ext cx="1227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Pb with cryo and RF cable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 rot="-1800000">
              <a:off x="478969" y="3178360"/>
              <a:ext cx="7806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RF Test Q1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 rot="-1800000">
              <a:off x="1984308" y="3178360"/>
              <a:ext cx="7806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RF Test Q1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 rot="-1800000">
              <a:off x="3462869" y="3178360"/>
              <a:ext cx="7806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RF Test Q2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 rot="-1800000">
              <a:off x="4932782" y="3178360"/>
              <a:ext cx="7806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RF Test Q1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 rot="19800000">
              <a:off x="6774022" y="3159698"/>
              <a:ext cx="7806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RF Test Q2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 rot="-1800000">
              <a:off x="4179973" y="3073362"/>
              <a:ext cx="12006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Leak in insert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 rot="-1800000">
              <a:off x="5601476" y="3034780"/>
              <a:ext cx="780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Cryo shutdown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grpSp>
          <p:nvGrpSpPr>
            <p:cNvPr id="5" name="Group 213"/>
            <p:cNvGrpSpPr/>
            <p:nvPr/>
          </p:nvGrpSpPr>
          <p:grpSpPr>
            <a:xfrm>
              <a:off x="310981" y="3634991"/>
              <a:ext cx="7181504" cy="46642"/>
              <a:chOff x="310981" y="3634991"/>
              <a:chExt cx="7181504" cy="46642"/>
            </a:xfrm>
          </p:grpSpPr>
          <p:sp>
            <p:nvSpPr>
              <p:cNvPr id="204" name="Rectangle 203"/>
              <p:cNvSpPr/>
              <p:nvPr/>
            </p:nvSpPr>
            <p:spPr>
              <a:xfrm>
                <a:off x="3461657" y="3634991"/>
                <a:ext cx="381000" cy="457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5103845" y="3634991"/>
                <a:ext cx="381000" cy="457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933054" y="3634991"/>
                <a:ext cx="381000" cy="457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 flipV="1">
                <a:off x="1370038" y="3634991"/>
                <a:ext cx="609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10981" y="3634991"/>
                <a:ext cx="381000" cy="457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2116493" y="3634991"/>
                <a:ext cx="457200" cy="457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5386876" y="3634991"/>
                <a:ext cx="5334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5819195" y="3634991"/>
                <a:ext cx="5334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6015137" y="3634991"/>
                <a:ext cx="5334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7172137" y="3634991"/>
                <a:ext cx="320348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6615407" y="3634991"/>
                <a:ext cx="381000" cy="457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607839" y="3634991"/>
                <a:ext cx="5334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4040158" y="3634991"/>
                <a:ext cx="5334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4236100" y="3634991"/>
                <a:ext cx="5334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4749290" y="3634991"/>
                <a:ext cx="320348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889249" y="3634991"/>
                <a:ext cx="320348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2876942" y="3635914"/>
                <a:ext cx="381000" cy="457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3165079" y="3635913"/>
                <a:ext cx="320348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0" name="TextBox 209"/>
            <p:cNvSpPr txBox="1"/>
            <p:nvPr/>
          </p:nvSpPr>
          <p:spPr>
            <a:xfrm rot="-1800000">
              <a:off x="2776629" y="3178360"/>
              <a:ext cx="7806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RF Test Q2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 rot="19800000">
              <a:off x="3024352" y="2853440"/>
              <a:ext cx="20803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Burned RF connector, RF coupler </a:t>
              </a:r>
              <a:r>
                <a:rPr lang="fr-CH" sz="1000" dirty="0" err="1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pb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 rot="-1800000">
              <a:off x="7107206" y="2982490"/>
              <a:ext cx="15641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fr-CH" sz="10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Leak in coating system</a:t>
              </a:r>
              <a:endParaRPr lang="en-US" sz="10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</p:grpSp>
      <p:graphicFrame>
        <p:nvGraphicFramePr>
          <p:cNvPr id="81" name="Diagram 80"/>
          <p:cNvGraphicFramePr/>
          <p:nvPr/>
        </p:nvGraphicFramePr>
        <p:xfrm>
          <a:off x="1133086" y="1073020"/>
          <a:ext cx="6753226" cy="3452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2" name="Rectangle 81"/>
          <p:cNvSpPr/>
          <p:nvPr/>
        </p:nvSpPr>
        <p:spPr>
          <a:xfrm>
            <a:off x="3469275" y="2716770"/>
            <a:ext cx="2417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u="sng" kern="0" dirty="0" smtClean="0">
                <a:solidFill>
                  <a:srgbClr val="1F497D"/>
                </a:solidFill>
                <a:latin typeface="Calibri" pitchFamily="34" charset="0"/>
                <a:sym typeface="Wingdings" pitchFamily="2" charset="2"/>
              </a:rPr>
              <a:t>Testing throughput: 3-4 weeks</a:t>
            </a:r>
            <a:endParaRPr lang="en-US" sz="140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/>
        </p:nvSpPr>
        <p:spPr>
          <a:xfrm rot="19800000">
            <a:off x="6448776" y="5031182"/>
            <a:ext cx="155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CH" sz="1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RF coupler </a:t>
            </a:r>
            <a:r>
              <a:rPr lang="fr-CH" sz="1000" dirty="0" err="1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blocked</a:t>
            </a:r>
            <a:endParaRPr lang="en-US" sz="1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41176"/>
            <a:ext cx="7583488" cy="40072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Project Organization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Main </a:t>
            </a:r>
            <a:r>
              <a:rPr lang="en-IE" sz="2400" dirty="0">
                <a:cs typeface="Arial" pitchFamily="34" charset="0"/>
              </a:rPr>
              <a:t>Highlights &amp; R&amp;D Activities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Project Schedule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Budget Review + Resources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Int. Collaboration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Outlook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79512" y="260648"/>
            <a:ext cx="7704856" cy="648072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alpha val="1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14196" y="301181"/>
            <a:ext cx="8290251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Cavity design: power coupler </a:t>
            </a:r>
            <a:r>
              <a:rPr lang="en-US" sz="240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(O. Brunner BE/RF)</a:t>
            </a:r>
            <a:endParaRPr lang="en-US" sz="2400" baseline="-250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9548" y="4488023"/>
            <a:ext cx="8712968" cy="174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n"/>
            </a:pPr>
            <a:r>
              <a:rPr lang="en-US" kern="0" dirty="0" smtClean="0">
                <a:solidFill>
                  <a:schemeClr val="tx2"/>
                </a:solidFill>
                <a:latin typeface="Calibri" pitchFamily="34" charset="0"/>
              </a:rPr>
              <a:t>Several problems during cavity tests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Arial" pitchFamily="34" charset="0"/>
              <a:buChar char="•"/>
            </a:pPr>
            <a:r>
              <a:rPr lang="en-US" sz="1600" kern="0" dirty="0" smtClean="0">
                <a:solidFill>
                  <a:schemeClr val="accent1"/>
                </a:solidFill>
                <a:latin typeface="Calibri" pitchFamily="34" charset="0"/>
              </a:rPr>
              <a:t>problems during cavity tests (blocked)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n"/>
            </a:pPr>
            <a:r>
              <a:rPr lang="en-US" kern="0" dirty="0" smtClean="0">
                <a:solidFill>
                  <a:schemeClr val="tx2"/>
                </a:solidFill>
                <a:latin typeface="Calibri" pitchFamily="34" charset="0"/>
              </a:rPr>
              <a:t>Design review has started (E. Montesinos, BE/RF)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n"/>
            </a:pPr>
            <a:r>
              <a:rPr lang="en-US" sz="1600" kern="0" dirty="0" smtClean="0">
                <a:solidFill>
                  <a:schemeClr val="accent1"/>
                </a:solidFill>
                <a:latin typeface="Calibri" pitchFamily="34" charset="0"/>
              </a:rPr>
              <a:t>prototype: May’12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n"/>
            </a:pPr>
            <a:r>
              <a:rPr lang="en-US" kern="0" dirty="0" smtClean="0">
                <a:solidFill>
                  <a:schemeClr val="tx2"/>
                </a:solidFill>
                <a:latin typeface="Calibri" pitchFamily="34" charset="0"/>
              </a:rPr>
              <a:t>Motorization and position control ready but not validated yet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</a:pPr>
            <a:endParaRPr lang="en-US" sz="1600" kern="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8490" y="1104921"/>
            <a:ext cx="3825549" cy="295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97763" y="2141962"/>
            <a:ext cx="2159841" cy="144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320" y="1129004"/>
            <a:ext cx="1885343" cy="288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29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0463" y="942392"/>
            <a:ext cx="1678041" cy="383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 Diagonal Corner Rectangle 8"/>
          <p:cNvSpPr/>
          <p:nvPr/>
        </p:nvSpPr>
        <p:spPr>
          <a:xfrm>
            <a:off x="179511" y="260648"/>
            <a:ext cx="8759215" cy="648072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alpha val="1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836712"/>
            <a:ext cx="7353882" cy="426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n"/>
            </a:pPr>
            <a:r>
              <a:rPr lang="en-US" sz="1600" kern="0" dirty="0" smtClean="0">
                <a:solidFill>
                  <a:schemeClr val="tx2"/>
                </a:solidFill>
                <a:latin typeface="Calibri" pitchFamily="34" charset="0"/>
              </a:rPr>
              <a:t>Cryostat and vertical RF test stand 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42925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rgbClr val="0070C0"/>
                </a:solidFill>
                <a:latin typeface="Calibri" pitchFamily="34" charset="0"/>
              </a:rPr>
              <a:t>Cavity insert</a:t>
            </a:r>
          </a:p>
          <a:p>
            <a:pPr marL="542925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rgbClr val="0070C0"/>
                </a:solidFill>
                <a:latin typeface="Calibri" pitchFamily="34" charset="0"/>
              </a:rPr>
              <a:t>Actively cooled thermal screen</a:t>
            </a:r>
            <a:endParaRPr lang="en-US" sz="1600" kern="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6195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n"/>
            </a:pPr>
            <a:r>
              <a:rPr lang="en-US" sz="1600" kern="0" dirty="0" smtClean="0">
                <a:solidFill>
                  <a:schemeClr val="tx2"/>
                </a:solidFill>
                <a:latin typeface="Calibri" pitchFamily="34" charset="0"/>
              </a:rPr>
              <a:t>Operational experiences </a:t>
            </a:r>
            <a:endParaRPr lang="en-US" sz="1400" kern="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542925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rgbClr val="0070C0"/>
                </a:solidFill>
                <a:latin typeface="Calibri" pitchFamily="34" charset="0"/>
              </a:rPr>
              <a:t>Improvement of the RF cable thermalization</a:t>
            </a:r>
          </a:p>
          <a:p>
            <a:pPr marL="895350" lvl="3" indent="-34290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SzPct val="65000"/>
              <a:buFont typeface="Arial" pitchFamily="34" charset="0"/>
              <a:buChar char="•"/>
            </a:pPr>
            <a:r>
              <a:rPr lang="en-US" sz="1400" kern="0" dirty="0" smtClean="0">
                <a:solidFill>
                  <a:schemeClr val="accent4"/>
                </a:solidFill>
                <a:latin typeface="Calibri" pitchFamily="34" charset="0"/>
              </a:rPr>
              <a:t>Warm side: burned RF connector (and leak) due to condensation</a:t>
            </a:r>
          </a:p>
          <a:p>
            <a:pPr marL="895350" lvl="3" indent="-34290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SzPct val="65000"/>
              <a:buFont typeface="Arial" pitchFamily="34" charset="0"/>
              <a:buChar char="•"/>
            </a:pPr>
            <a:r>
              <a:rPr lang="en-US" sz="1400" kern="0" dirty="0" smtClean="0">
                <a:solidFill>
                  <a:schemeClr val="accent4"/>
                </a:solidFill>
                <a:latin typeface="Calibri" pitchFamily="34" charset="0"/>
              </a:rPr>
              <a:t>Cold side: avoid warming up the cavity</a:t>
            </a:r>
          </a:p>
          <a:p>
            <a:pPr marL="542925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rgbClr val="0070C0"/>
                </a:solidFill>
                <a:latin typeface="Calibri" pitchFamily="34" charset="0"/>
              </a:rPr>
              <a:t>Large efforts from the </a:t>
            </a:r>
            <a:r>
              <a:rPr lang="en-US" sz="1400" kern="0" dirty="0" err="1" smtClean="0">
                <a:solidFill>
                  <a:srgbClr val="0070C0"/>
                </a:solidFill>
                <a:latin typeface="Calibri" pitchFamily="34" charset="0"/>
              </a:rPr>
              <a:t>cryo</a:t>
            </a:r>
            <a:r>
              <a:rPr lang="en-US" sz="1400" kern="0" dirty="0" smtClean="0">
                <a:solidFill>
                  <a:srgbClr val="0070C0"/>
                </a:solidFill>
                <a:latin typeface="Calibri" pitchFamily="34" charset="0"/>
              </a:rPr>
              <a:t> team to establish cool down procedure and maintain LHe pressure stability:</a:t>
            </a:r>
          </a:p>
          <a:p>
            <a:pPr marL="895350" lvl="3" indent="-34290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SzPct val="65000"/>
              <a:buFont typeface="Arial" pitchFamily="34" charset="0"/>
              <a:buChar char="•"/>
            </a:pPr>
            <a:r>
              <a:rPr lang="en-US" sz="1400" kern="0" dirty="0">
                <a:solidFill>
                  <a:schemeClr val="accent4"/>
                </a:solidFill>
                <a:latin typeface="Calibri" pitchFamily="34" charset="0"/>
              </a:rPr>
              <a:t>A</a:t>
            </a:r>
            <a:r>
              <a:rPr lang="en-US" sz="1400" kern="0" dirty="0" smtClean="0">
                <a:solidFill>
                  <a:schemeClr val="accent4"/>
                </a:solidFill>
                <a:latin typeface="Calibri" pitchFamily="34" charset="0"/>
              </a:rPr>
              <a:t>ctual LHe transfer line -&gt; leads to He pressure instabilities (will be replaced next year)</a:t>
            </a:r>
          </a:p>
          <a:p>
            <a:pPr marL="895350" lvl="3" indent="-34290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SzPct val="65000"/>
              <a:buFont typeface="Arial" pitchFamily="34" charset="0"/>
              <a:buChar char="•"/>
            </a:pPr>
            <a:r>
              <a:rPr lang="en-US" sz="1400" kern="0" dirty="0" smtClean="0">
                <a:solidFill>
                  <a:schemeClr val="accent4"/>
                </a:solidFill>
                <a:latin typeface="Calibri" pitchFamily="34" charset="0"/>
              </a:rPr>
              <a:t>Try to keep cavity warmer that cold screen </a:t>
            </a:r>
          </a:p>
          <a:p>
            <a:pPr marL="542925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chemeClr val="accent1"/>
                </a:solidFill>
                <a:latin typeface="Calibri" pitchFamily="34" charset="0"/>
              </a:rPr>
              <a:t>Cavity heating system must be improved</a:t>
            </a:r>
          </a:p>
          <a:p>
            <a:pPr marL="542925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b="1" u="sng" kern="0" dirty="0" smtClean="0">
                <a:solidFill>
                  <a:schemeClr val="accent1"/>
                </a:solidFill>
                <a:latin typeface="Calibri" pitchFamily="34" charset="0"/>
              </a:rPr>
              <a:t>Problem of the year: </a:t>
            </a:r>
            <a:r>
              <a:rPr lang="en-US" sz="1400" u="sng" kern="0" dirty="0" smtClean="0">
                <a:solidFill>
                  <a:schemeClr val="accent1"/>
                </a:solidFill>
                <a:latin typeface="Calibri" pitchFamily="34" charset="0"/>
              </a:rPr>
              <a:t>L</a:t>
            </a:r>
            <a:r>
              <a:rPr lang="en-US" sz="1400" u="sng" kern="0" noProof="0" dirty="0" err="1" smtClean="0">
                <a:solidFill>
                  <a:schemeClr val="accent1"/>
                </a:solidFill>
                <a:latin typeface="Calibri" pitchFamily="34" charset="0"/>
              </a:rPr>
              <a:t>eak</a:t>
            </a:r>
            <a:r>
              <a:rPr lang="en-US" sz="1400" u="sng" kern="0" noProof="0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1400" u="sng" kern="0" dirty="0" smtClean="0">
                <a:solidFill>
                  <a:schemeClr val="accent1"/>
                </a:solidFill>
                <a:latin typeface="Calibri" pitchFamily="34" charset="0"/>
              </a:rPr>
              <a:t>in the insert assembly:  </a:t>
            </a:r>
          </a:p>
          <a:p>
            <a:pPr marL="895350" lvl="3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chemeClr val="accent4"/>
                </a:solidFill>
                <a:latin typeface="Calibri" pitchFamily="34" charset="0"/>
              </a:rPr>
              <a:t>Developed a He leak (at cold) after several cool downs/warm ups (April)</a:t>
            </a:r>
          </a:p>
          <a:p>
            <a:pPr marL="895350" lvl="3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chemeClr val="accent4"/>
                </a:solidFill>
                <a:latin typeface="Calibri" pitchFamily="34" charset="0"/>
              </a:rPr>
              <a:t>Leak was finally “located” (TE-VSC) and repaired (EN-MME) mi-June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</a:pPr>
            <a:r>
              <a:rPr lang="en-US" sz="1600" kern="0" dirty="0" smtClean="0">
                <a:solidFill>
                  <a:srgbClr val="FF0000"/>
                </a:solidFill>
                <a:latin typeface="Calibri" pitchFamily="34" charset="0"/>
              </a:rPr>
              <a:t>				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</a:pPr>
            <a:r>
              <a:rPr lang="en-US" sz="1600" kern="0" dirty="0" smtClean="0">
                <a:solidFill>
                  <a:srgbClr val="FF0000"/>
                </a:solidFill>
                <a:latin typeface="Calibri" pitchFamily="34" charset="0"/>
              </a:rPr>
              <a:t>                                 </a:t>
            </a:r>
            <a:endParaRPr lang="en-US" sz="2000" kern="0" dirty="0" smtClean="0">
              <a:latin typeface="Calibri" pitchFamily="34" charset="0"/>
            </a:endParaRPr>
          </a:p>
        </p:txBody>
      </p:sp>
      <p:pic>
        <p:nvPicPr>
          <p:cNvPr id="7" name="Picture 2" descr="D:\DCIM\100MEDIA\IMAG0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5602565" cy="404950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04476" y="301181"/>
            <a:ext cx="88204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Clean room assembly &amp; RF testing (2) </a:t>
            </a:r>
            <a:endParaRPr lang="en-US" sz="28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6791" y="5029201"/>
            <a:ext cx="2521556" cy="150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3517641" y="2537926"/>
            <a:ext cx="401216" cy="3918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DCIM\100MEDIA\IMAG0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653136"/>
            <a:ext cx="1512124" cy="2173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79512" y="260648"/>
            <a:ext cx="7704856" cy="648072"/>
          </a:xfrm>
          <a:prstGeom prst="round2DiagRect">
            <a:avLst/>
          </a:prstGeom>
          <a:gradFill rotWithShape="0">
            <a:gsLst>
              <a:gs pos="0">
                <a:schemeClr val="accent1">
                  <a:alpha val="1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95536" y="332656"/>
            <a:ext cx="7311550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RF Test Results </a:t>
            </a:r>
            <a:r>
              <a:rPr lang="en-US" sz="280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(O. Brunner BE/RF</a:t>
            </a:r>
            <a:r>
              <a:rPr lang="en-US" sz="2800" dirty="0" smtClean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)</a:t>
            </a:r>
            <a:endParaRPr lang="en-US" sz="2800" baseline="-250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  <p:graphicFrame>
        <p:nvGraphicFramePr>
          <p:cNvPr id="18" name="Chart 17"/>
          <p:cNvGraphicFramePr/>
          <p:nvPr/>
        </p:nvGraphicFramePr>
        <p:xfrm>
          <a:off x="774441" y="1679510"/>
          <a:ext cx="7427167" cy="4450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49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65748447"/>
              </p:ext>
            </p:extLst>
          </p:nvPr>
        </p:nvGraphicFramePr>
        <p:xfrm>
          <a:off x="-798286" y="-304800"/>
          <a:ext cx="9942286" cy="7576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 Diagonal Corner Rectangle 3"/>
          <p:cNvSpPr/>
          <p:nvPr/>
        </p:nvSpPr>
        <p:spPr>
          <a:xfrm>
            <a:off x="174172" y="304091"/>
            <a:ext cx="8124008" cy="614129"/>
          </a:xfrm>
          <a:prstGeom prst="round2DiagRect">
            <a:avLst/>
          </a:prstGeom>
          <a:gradFill rotWithShape="0">
            <a:gsLst>
              <a:gs pos="0">
                <a:schemeClr val="accent6">
                  <a:alpha val="10000"/>
                </a:schemeClr>
              </a:gs>
              <a:gs pos="100000">
                <a:schemeClr val="accent6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395536" y="332656"/>
            <a:ext cx="8371274" cy="162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 goal is a dream with milestones</a:t>
            </a:r>
          </a:p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(</a:t>
            </a:r>
            <a:r>
              <a:rPr lang="en-US" sz="320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O. Brunner BE/RF)</a:t>
            </a:r>
            <a:endParaRPr lang="en-US" sz="3200" baseline="-250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baseline="-25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ED47FD-CD8E-4EC8-A7E3-BF3AC4BC5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82ED47FD-CD8E-4EC8-A7E3-BF3AC4BC5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33F067A-04C7-8540-BBA1-258986F0E2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933F067A-04C7-8540-BBA1-258986F0E2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385932-BAAA-B444-9868-0521905A6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BF385932-BAAA-B444-9868-0521905A6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F8515C-ADE1-8E47-A6A5-16879266F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graphicEl>
                                              <a:dgm id="{E4F8515C-ADE1-8E47-A6A5-16879266F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C12C55-FD27-FF44-A6FB-08132F3B4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EAC12C55-FD27-FF44-A6FB-08132F3B4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85076F-AD8F-0948-B8FE-72F0BE242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5885076F-AD8F-0948-B8FE-72F0BE2422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DAD5C6-AE7F-2E40-A1D9-C4431D397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C9DAD5C6-AE7F-2E40-A1D9-C4431D3974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8C368F-823E-2840-8E19-118BEF4F5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CD8C368F-823E-2840-8E19-118BEF4F5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73D7E8-49C1-594D-9EDB-5FBE7871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E573D7E8-49C1-594D-9EDB-5FBE7871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292499-A323-6D43-A883-6CBA81B5B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56292499-A323-6D43-A883-6CBA81B5B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571182-42DA-854E-A59F-A1A8E833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">
                                            <p:graphicEl>
                                              <a:dgm id="{D2571182-42DA-854E-A59F-A1A8E833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916832"/>
            <a:ext cx="7896993" cy="46085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Pre-series High-Beta Cavity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High-Beta Cryomodule Design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RF Measurements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Sputtering Developments</a:t>
            </a:r>
          </a:p>
          <a:p>
            <a:pPr>
              <a:buFont typeface="Symbol" charset="0"/>
              <a:buChar char=""/>
            </a:pP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Detailed presentations at 7</a:t>
            </a:r>
            <a:r>
              <a:rPr lang="en-IE" sz="2400" baseline="30000" dirty="0" smtClean="0">
                <a:solidFill>
                  <a:srgbClr val="008000"/>
                </a:solidFill>
                <a:cs typeface="Arial" pitchFamily="34" charset="0"/>
              </a:rPr>
              <a:t>th</a:t>
            </a: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 HIE-ISOLDE Steering Committee meeting:</a:t>
            </a:r>
          </a:p>
          <a:p>
            <a:pPr marL="0" indent="0">
              <a:buNone/>
            </a:pPr>
            <a:r>
              <a:rPr lang="en-IE" sz="2400" dirty="0">
                <a:solidFill>
                  <a:srgbClr val="008000"/>
                </a:solidFill>
                <a:cs typeface="Arial" pitchFamily="34" charset="0"/>
              </a:rPr>
              <a:t>https://indico.cern.ch/conferenceDisplay.py?confId=159608</a:t>
            </a:r>
            <a:endParaRPr lang="en-IE" sz="2400" dirty="0" smtClean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03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44624"/>
            <a:ext cx="8429684" cy="439742"/>
          </a:xfrm>
        </p:spPr>
        <p:txBody>
          <a:bodyPr/>
          <a:lstStyle/>
          <a:p>
            <a:r>
              <a:rPr lang="en-GB" dirty="0" smtClean="0"/>
              <a:t>Coatings without cooling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7th Steering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Sergio Calatroni 31.10.2011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839" y="1124744"/>
            <a:ext cx="8963657" cy="4320480"/>
            <a:chOff x="16525081" y="18432342"/>
            <a:chExt cx="15541933" cy="7491207"/>
          </a:xfrm>
        </p:grpSpPr>
        <p:pic>
          <p:nvPicPr>
            <p:cNvPr id="11" name="Content Placeholder 4" descr="P7090004.JPG"/>
            <p:cNvPicPr>
              <a:picLocks noChangeAspect="1"/>
            </p:cNvPicPr>
            <p:nvPr/>
          </p:nvPicPr>
          <p:blipFill>
            <a:blip r:embed="rId3" cstate="print">
              <a:lum bright="20000" contrast="-30000"/>
            </a:blip>
            <a:srcRect l="20779" t="7792" r="22077" b="6494"/>
            <a:stretch>
              <a:fillRect/>
            </a:stretch>
          </p:blipFill>
          <p:spPr>
            <a:xfrm>
              <a:off x="26212800" y="20714658"/>
              <a:ext cx="2514600" cy="5029200"/>
            </a:xfrm>
            <a:prstGeom prst="rect">
              <a:avLst/>
            </a:prstGeom>
            <a:blipFill dpi="0" rotWithShape="1">
              <a:blip r:embed="rId4" cstate="print">
                <a:alphaModFix amt="8000"/>
              </a:blip>
              <a:srcRect/>
              <a:tile tx="0" ty="0" sx="100000" sy="100000" flip="none" algn="tl"/>
            </a:blipFill>
          </p:spPr>
        </p:pic>
        <p:grpSp>
          <p:nvGrpSpPr>
            <p:cNvPr id="12" name="Group 352"/>
            <p:cNvGrpSpPr/>
            <p:nvPr/>
          </p:nvGrpSpPr>
          <p:grpSpPr>
            <a:xfrm>
              <a:off x="27127200" y="21324258"/>
              <a:ext cx="892097" cy="3397176"/>
              <a:chOff x="5763986" y="2422488"/>
              <a:chExt cx="892097" cy="339717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rot="16200000">
                <a:off x="5534967" y="3781272"/>
                <a:ext cx="2242232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>
              <a:xfrm rot="16200000" flipH="1" flipV="1">
                <a:off x="5441896" y="3475512"/>
                <a:ext cx="1630714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 rot="16200000">
                <a:off x="5340432" y="3475512"/>
                <a:ext cx="1630714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>
              <a:xfrm rot="16200000" flipH="1" flipV="1">
                <a:off x="4184231" y="4239910"/>
                <a:ext cx="3159509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34" name="Rectangle 33"/>
              <p:cNvSpPr/>
              <p:nvPr/>
            </p:nvSpPr>
            <p:spPr>
              <a:xfrm rot="10800000">
                <a:off x="6096000" y="29718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10800000">
                <a:off x="5791200" y="41910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10800000">
                <a:off x="5791200" y="29718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10800000">
                <a:off x="5791200" y="35814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10800000">
                <a:off x="6586386" y="2743197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0800000">
                <a:off x="5903408" y="2438400"/>
                <a:ext cx="129031" cy="5096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>
                <a:off x="5771104" y="2422488"/>
                <a:ext cx="381000" cy="457200"/>
              </a:xfrm>
              <a:prstGeom prst="blockArc">
                <a:avLst>
                  <a:gd name="adj1" fmla="val 10800000"/>
                  <a:gd name="adj2" fmla="val 351738"/>
                  <a:gd name="adj3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Block Arc 40"/>
              <p:cNvSpPr/>
              <p:nvPr/>
            </p:nvSpPr>
            <p:spPr>
              <a:xfrm>
                <a:off x="6258448" y="2428352"/>
                <a:ext cx="381000" cy="457200"/>
              </a:xfrm>
              <a:prstGeom prst="blockArc">
                <a:avLst>
                  <a:gd name="adj1" fmla="val 10800000"/>
                  <a:gd name="adj2" fmla="val 236775"/>
                  <a:gd name="adj3" fmla="val 11721"/>
                </a:avLst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10800000">
                <a:off x="6583681" y="3429000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10800000">
                <a:off x="6583681" y="4114796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10800000">
                <a:off x="6278881" y="2743200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0800000">
                <a:off x="6278881" y="3429000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6" name="Flowchart: Delay 45"/>
              <p:cNvSpPr/>
              <p:nvPr/>
            </p:nvSpPr>
            <p:spPr>
              <a:xfrm rot="5400000">
                <a:off x="6057900" y="4267200"/>
                <a:ext cx="304800" cy="228600"/>
              </a:xfrm>
              <a:prstGeom prst="flowChartDelay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10800000">
                <a:off x="6096000" y="37338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10800000">
                <a:off x="5791200" y="48006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4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4" descr="T43_Be1_pt3_20kx.t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87014" y="23269553"/>
              <a:ext cx="2880000" cy="2160000"/>
            </a:xfrm>
            <a:prstGeom prst="rect">
              <a:avLst/>
            </a:prstGeom>
            <a:ln w="5715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" descr="T43_Be3_pt6_20kx.t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187014" y="20869253"/>
              <a:ext cx="2880000" cy="2160000"/>
            </a:xfrm>
            <a:prstGeom prst="rect">
              <a:avLst/>
            </a:prstGeom>
            <a:ln w="5715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1" descr="T43_Bb_pt10_20kx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87014" y="18468953"/>
              <a:ext cx="2880000" cy="2160000"/>
            </a:xfrm>
            <a:prstGeom prst="rect">
              <a:avLst/>
            </a:prstGeom>
            <a:ln w="57150" cap="sq">
              <a:solidFill>
                <a:srgbClr val="8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" descr="T43_Bb_pt5_20kx.t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043761" y="18440375"/>
              <a:ext cx="2880000" cy="2160000"/>
            </a:xfrm>
            <a:prstGeom prst="rect">
              <a:avLst/>
            </a:prstGeom>
            <a:ln w="57150" cap="sq">
              <a:solidFill>
                <a:srgbClr val="8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" descr="T43_Bb_pt1_20kx.t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971950" y="18440375"/>
              <a:ext cx="2880000" cy="2160000"/>
            </a:xfrm>
            <a:prstGeom prst="rect">
              <a:avLst/>
            </a:prstGeom>
            <a:ln w="57150" cap="sq">
              <a:solidFill>
                <a:srgbClr val="8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" descr="T43_Bi2_pt7_20kx.t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971950" y="20802575"/>
              <a:ext cx="2880000" cy="2160000"/>
            </a:xfrm>
            <a:prstGeom prst="rect">
              <a:avLst/>
            </a:prstGeom>
            <a:ln w="57150" cap="sq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" descr="T43_Bi1_pt6_20kx.tif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971950" y="23240975"/>
              <a:ext cx="2880000" cy="2160000"/>
            </a:xfrm>
            <a:prstGeom prst="rect">
              <a:avLst/>
            </a:prstGeom>
            <a:ln w="57150" cap="sq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20" name="Group 453"/>
            <p:cNvGrpSpPr/>
            <p:nvPr/>
          </p:nvGrpSpPr>
          <p:grpSpPr>
            <a:xfrm>
              <a:off x="25825824" y="20600358"/>
              <a:ext cx="3352800" cy="3699162"/>
              <a:chOff x="25825824" y="20811372"/>
              <a:chExt cx="3352800" cy="3699162"/>
            </a:xfrm>
          </p:grpSpPr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25825824" y="20811372"/>
                <a:ext cx="1828800" cy="838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rot="5400000">
                <a:off x="27425230" y="21192372"/>
                <a:ext cx="762794" cy="79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rot="10800000" flipV="1">
                <a:off x="27959424" y="20811372"/>
                <a:ext cx="1219200" cy="838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25902024" y="21992472"/>
                <a:ext cx="1752600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 flipV="1">
                <a:off x="25908000" y="23049534"/>
                <a:ext cx="1752600" cy="1461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 rot="10800000" flipV="1">
                <a:off x="27959424" y="21992472"/>
                <a:ext cx="1219200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 rot="10800000">
                <a:off x="27959424" y="23668872"/>
                <a:ext cx="1219200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21" name="Picture 2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525081" y="18432342"/>
              <a:ext cx="5940000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6525081" y="22683549"/>
              <a:ext cx="5940000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9" name="TextBox 48"/>
          <p:cNvSpPr txBox="1"/>
          <p:nvPr/>
        </p:nvSpPr>
        <p:spPr>
          <a:xfrm>
            <a:off x="5364088" y="1124744"/>
            <a:ext cx="1974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Magnetron coating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7504" y="5661248"/>
            <a:ext cx="3717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...”increase sputtering temperature”:</a:t>
            </a:r>
          </a:p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270 °C (1kW) and 330 °C (2 kW)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395536" y="2348880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1403648" y="908720"/>
            <a:ext cx="720080" cy="1368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99592" y="620688"/>
            <a:ext cx="236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RRR for 150 °C coatings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51920" y="5373216"/>
            <a:ext cx="529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Now:</a:t>
            </a:r>
          </a:p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Double number of quartz samples (RRR measurement)</a:t>
            </a:r>
          </a:p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Full length of cavity surface lined with copper strips for SEM analysis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8" name="Straight Arrow Connector 57"/>
          <p:cNvCxnSpPr>
            <a:endCxn id="37" idx="0"/>
          </p:cNvCxnSpPr>
          <p:nvPr/>
        </p:nvCxnSpPr>
        <p:spPr>
          <a:xfrm flipV="1">
            <a:off x="5868144" y="3549190"/>
            <a:ext cx="347461" cy="22560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42" idx="1"/>
          </p:cNvCxnSpPr>
          <p:nvPr/>
        </p:nvCxnSpPr>
        <p:spPr>
          <a:xfrm flipH="1" flipV="1">
            <a:off x="6686626" y="3548915"/>
            <a:ext cx="1197742" cy="25443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835696" y="2492896"/>
            <a:ext cx="1224136" cy="8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195736" y="908720"/>
            <a:ext cx="288032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2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44624"/>
            <a:ext cx="8429684" cy="439742"/>
          </a:xfrm>
        </p:spPr>
        <p:txBody>
          <a:bodyPr/>
          <a:lstStyle/>
          <a:p>
            <a:r>
              <a:rPr lang="en-GB" dirty="0" smtClean="0"/>
              <a:t>Coatings without cooling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HIE-ISOLDE 7th Steering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31.10.2011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0" name="TextBox 49"/>
          <p:cNvSpPr txBox="1"/>
          <p:nvPr/>
        </p:nvSpPr>
        <p:spPr>
          <a:xfrm>
            <a:off x="107504" y="5662989"/>
            <a:ext cx="363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...”increase sputtering temperature”:</a:t>
            </a:r>
          </a:p>
          <a:p>
            <a:r>
              <a:rPr lang="en-GB" dirty="0" smtClean="0"/>
              <a:t>260 °C (1kW) and 340 °C (2 kW)</a:t>
            </a:r>
            <a:endParaRPr lang="en-GB" dirty="0"/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152665" y="1124744"/>
            <a:ext cx="8817026" cy="4254798"/>
            <a:chOff x="16525081" y="27644849"/>
            <a:chExt cx="15541933" cy="7500008"/>
          </a:xfrm>
        </p:grpSpPr>
        <p:pic>
          <p:nvPicPr>
            <p:cNvPr id="52" name="Picture 3" descr="T46_Bi2_pt9_20kx.t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81476" y="30100435"/>
              <a:ext cx="2880000" cy="2160000"/>
            </a:xfrm>
            <a:prstGeom prst="rect">
              <a:avLst/>
            </a:prstGeom>
            <a:ln w="57150" cap="sq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3" name="Picture 3" descr="T46_Bb_pt7_20kx.t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43762" y="27725039"/>
              <a:ext cx="2880000" cy="2160000"/>
            </a:xfrm>
            <a:prstGeom prst="rect">
              <a:avLst/>
            </a:prstGeom>
            <a:ln w="57150" cap="sq">
              <a:solidFill>
                <a:srgbClr val="8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4" name="Picture 3" descr="T46_Bi2_pt6_20kx.t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81476" y="32513935"/>
              <a:ext cx="2880000" cy="2160000"/>
            </a:xfrm>
            <a:prstGeom prst="rect">
              <a:avLst/>
            </a:prstGeom>
            <a:ln w="57150" cap="sq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5" name="Picture 3" descr="T46_Bb_pt5_20kx.t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81476" y="27725039"/>
              <a:ext cx="2880000" cy="2160000"/>
            </a:xfrm>
            <a:prstGeom prst="rect">
              <a:avLst/>
            </a:prstGeom>
            <a:ln w="57150" cap="sq">
              <a:solidFill>
                <a:srgbClr val="8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6" name="Picture 3" descr="T46_Be3_pt6_20kx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87014" y="32542513"/>
              <a:ext cx="2880000" cy="2160000"/>
            </a:xfrm>
            <a:prstGeom prst="rect">
              <a:avLst/>
            </a:prstGeom>
            <a:ln w="5715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7" name="Picture 3" descr="T46_Be3_pt8_20kx.t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87014" y="30129013"/>
              <a:ext cx="2880000" cy="2160000"/>
            </a:xfrm>
            <a:prstGeom prst="rect">
              <a:avLst/>
            </a:prstGeom>
            <a:ln w="5715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8" name="Picture 3" descr="T46_Bb_pt6_20kx.t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87014" y="27725039"/>
              <a:ext cx="2880000" cy="2160000"/>
            </a:xfrm>
            <a:prstGeom prst="rect">
              <a:avLst/>
            </a:prstGeom>
            <a:ln w="57150" cap="sq">
              <a:solidFill>
                <a:srgbClr val="8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9" name="Content Placeholder 4" descr="P7090004.JPG"/>
            <p:cNvPicPr>
              <a:picLocks noChangeAspect="1"/>
            </p:cNvPicPr>
            <p:nvPr/>
          </p:nvPicPr>
          <p:blipFill>
            <a:blip r:embed="rId10" cstate="print">
              <a:lum bright="20000" contrast="-30000"/>
            </a:blip>
            <a:srcRect l="20779" t="7792" r="22077" b="6494"/>
            <a:stretch>
              <a:fillRect/>
            </a:stretch>
          </p:blipFill>
          <p:spPr>
            <a:xfrm>
              <a:off x="26212800" y="30030102"/>
              <a:ext cx="2514600" cy="5029200"/>
            </a:xfrm>
            <a:prstGeom prst="rect">
              <a:avLst/>
            </a:prstGeom>
            <a:blipFill dpi="0" rotWithShape="1">
              <a:blip r:embed="rId11" cstate="print">
                <a:alphaModFix amt="8000"/>
              </a:blip>
              <a:srcRect/>
              <a:tile tx="0" ty="0" sx="100000" sy="100000" flip="none" algn="tl"/>
            </a:blipFill>
          </p:spPr>
        </p:pic>
        <p:grpSp>
          <p:nvGrpSpPr>
            <p:cNvPr id="60" name="Group 382"/>
            <p:cNvGrpSpPr/>
            <p:nvPr/>
          </p:nvGrpSpPr>
          <p:grpSpPr>
            <a:xfrm>
              <a:off x="27127200" y="30652476"/>
              <a:ext cx="892097" cy="3397176"/>
              <a:chOff x="5763986" y="2422488"/>
              <a:chExt cx="892097" cy="3397176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rot="16200000">
                <a:off x="5534967" y="3781272"/>
                <a:ext cx="2242232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>
              <a:xfrm rot="16200000" flipH="1" flipV="1">
                <a:off x="5441896" y="3475512"/>
                <a:ext cx="1630714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73" name="Straight Connector 72"/>
              <p:cNvCxnSpPr/>
              <p:nvPr/>
            </p:nvCxnSpPr>
            <p:spPr>
              <a:xfrm rot="16200000">
                <a:off x="5340432" y="3475512"/>
                <a:ext cx="1630714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>
              <a:xfrm rot="16200000" flipH="1" flipV="1">
                <a:off x="4184231" y="4239910"/>
                <a:ext cx="3159509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75" name="Rectangle 74"/>
              <p:cNvSpPr/>
              <p:nvPr/>
            </p:nvSpPr>
            <p:spPr>
              <a:xfrm rot="10800000">
                <a:off x="6096000" y="29718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10800000">
                <a:off x="5791200" y="41910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 rot="10800000">
                <a:off x="5791200" y="29718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 rot="10800000">
                <a:off x="5791200" y="35814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0800000">
                <a:off x="6586386" y="2743197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 rot="10800000">
                <a:off x="5903408" y="2438400"/>
                <a:ext cx="129031" cy="5096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Block Arc 80"/>
              <p:cNvSpPr/>
              <p:nvPr/>
            </p:nvSpPr>
            <p:spPr>
              <a:xfrm>
                <a:off x="5771104" y="2422488"/>
                <a:ext cx="381000" cy="457200"/>
              </a:xfrm>
              <a:prstGeom prst="blockArc">
                <a:avLst>
                  <a:gd name="adj1" fmla="val 10800000"/>
                  <a:gd name="adj2" fmla="val 351738"/>
                  <a:gd name="adj3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Block Arc 81"/>
              <p:cNvSpPr/>
              <p:nvPr/>
            </p:nvSpPr>
            <p:spPr>
              <a:xfrm>
                <a:off x="6258448" y="2428352"/>
                <a:ext cx="381000" cy="457200"/>
              </a:xfrm>
              <a:prstGeom prst="blockArc">
                <a:avLst>
                  <a:gd name="adj1" fmla="val 10800000"/>
                  <a:gd name="adj2" fmla="val 236775"/>
                  <a:gd name="adj3" fmla="val 11721"/>
                </a:avLst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10800000">
                <a:off x="6583681" y="3429000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10800000">
                <a:off x="6583681" y="4114796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10800000">
                <a:off x="6278881" y="2743200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10800000">
                <a:off x="6278881" y="3429000"/>
                <a:ext cx="45719" cy="60960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lowchart: Delay 86"/>
              <p:cNvSpPr/>
              <p:nvPr/>
            </p:nvSpPr>
            <p:spPr>
              <a:xfrm rot="5400000">
                <a:off x="6057900" y="4267200"/>
                <a:ext cx="304800" cy="228600"/>
              </a:xfrm>
              <a:prstGeom prst="flowChartDelay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10800000">
                <a:off x="6096000" y="37338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10800000">
                <a:off x="5791200" y="4800600"/>
                <a:ext cx="43010" cy="15287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439"/>
            <p:cNvGrpSpPr/>
            <p:nvPr/>
          </p:nvGrpSpPr>
          <p:grpSpPr>
            <a:xfrm>
              <a:off x="25831800" y="29921652"/>
              <a:ext cx="3352800" cy="3747000"/>
              <a:chOff x="25831800" y="17830800"/>
              <a:chExt cx="3352800" cy="3747000"/>
            </a:xfrm>
          </p:grpSpPr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25831800" y="17830800"/>
                <a:ext cx="1828800" cy="838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Arrow Connector 64"/>
              <p:cNvCxnSpPr/>
              <p:nvPr/>
            </p:nvCxnSpPr>
            <p:spPr bwMode="auto">
              <a:xfrm rot="5400000">
                <a:off x="27431206" y="18211800"/>
                <a:ext cx="762794" cy="79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 rot="10800000" flipV="1">
                <a:off x="27965400" y="17830800"/>
                <a:ext cx="1219200" cy="838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25908000" y="19050000"/>
                <a:ext cx="1752600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Arrow Connector 67"/>
              <p:cNvCxnSpPr/>
              <p:nvPr/>
            </p:nvCxnSpPr>
            <p:spPr bwMode="auto">
              <a:xfrm flipV="1">
                <a:off x="25908000" y="20116800"/>
                <a:ext cx="1752600" cy="1461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 rot="10800000" flipV="1">
                <a:off x="27965400" y="19050000"/>
                <a:ext cx="1219200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Arrow Connector 69"/>
              <p:cNvCxnSpPr/>
              <p:nvPr/>
            </p:nvCxnSpPr>
            <p:spPr bwMode="auto">
              <a:xfrm rot="10800000">
                <a:off x="27965400" y="20726400"/>
                <a:ext cx="1219200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62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525081" y="27644849"/>
              <a:ext cx="5940000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6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6525081" y="31904857"/>
              <a:ext cx="5940000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9" name="TextBox 48"/>
          <p:cNvSpPr txBox="1"/>
          <p:nvPr/>
        </p:nvSpPr>
        <p:spPr>
          <a:xfrm>
            <a:off x="5436096" y="1124744"/>
            <a:ext cx="18894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Bias diode coating</a:t>
            </a:r>
            <a:endParaRPr lang="en-GB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395536" y="2204864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475656" y="908720"/>
            <a:ext cx="648072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899592" y="620688"/>
            <a:ext cx="236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RRR for 150 °C coatings</a:t>
            </a:r>
            <a:endParaRPr lang="en-GB" dirty="0"/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1835696" y="2457464"/>
            <a:ext cx="1224136" cy="8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2195736" y="908720"/>
            <a:ext cx="216024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1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-27384"/>
            <a:ext cx="8429684" cy="439742"/>
          </a:xfrm>
        </p:spPr>
        <p:txBody>
          <a:bodyPr/>
          <a:lstStyle/>
          <a:p>
            <a:r>
              <a:rPr lang="en-GB" dirty="0" smtClean="0"/>
              <a:t>Further testing performed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7158" y="642918"/>
            <a:ext cx="6591106" cy="5715040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....“Increase sputtering rate”</a:t>
            </a:r>
          </a:p>
          <a:p>
            <a:endParaRPr lang="en-GB" sz="2000" dirty="0" smtClean="0"/>
          </a:p>
          <a:p>
            <a:r>
              <a:rPr lang="en-GB" sz="2000" dirty="0" smtClean="0"/>
              <a:t>Coating of a copper cavity with liquid cooling (Q2.4) to identify the maximum coating power attainable while keeping the cavity’s outer wall at 150 °C </a:t>
            </a:r>
            <a:r>
              <a:rPr lang="en-GB" sz="2000" dirty="0" smtClean="0">
                <a:sym typeface="Symbol"/>
              </a:rPr>
              <a:t> 2.5 kW</a:t>
            </a:r>
          </a:p>
          <a:p>
            <a:endParaRPr lang="en-GB" sz="2000" dirty="0" smtClean="0">
              <a:sym typeface="Symbol"/>
            </a:endParaRPr>
          </a:p>
          <a:p>
            <a:r>
              <a:rPr lang="en-GB" sz="2000" dirty="0" smtClean="0">
                <a:sym typeface="Symbol"/>
              </a:rPr>
              <a:t>Coating at same power of 2.5 kW on </a:t>
            </a:r>
            <a:r>
              <a:rPr lang="en-GB" sz="2000" dirty="0" err="1" smtClean="0">
                <a:sym typeface="Symbol"/>
              </a:rPr>
              <a:t>s.steel</a:t>
            </a:r>
            <a:r>
              <a:rPr lang="en-GB" sz="2000" dirty="0" smtClean="0">
                <a:sym typeface="Symbol"/>
              </a:rPr>
              <a:t> dummy           330 °C</a:t>
            </a:r>
          </a:p>
          <a:p>
            <a:endParaRPr lang="en-GB" sz="2000" b="1" dirty="0" smtClean="0">
              <a:sym typeface="Symbol"/>
            </a:endParaRPr>
          </a:p>
          <a:p>
            <a:r>
              <a:rPr lang="en-GB" sz="2000" b="1" dirty="0" smtClean="0">
                <a:sym typeface="Symbol"/>
              </a:rPr>
              <a:t>This test confirms the necessity of a copper dummy cavity for sample testing, in order to reproduce the same  temperature profile</a:t>
            </a:r>
          </a:p>
          <a:p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HIE-ISOLDE 7th Steering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31.10.2011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r="8388"/>
          <a:stretch>
            <a:fillRect/>
          </a:stretch>
        </p:blipFill>
        <p:spPr bwMode="auto">
          <a:xfrm>
            <a:off x="6876256" y="1268760"/>
            <a:ext cx="22145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00808"/>
            <a:ext cx="6737253" cy="384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25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coatings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HIE-ISOLDE 7th Steering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31.10.2011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/>
              <a:pPr/>
              <a:t>28</a:t>
            </a:fld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95534" y="1268760"/>
          <a:ext cx="8280920" cy="4680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4423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Q2.3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Q1.5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Q2.5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Q1.7</a:t>
                      </a:r>
                      <a:endParaRPr lang="en-GB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GB" dirty="0" smtClean="0"/>
                        <a:t>Type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Magnetron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Magnetron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Magnetron</a:t>
                      </a:r>
                      <a:endParaRPr lang="en-GB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GB" dirty="0" smtClean="0"/>
                        <a:t>Coated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March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April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September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(this</a:t>
                      </a:r>
                      <a:r>
                        <a:rPr lang="en-GB" baseline="0" dirty="0" smtClean="0"/>
                        <a:t> week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GB" dirty="0" smtClean="0"/>
                        <a:t>Nominal</a:t>
                      </a:r>
                      <a:r>
                        <a:rPr lang="en-GB" baseline="0" dirty="0" smtClean="0"/>
                        <a:t> pressure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8x10</a:t>
                      </a:r>
                      <a:r>
                        <a:rPr lang="en-GB" baseline="30000" dirty="0" smtClean="0"/>
                        <a:t>-3</a:t>
                      </a:r>
                      <a:r>
                        <a:rPr lang="en-GB" dirty="0" smtClean="0"/>
                        <a:t> mbar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1.5x10</a:t>
                      </a:r>
                      <a:r>
                        <a:rPr lang="en-GB" baseline="30000" dirty="0" smtClean="0"/>
                        <a:t>-1</a:t>
                      </a:r>
                      <a:r>
                        <a:rPr lang="en-GB" dirty="0" smtClean="0"/>
                        <a:t> mbar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8x10</a:t>
                      </a:r>
                      <a:r>
                        <a:rPr lang="en-GB" baseline="30000" dirty="0" smtClean="0"/>
                        <a:t>-3</a:t>
                      </a:r>
                      <a:r>
                        <a:rPr lang="en-GB" dirty="0" smtClean="0"/>
                        <a:t> mbar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8x10</a:t>
                      </a:r>
                      <a:r>
                        <a:rPr lang="en-GB" baseline="30000" dirty="0" smtClean="0"/>
                        <a:t>-3</a:t>
                      </a:r>
                      <a:r>
                        <a:rPr lang="en-GB" dirty="0" smtClean="0"/>
                        <a:t> mbar</a:t>
                      </a:r>
                      <a:endParaRPr lang="en-GB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GB" dirty="0" smtClean="0"/>
                        <a:t>Nominal</a:t>
                      </a:r>
                      <a:r>
                        <a:rPr lang="en-GB" baseline="0" dirty="0" smtClean="0"/>
                        <a:t> p</a:t>
                      </a:r>
                      <a:r>
                        <a:rPr lang="en-GB" dirty="0" smtClean="0"/>
                        <a:t>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 kW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 kW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 kW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 kW</a:t>
                      </a:r>
                      <a:endParaRPr lang="en-GB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GB" dirty="0" smtClean="0"/>
                        <a:t>Coating</a:t>
                      </a:r>
                      <a:r>
                        <a:rPr lang="en-GB" baseline="0" dirty="0" smtClean="0"/>
                        <a:t> time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 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38 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3.5 h</a:t>
                      </a:r>
                      <a:endParaRPr lang="en-GB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GB" dirty="0" smtClean="0"/>
                        <a:t>RF test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Only one RF point measured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Next</a:t>
                      </a:r>
                      <a:endParaRPr lang="en-GB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GB" dirty="0" smtClean="0"/>
                        <a:t>Comments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 coating on beam</a:t>
                      </a:r>
                      <a:r>
                        <a:rPr lang="en-GB" baseline="0" dirty="0" smtClean="0"/>
                        <a:t> line of inner conductor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Repetition</a:t>
                      </a:r>
                      <a:r>
                        <a:rPr lang="en-GB" baseline="0" dirty="0" smtClean="0"/>
                        <a:t> of Q2.5</a:t>
                      </a:r>
                    </a:p>
                    <a:p>
                      <a:r>
                        <a:rPr lang="en-GB" baseline="0" dirty="0" smtClean="0"/>
                        <a:t>No sputter etching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 cooling</a:t>
                      </a:r>
                      <a:r>
                        <a:rPr lang="en-GB" baseline="0" dirty="0" smtClean="0"/>
                        <a:t> (test: 410 °C)</a:t>
                      </a:r>
                    </a:p>
                    <a:p>
                      <a:r>
                        <a:rPr lang="en-GB" baseline="0" dirty="0" smtClean="0"/>
                        <a:t>NEG assisted pumping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9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plans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smtClean="0"/>
              <a:t>Validate high-temperature coatings by magnetron sputtering by end 2011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Goals set by the project:</a:t>
            </a:r>
          </a:p>
          <a:p>
            <a:pPr lvl="1"/>
            <a:r>
              <a:rPr lang="en-GB" sz="2000" dirty="0" smtClean="0"/>
              <a:t>on-specs by March 2012 </a:t>
            </a:r>
          </a:p>
          <a:p>
            <a:pPr lvl="1"/>
            <a:r>
              <a:rPr lang="en-GB" sz="2000" dirty="0" smtClean="0"/>
              <a:t>Production coatings  start 1Q2013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HIE-ISOLDE 7th Steering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31.10.2011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314F-0D32-4BD8-83B5-877161493DD6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8280920" cy="360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6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Organization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7583488" cy="4548336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 b="1" dirty="0" smtClean="0"/>
              <a:t>New Mandate of </a:t>
            </a:r>
            <a:r>
              <a:rPr lang="en-US" sz="1800" b="1" dirty="0"/>
              <a:t> </a:t>
            </a:r>
            <a:r>
              <a:rPr lang="en-US" sz="1800" b="1" dirty="0" smtClean="0"/>
              <a:t>the Technical Coordinator is under approval</a:t>
            </a:r>
            <a:endParaRPr lang="en-US" sz="1800" b="1" dirty="0"/>
          </a:p>
          <a:p>
            <a:r>
              <a:rPr lang="en-US" sz="1800" dirty="0" smtClean="0"/>
              <a:t>SRF activities within HIE-ISOLDE (BE/RF)</a:t>
            </a:r>
            <a:r>
              <a:rPr lang="en-US" sz="1800" dirty="0"/>
              <a:t>	</a:t>
            </a:r>
          </a:p>
          <a:p>
            <a:pPr lvl="3"/>
            <a:r>
              <a:rPr lang="en-US" sz="1600" b="1" dirty="0" smtClean="0"/>
              <a:t>New mandate of </a:t>
            </a:r>
            <a:r>
              <a:rPr lang="en-US" sz="1600" b="1" dirty="0"/>
              <a:t>P</a:t>
            </a:r>
            <a:r>
              <a:rPr lang="en-US" sz="1600" b="1" dirty="0" smtClean="0"/>
              <a:t>hysicist in charge</a:t>
            </a:r>
          </a:p>
          <a:p>
            <a:pPr lvl="3"/>
            <a:r>
              <a:rPr lang="en-US" sz="1600" dirty="0" smtClean="0"/>
              <a:t>Definitions and agreement on WUs (responsibilities and deliverables)</a:t>
            </a:r>
          </a:p>
          <a:p>
            <a:pPr lvl="3"/>
            <a:r>
              <a:rPr lang="en-US" sz="1600" dirty="0" smtClean="0"/>
              <a:t>Chopper/kicker line Design: </a:t>
            </a:r>
          </a:p>
          <a:p>
            <a:pPr lvl="4"/>
            <a:r>
              <a:rPr lang="en-US" sz="1400" dirty="0"/>
              <a:t>Carry out the study of the chopper/kicker with the associated optics for the new RIB transfer line.</a:t>
            </a:r>
          </a:p>
          <a:p>
            <a:pPr lvl="4"/>
            <a:r>
              <a:rPr lang="en-US" sz="1400" dirty="0"/>
              <a:t>Provide functional specifications, check and validation of a multi-harmonics RF structure upstream the RFQ.</a:t>
            </a:r>
            <a:r>
              <a:rPr lang="en-US" dirty="0"/>
              <a:t> </a:t>
            </a:r>
            <a:endParaRPr lang="en-US" sz="3200" dirty="0" smtClean="0"/>
          </a:p>
          <a:p>
            <a:r>
              <a:rPr lang="en-US" sz="1800" dirty="0" smtClean="0"/>
              <a:t>Beam Dynamics Activities (TE/ABT)</a:t>
            </a:r>
            <a:r>
              <a:rPr lang="en-US" sz="1800" dirty="0"/>
              <a:t>	</a:t>
            </a:r>
          </a:p>
          <a:p>
            <a:pPr lvl="3"/>
            <a:r>
              <a:rPr lang="en-US" sz="1600" dirty="0"/>
              <a:t>Act as interface with the Physics working </a:t>
            </a:r>
            <a:r>
              <a:rPr lang="en-US" sz="1600" dirty="0" smtClean="0"/>
              <a:t>group.</a:t>
            </a:r>
            <a:endParaRPr lang="en-US" sz="1600" dirty="0"/>
          </a:p>
          <a:p>
            <a:pPr lvl="3"/>
            <a:r>
              <a:rPr lang="en-US" sz="1600" dirty="0"/>
              <a:t>Carry out Beam Dynamics study with realistic field and error study for the new RIB transfer line.</a:t>
            </a:r>
          </a:p>
          <a:p>
            <a:pPr lvl="3"/>
            <a:r>
              <a:rPr lang="en-US" sz="1600" dirty="0"/>
              <a:t>Provide functional specifications, check and validation of the beam dynamics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6778" y="1066800"/>
            <a:ext cx="9127222" cy="5246132"/>
            <a:chOff x="16778" y="1295400"/>
            <a:chExt cx="9127222" cy="5246132"/>
          </a:xfrm>
        </p:grpSpPr>
        <p:pic>
          <p:nvPicPr>
            <p:cNvPr id="37" name="Picture 36" descr="isolde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78" y="1295400"/>
              <a:ext cx="9127222" cy="51816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752600" y="1828800"/>
              <a:ext cx="3124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Cold Box </a:t>
              </a:r>
              <a:r>
                <a:rPr lang="en-US" dirty="0" smtClean="0">
                  <a:sym typeface="Wingdings"/>
                </a:rPr>
                <a:t> 500 liters of </a:t>
              </a:r>
              <a:r>
                <a:rPr lang="en-US" dirty="0" err="1" smtClean="0">
                  <a:sym typeface="Wingdings"/>
                </a:rPr>
                <a:t>LHe</a:t>
              </a:r>
              <a:endParaRPr lang="en-US" dirty="0"/>
            </a:p>
          </p:txBody>
        </p:sp>
        <p:cxnSp>
          <p:nvCxnSpPr>
            <p:cNvPr id="39" name="Straight Arrow Connector 38"/>
            <p:cNvCxnSpPr>
              <a:stCxn id="38" idx="2"/>
            </p:cNvCxnSpPr>
            <p:nvPr/>
          </p:nvCxnSpPr>
          <p:spPr>
            <a:xfrm flipH="1">
              <a:off x="2667000" y="2198132"/>
              <a:ext cx="647700" cy="20690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52400" y="2514600"/>
              <a:ext cx="50292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Dewar </a:t>
              </a:r>
              <a:r>
                <a:rPr lang="en-US" dirty="0" smtClean="0">
                  <a:sym typeface="Wingdings"/>
                </a:rPr>
                <a:t> 2000 liters of volume ≈ 1000 liters of </a:t>
              </a:r>
              <a:r>
                <a:rPr lang="en-US" dirty="0" err="1" smtClean="0">
                  <a:sym typeface="Wingdings"/>
                </a:rPr>
                <a:t>LHe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1905000" y="2895600"/>
              <a:ext cx="457200" cy="1524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239000" y="37338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Picture </a:t>
              </a:r>
              <a:r>
                <a:rPr lang="en-US" dirty="0" err="1" smtClean="0"/>
                <a:t>S.Maridor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95600" y="6172200"/>
              <a:ext cx="5105400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 </a:t>
              </a:r>
              <a:r>
                <a:rPr lang="en-US" dirty="0" err="1" smtClean="0"/>
                <a:t>cryo</a:t>
              </a:r>
              <a:r>
                <a:rPr lang="en-US" dirty="0" smtClean="0"/>
                <a:t>-modules inside tunnel </a:t>
              </a:r>
              <a:r>
                <a:rPr lang="en-US" dirty="0" smtClean="0">
                  <a:sym typeface="Wingdings"/>
                </a:rPr>
                <a:t> 6 x 150 liters of </a:t>
              </a:r>
              <a:r>
                <a:rPr lang="en-US" dirty="0" err="1" smtClean="0">
                  <a:sym typeface="Wingdings"/>
                </a:rPr>
                <a:t>LHe</a:t>
              </a:r>
              <a:endParaRPr lang="en-US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733800" y="5410200"/>
              <a:ext cx="228600" cy="762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638800" y="5334000"/>
              <a:ext cx="3505200" cy="6463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Tunnel dim. = 22.6 m x 3.2 m x 4m </a:t>
              </a:r>
              <a:r>
                <a:rPr lang="en-US" dirty="0" smtClean="0">
                  <a:sym typeface="Wingdings"/>
                </a:rPr>
                <a:t> Tunnel volume = 290 m</a:t>
              </a:r>
              <a:r>
                <a:rPr lang="en-US" baseline="30000" dirty="0" smtClean="0">
                  <a:sym typeface="Wingdings"/>
                </a:rPr>
                <a:t>3</a:t>
              </a:r>
              <a:endParaRPr lang="en-US" baseline="30000" dirty="0"/>
            </a:p>
          </p:txBody>
        </p:sp>
        <p:cxnSp>
          <p:nvCxnSpPr>
            <p:cNvPr id="46" name="Straight Arrow Connector 45"/>
            <p:cNvCxnSpPr>
              <a:stCxn id="45" idx="1"/>
            </p:cNvCxnSpPr>
            <p:nvPr/>
          </p:nvCxnSpPr>
          <p:spPr>
            <a:xfrm flipH="1" flipV="1">
              <a:off x="4876800" y="5105400"/>
              <a:ext cx="762000" cy="5517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Screen shot 2010-05-11 at 16.38.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9850" y="1143000"/>
            <a:ext cx="1337773" cy="9906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971600" y="-99392"/>
            <a:ext cx="6934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D3A7E"/>
                </a:solidFill>
                <a:latin typeface="+mn-lt"/>
                <a:ea typeface="+mn-ea"/>
                <a:cs typeface="+mn-cs"/>
              </a:rPr>
              <a:t>General Safety (A.-P. </a:t>
            </a:r>
            <a:r>
              <a:rPr lang="en-US" sz="3600" b="1" dirty="0" err="1" smtClean="0">
                <a:solidFill>
                  <a:srgbClr val="0D3A7E"/>
                </a:solidFill>
                <a:latin typeface="+mn-lt"/>
                <a:ea typeface="+mn-ea"/>
                <a:cs typeface="+mn-cs"/>
              </a:rPr>
              <a:t>Bernardes</a:t>
            </a:r>
            <a:r>
              <a:rPr lang="en-US" sz="3600" b="1" dirty="0" smtClean="0">
                <a:solidFill>
                  <a:srgbClr val="0D3A7E"/>
                </a:solidFill>
                <a:latin typeface="+mn-lt"/>
                <a:ea typeface="+mn-ea"/>
                <a:cs typeface="+mn-cs"/>
              </a:rPr>
              <a:t>)</a:t>
            </a:r>
            <a:endParaRPr lang="en-US" sz="3600" b="1" dirty="0">
              <a:solidFill>
                <a:srgbClr val="0D3A7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838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Oxygen deficiency</a:t>
            </a:r>
            <a:endParaRPr lang="en-US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71600" y="2895600"/>
            <a:ext cx="6553200" cy="2209800"/>
            <a:chOff x="1371600" y="3352800"/>
            <a:chExt cx="6553200" cy="2209800"/>
          </a:xfrm>
        </p:grpSpPr>
        <p:grpSp>
          <p:nvGrpSpPr>
            <p:cNvPr id="28" name="Group 27"/>
            <p:cNvGrpSpPr/>
            <p:nvPr/>
          </p:nvGrpSpPr>
          <p:grpSpPr>
            <a:xfrm>
              <a:off x="1371600" y="3657600"/>
              <a:ext cx="6553200" cy="1905000"/>
              <a:chOff x="1371600" y="3657600"/>
              <a:chExt cx="6553200" cy="1905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371600" y="4191000"/>
                <a:ext cx="6553200" cy="1371600"/>
                <a:chOff x="1371600" y="4191000"/>
                <a:chExt cx="6553200" cy="1371600"/>
              </a:xfrm>
            </p:grpSpPr>
            <p:sp>
              <p:nvSpPr>
                <p:cNvPr id="8" name="Cloud 7"/>
                <p:cNvSpPr/>
                <p:nvPr/>
              </p:nvSpPr>
              <p:spPr>
                <a:xfrm>
                  <a:off x="1371600" y="4191000"/>
                  <a:ext cx="914400" cy="609600"/>
                </a:xfrm>
                <a:prstGeom prst="cloud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loud 22"/>
                <p:cNvSpPr/>
                <p:nvPr/>
              </p:nvSpPr>
              <p:spPr>
                <a:xfrm>
                  <a:off x="3429000" y="4953000"/>
                  <a:ext cx="914400" cy="609600"/>
                </a:xfrm>
                <a:prstGeom prst="cloud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loud 23"/>
                <p:cNvSpPr/>
                <p:nvPr/>
              </p:nvSpPr>
              <p:spPr>
                <a:xfrm>
                  <a:off x="7010400" y="4267200"/>
                  <a:ext cx="914400" cy="609600"/>
                </a:xfrm>
                <a:prstGeom prst="cloud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Cloud 24"/>
              <p:cNvSpPr/>
              <p:nvPr/>
            </p:nvSpPr>
            <p:spPr>
              <a:xfrm>
                <a:off x="3886200" y="3657600"/>
                <a:ext cx="914400" cy="609600"/>
              </a:xfrm>
              <a:prstGeom prst="clou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Cloud 25"/>
            <p:cNvSpPr/>
            <p:nvPr/>
          </p:nvSpPr>
          <p:spPr>
            <a:xfrm>
              <a:off x="4953000" y="3352800"/>
              <a:ext cx="914400" cy="60960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43000" y="2057400"/>
            <a:ext cx="5638800" cy="2895600"/>
            <a:chOff x="1219200" y="2057400"/>
            <a:chExt cx="5638800" cy="2895600"/>
          </a:xfrm>
        </p:grpSpPr>
        <p:sp>
          <p:nvSpPr>
            <p:cNvPr id="21" name="Cloud 20"/>
            <p:cNvSpPr/>
            <p:nvPr/>
          </p:nvSpPr>
          <p:spPr>
            <a:xfrm>
              <a:off x="1219200" y="2743200"/>
              <a:ext cx="2514600" cy="220980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loud 26"/>
            <p:cNvSpPr/>
            <p:nvPr/>
          </p:nvSpPr>
          <p:spPr>
            <a:xfrm>
              <a:off x="4343400" y="2057400"/>
              <a:ext cx="2514600" cy="220980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76600" y="2667000"/>
            <a:ext cx="3596096" cy="3124200"/>
            <a:chOff x="3276600" y="2667000"/>
            <a:chExt cx="3596096" cy="3124200"/>
          </a:xfrm>
        </p:grpSpPr>
        <p:pic>
          <p:nvPicPr>
            <p:cNvPr id="12" name="Picture 11" descr="Capture d’écran 2010-05-27 à 00.10.36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200" y="2971800"/>
              <a:ext cx="700496" cy="685800"/>
            </a:xfrm>
            <a:prstGeom prst="rect">
              <a:avLst/>
            </a:prstGeom>
          </p:spPr>
        </p:pic>
        <p:pic>
          <p:nvPicPr>
            <p:cNvPr id="10" name="Picture 9" descr="Capture d’écran 2010-05-27 à 00.10.36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2400" y="5105400"/>
              <a:ext cx="700496" cy="685800"/>
            </a:xfrm>
            <a:prstGeom prst="rect">
              <a:avLst/>
            </a:prstGeom>
          </p:spPr>
        </p:pic>
        <p:pic>
          <p:nvPicPr>
            <p:cNvPr id="11" name="Picture 10" descr="Capture d’écran 2010-05-27 à 00.10.36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6600" y="2667000"/>
              <a:ext cx="622663" cy="6096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04800" y="6324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collaboration with </a:t>
            </a:r>
            <a:r>
              <a:rPr lang="en-US" dirty="0" err="1" smtClean="0"/>
              <a:t>N.Delruelle</a:t>
            </a:r>
            <a:r>
              <a:rPr lang="en-US" dirty="0" smtClean="0"/>
              <a:t> (TE/CRG)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6200" y="1524000"/>
            <a:ext cx="236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CH" sz="2400" dirty="0" smtClean="0"/>
              <a:t> Noise propagation impact on nearest buildings</a:t>
            </a:r>
          </a:p>
          <a:p>
            <a:pPr>
              <a:buFontTx/>
              <a:buChar char="-"/>
            </a:pPr>
            <a:endParaRPr lang="fr-CH" sz="2400" dirty="0" smtClean="0"/>
          </a:p>
          <a:p>
            <a:pPr>
              <a:buFontTx/>
              <a:buChar char="-"/>
            </a:pPr>
            <a:r>
              <a:rPr lang="fr-CH" sz="2400" dirty="0" smtClean="0"/>
              <a:t> Noise impact outside of CERN</a:t>
            </a:r>
            <a:endParaRPr lang="fr-CH" sz="2400" dirty="0"/>
          </a:p>
        </p:txBody>
      </p:sp>
      <p:pic>
        <p:nvPicPr>
          <p:cNvPr id="3" name="Picture 2" descr="Screen shot 2011-10-10 at 10.08.4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05" y="1447801"/>
            <a:ext cx="6614996" cy="3581400"/>
          </a:xfrm>
          <a:prstGeom prst="rect">
            <a:avLst/>
          </a:prstGeom>
        </p:spPr>
      </p:pic>
      <p:pic>
        <p:nvPicPr>
          <p:cNvPr id="14" name="Picture 13" descr="Screen shot 2011-01-17 at 16.27.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1828800"/>
            <a:ext cx="641959" cy="5857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Screen shot 2011-01-17 at 16.27.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2133600"/>
            <a:ext cx="641959" cy="5857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1422">
            <a:off x="4928883" y="4527490"/>
            <a:ext cx="393238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6019800" y="5486400"/>
            <a:ext cx="11430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67400" y="57150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6200" y="1447800"/>
            <a:ext cx="9085836" cy="5181600"/>
            <a:chOff x="76200" y="1447800"/>
            <a:chExt cx="9085836" cy="5181600"/>
          </a:xfrm>
        </p:grpSpPr>
        <p:pic>
          <p:nvPicPr>
            <p:cNvPr id="22" name="Picture 21" descr="Screen shot 2011-10-18 at 17.41.4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1447800"/>
              <a:ext cx="6799836" cy="5181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200" y="4724400"/>
              <a:ext cx="2514600" cy="17543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Impact outside of CERN too high – Need to invest on “Low noise equipment” -  Collaboration with EN/CV on going</a:t>
              </a:r>
              <a:endParaRPr lang="en-US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0" y="-99392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D3A7E"/>
                </a:solidFill>
              </a:rPr>
              <a:t>General Safety (A.-P. </a:t>
            </a:r>
            <a:r>
              <a:rPr lang="en-US" sz="3600" b="1" dirty="0" err="1">
                <a:solidFill>
                  <a:srgbClr val="0D3A7E"/>
                </a:solidFill>
              </a:rPr>
              <a:t>Bernardes</a:t>
            </a:r>
            <a:r>
              <a:rPr lang="en-US" sz="3600" b="1" dirty="0">
                <a:solidFill>
                  <a:srgbClr val="0D3A7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159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115616" y="-99392"/>
            <a:ext cx="6934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D3A7E"/>
                </a:solidFill>
                <a:latin typeface="+mn-lt"/>
                <a:ea typeface="+mn-ea"/>
                <a:cs typeface="+mn-cs"/>
              </a:rPr>
              <a:t>Radioprotection </a:t>
            </a:r>
            <a:r>
              <a:rPr lang="en-US" sz="3600" b="1" dirty="0" smtClean="0">
                <a:solidFill>
                  <a:srgbClr val="0D3A7E"/>
                </a:solidFill>
              </a:rPr>
              <a:t>(</a:t>
            </a:r>
            <a:r>
              <a:rPr lang="en-US" sz="3600" b="1" dirty="0">
                <a:solidFill>
                  <a:srgbClr val="0D3A7E"/>
                </a:solidFill>
              </a:rPr>
              <a:t>A.-P. </a:t>
            </a:r>
            <a:r>
              <a:rPr lang="en-US" sz="3600" b="1" dirty="0" err="1">
                <a:solidFill>
                  <a:srgbClr val="0D3A7E"/>
                </a:solidFill>
              </a:rPr>
              <a:t>Bernardes</a:t>
            </a:r>
            <a:r>
              <a:rPr lang="en-US" sz="3600" b="1" dirty="0">
                <a:solidFill>
                  <a:srgbClr val="0D3A7E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endParaRPr lang="en-US" sz="3600" b="1" dirty="0">
              <a:solidFill>
                <a:srgbClr val="0D3A7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762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Radiation shielding</a:t>
            </a:r>
            <a:endParaRPr lang="en-US" b="1" dirty="0"/>
          </a:p>
        </p:txBody>
      </p:sp>
      <p:pic>
        <p:nvPicPr>
          <p:cNvPr id="15" name="Picture 14" descr="volume terre a ajouter pour HRS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5660968" cy="3215253"/>
          </a:xfrm>
          <a:prstGeom prst="rect">
            <a:avLst/>
          </a:prstGeom>
        </p:spPr>
      </p:pic>
      <p:pic>
        <p:nvPicPr>
          <p:cNvPr id="16" name="Picture 15" descr="volume terre a ajouter pour HRS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93" y="3200400"/>
            <a:ext cx="5993874" cy="3404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14478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estimation of shielding reinforcement</a:t>
            </a:r>
            <a:r>
              <a:rPr lang="en-US" dirty="0" smtClean="0">
                <a:sym typeface="Wingdings"/>
              </a:rPr>
              <a:t> civil engineering of the primary area tunnel will not support so much weight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24200" y="6324600"/>
            <a:ext cx="2514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Pictures from V.Barozier </a:t>
            </a:r>
            <a:endParaRPr lang="fr-CH" dirty="0"/>
          </a:p>
        </p:txBody>
      </p:sp>
      <p:pic>
        <p:nvPicPr>
          <p:cNvPr id="3" name="Picture 2" descr="IMG_010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648200"/>
            <a:ext cx="2794000" cy="2095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3600" y="804446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collaboration with </a:t>
            </a:r>
            <a:r>
              <a:rPr lang="en-US" sz="1600" dirty="0" err="1" smtClean="0"/>
              <a:t>A.Dorsival</a:t>
            </a:r>
            <a:r>
              <a:rPr lang="en-US" sz="1600" dirty="0" smtClean="0"/>
              <a:t>, </a:t>
            </a:r>
            <a:r>
              <a:rPr lang="en-US" sz="1600" dirty="0" err="1" smtClean="0"/>
              <a:t>J.Vollaire</a:t>
            </a:r>
            <a:r>
              <a:rPr lang="en-US" sz="1600" dirty="0" smtClean="0"/>
              <a:t> DGS/RP and </a:t>
            </a:r>
            <a:r>
              <a:rPr lang="en-US" sz="1600" dirty="0" err="1" smtClean="0"/>
              <a:t>V.Vlachoudis</a:t>
            </a:r>
            <a:r>
              <a:rPr lang="en-US" sz="1600" dirty="0" smtClean="0"/>
              <a:t> EN/STI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40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362200" y="1290070"/>
            <a:ext cx="5690441" cy="526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4114800" y="3347470"/>
            <a:ext cx="762000" cy="381000"/>
            <a:chOff x="1143000" y="1600200"/>
            <a:chExt cx="762000" cy="381000"/>
          </a:xfrm>
        </p:grpSpPr>
        <p:sp>
          <p:nvSpPr>
            <p:cNvPr id="42" name="Explosion 1 41"/>
            <p:cNvSpPr/>
            <p:nvPr/>
          </p:nvSpPr>
          <p:spPr>
            <a:xfrm>
              <a:off x="1143000" y="1600200"/>
              <a:ext cx="533400" cy="38100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43000" y="16002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GPS</a:t>
              </a:r>
              <a:endParaRPr lang="fr-CH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29200" y="4261870"/>
            <a:ext cx="762000" cy="381000"/>
            <a:chOff x="1600200" y="2133600"/>
            <a:chExt cx="762000" cy="381000"/>
          </a:xfrm>
        </p:grpSpPr>
        <p:sp>
          <p:nvSpPr>
            <p:cNvPr id="45" name="Explosion 1 44"/>
            <p:cNvSpPr/>
            <p:nvPr/>
          </p:nvSpPr>
          <p:spPr>
            <a:xfrm>
              <a:off x="1600200" y="2133600"/>
              <a:ext cx="533400" cy="38100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00200" y="2133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HRS</a:t>
              </a:r>
              <a:endParaRPr lang="fr-CH" dirty="0"/>
            </a:p>
          </p:txBody>
        </p:sp>
      </p:grpSp>
      <p:pic>
        <p:nvPicPr>
          <p:cNvPr id="47" name="Picture 46" descr="Screen shot 2011-01-19 at 10.47.18.pn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6934200" y="3759200"/>
            <a:ext cx="2213562" cy="26416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343400" y="2356870"/>
            <a:ext cx="990600" cy="9144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1" name="TextBox 50"/>
          <p:cNvSpPr txBox="1"/>
          <p:nvPr/>
        </p:nvSpPr>
        <p:spPr>
          <a:xfrm>
            <a:off x="4038600" y="197587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HRS separator </a:t>
            </a:r>
            <a:endParaRPr lang="fr-CH" dirty="0"/>
          </a:p>
        </p:txBody>
      </p:sp>
      <p:grpSp>
        <p:nvGrpSpPr>
          <p:cNvPr id="54" name="Group 53"/>
          <p:cNvGrpSpPr/>
          <p:nvPr/>
        </p:nvGrpSpPr>
        <p:grpSpPr>
          <a:xfrm>
            <a:off x="5181600" y="2661670"/>
            <a:ext cx="1828800" cy="1371600"/>
            <a:chOff x="5181600" y="2514600"/>
            <a:chExt cx="1828800" cy="1371600"/>
          </a:xfrm>
        </p:grpSpPr>
        <p:sp>
          <p:nvSpPr>
            <p:cNvPr id="50" name="Rectangle 49"/>
            <p:cNvSpPr/>
            <p:nvPr/>
          </p:nvSpPr>
          <p:spPr>
            <a:xfrm>
              <a:off x="5181600" y="2971800"/>
              <a:ext cx="1219200" cy="914400"/>
            </a:xfrm>
            <a:prstGeom prst="rect">
              <a:avLst/>
            </a:prstGeom>
            <a:noFill/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57800" y="2514600"/>
              <a:ext cx="1752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GPS separator </a:t>
              </a:r>
              <a:endParaRPr lang="fr-CH" dirty="0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>
            <a:off x="3352800" y="2737870"/>
            <a:ext cx="762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276600" y="2814070"/>
            <a:ext cx="17526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590800" y="236853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</a:rPr>
              <a:t>Protons</a:t>
            </a:r>
            <a:endParaRPr lang="fr-CH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3048000"/>
            <a:ext cx="6058014" cy="1635838"/>
            <a:chOff x="76200" y="3048000"/>
            <a:chExt cx="6058014" cy="1635838"/>
          </a:xfrm>
        </p:grpSpPr>
        <p:sp>
          <p:nvSpPr>
            <p:cNvPr id="4" name="Rectangle 3"/>
            <p:cNvSpPr/>
            <p:nvPr/>
          </p:nvSpPr>
          <p:spPr>
            <a:xfrm rot="1746376">
              <a:off x="4963378" y="4532025"/>
              <a:ext cx="420422" cy="1518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6200" y="3048000"/>
              <a:ext cx="6058014" cy="1015663"/>
              <a:chOff x="76200" y="3048000"/>
              <a:chExt cx="6058014" cy="1015663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76200" y="3048000"/>
                <a:ext cx="2133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 smtClean="0"/>
                  <a:t>- Impact on actual existing shieldings ??</a:t>
                </a:r>
                <a:endParaRPr lang="fr-CH" sz="2000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 flipV="1">
                <a:off x="4267200" y="3114653"/>
                <a:ext cx="1066800" cy="16194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53611">
                <a:off x="5067414" y="3618704"/>
                <a:ext cx="1066800" cy="1524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 flipV="1">
                <a:off x="4201377" y="3704547"/>
                <a:ext cx="420422" cy="10545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0" name="Title 1"/>
          <p:cNvSpPr txBox="1">
            <a:spLocks/>
          </p:cNvSpPr>
          <p:nvPr/>
        </p:nvSpPr>
        <p:spPr>
          <a:xfrm>
            <a:off x="1115616" y="-99392"/>
            <a:ext cx="6934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D3A7E"/>
                </a:solidFill>
              </a:rPr>
              <a:t>Radioprotection (A.-P. </a:t>
            </a:r>
            <a:r>
              <a:rPr lang="en-US" sz="3600" b="1" dirty="0" err="1">
                <a:solidFill>
                  <a:srgbClr val="0D3A7E"/>
                </a:solidFill>
              </a:rPr>
              <a:t>Bernardes</a:t>
            </a:r>
            <a:r>
              <a:rPr lang="en-US" sz="3600" b="1" dirty="0">
                <a:solidFill>
                  <a:srgbClr val="0D3A7E"/>
                </a:solidFill>
              </a:rPr>
              <a:t>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2400" y="838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 BE DONE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200" y="1600200"/>
            <a:ext cx="8763000" cy="3352800"/>
            <a:chOff x="76200" y="1600200"/>
            <a:chExt cx="8763000" cy="3352800"/>
          </a:xfrm>
        </p:grpSpPr>
        <p:sp>
          <p:nvSpPr>
            <p:cNvPr id="18" name="TextBox 17"/>
            <p:cNvSpPr txBox="1"/>
            <p:nvPr/>
          </p:nvSpPr>
          <p:spPr>
            <a:xfrm>
              <a:off x="76200" y="1600200"/>
              <a:ext cx="228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000" dirty="0" smtClean="0"/>
                <a:t>- Respect of actual radioprotection limit values ??</a:t>
              </a:r>
              <a:endParaRPr lang="fr-CH" sz="2000" dirty="0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7086600" y="4154269"/>
              <a:ext cx="1752600" cy="798731"/>
              <a:chOff x="6705600" y="5678269"/>
              <a:chExt cx="1752600" cy="798731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6705600" y="5678269"/>
                <a:ext cx="17526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dirty="0" smtClean="0"/>
                  <a:t>Limit for public: </a:t>
                </a:r>
              </a:p>
              <a:p>
                <a:r>
                  <a:rPr lang="fr-CH" dirty="0" smtClean="0"/>
                  <a:t>1 mSv/year</a:t>
                </a:r>
              </a:p>
              <a:p>
                <a:endParaRPr lang="fr-CH" dirty="0"/>
              </a:p>
            </p:txBody>
          </p:sp>
          <p:pic>
            <p:nvPicPr>
              <p:cNvPr id="61" name="Picture 60" descr="radio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924800" y="6007629"/>
                <a:ext cx="486255" cy="469371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6629400" y="1752600"/>
              <a:ext cx="2133600" cy="1155171"/>
              <a:chOff x="6629400" y="1295400"/>
              <a:chExt cx="2133600" cy="1155171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6629400" y="1295400"/>
                <a:ext cx="2133600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dirty="0" smtClean="0"/>
                  <a:t>Experimental hall – Supervised area: </a:t>
                </a:r>
              </a:p>
              <a:p>
                <a:r>
                  <a:rPr lang="fr-CH" dirty="0" smtClean="0"/>
                  <a:t>6 mSv/year</a:t>
                </a:r>
              </a:p>
              <a:p>
                <a:endParaRPr lang="fr-CH" dirty="0"/>
              </a:p>
            </p:txBody>
          </p:sp>
          <p:pic>
            <p:nvPicPr>
              <p:cNvPr id="74" name="Picture 73" descr="radio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200545" y="1981200"/>
                <a:ext cx="486255" cy="469371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7086600" y="4161895"/>
            <a:ext cx="1752600" cy="850371"/>
            <a:chOff x="7010400" y="5257800"/>
            <a:chExt cx="1752600" cy="850371"/>
          </a:xfrm>
        </p:grpSpPr>
        <p:sp>
          <p:nvSpPr>
            <p:cNvPr id="71" name="TextBox 70"/>
            <p:cNvSpPr txBox="1"/>
            <p:nvPr/>
          </p:nvSpPr>
          <p:spPr>
            <a:xfrm>
              <a:off x="7010400" y="5257800"/>
              <a:ext cx="17526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H" dirty="0" smtClean="0">
                  <a:solidFill>
                    <a:srgbClr val="008000"/>
                  </a:solidFill>
                </a:rPr>
                <a:t>Limit for public: </a:t>
              </a:r>
            </a:p>
            <a:p>
              <a:r>
                <a:rPr lang="fr-CH" dirty="0" smtClean="0">
                  <a:solidFill>
                    <a:srgbClr val="008000"/>
                  </a:solidFill>
                </a:rPr>
                <a:t>1 mSv/year</a:t>
              </a:r>
              <a:endParaRPr lang="fr-CH" dirty="0">
                <a:solidFill>
                  <a:srgbClr val="008000"/>
                </a:solidFill>
              </a:endParaRPr>
            </a:p>
          </p:txBody>
        </p:sp>
        <p:pic>
          <p:nvPicPr>
            <p:cNvPr id="72" name="Picture 71" descr="radi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9600" y="5638800"/>
              <a:ext cx="486255" cy="469371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6629400" y="1761064"/>
            <a:ext cx="2133600" cy="1143000"/>
            <a:chOff x="6705600" y="5486400"/>
            <a:chExt cx="2133600" cy="1143000"/>
          </a:xfrm>
        </p:grpSpPr>
        <p:sp>
          <p:nvSpPr>
            <p:cNvPr id="64" name="TextBox 63"/>
            <p:cNvSpPr txBox="1"/>
            <p:nvPr/>
          </p:nvSpPr>
          <p:spPr>
            <a:xfrm>
              <a:off x="6705600" y="5486400"/>
              <a:ext cx="21336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H" dirty="0" smtClean="0">
                  <a:solidFill>
                    <a:srgbClr val="FF0000"/>
                  </a:solidFill>
                </a:rPr>
                <a:t>Experimental hall – Supervised area: </a:t>
              </a:r>
            </a:p>
            <a:p>
              <a:r>
                <a:rPr lang="fr-CH" dirty="0" smtClean="0">
                  <a:solidFill>
                    <a:srgbClr val="FF0000"/>
                  </a:solidFill>
                </a:rPr>
                <a:t>6 mSv/year</a:t>
              </a:r>
              <a:endParaRPr lang="fr-CH" dirty="0">
                <a:solidFill>
                  <a:srgbClr val="FF0000"/>
                </a:solidFill>
              </a:endParaRPr>
            </a:p>
          </p:txBody>
        </p:sp>
        <p:pic>
          <p:nvPicPr>
            <p:cNvPr id="65" name="Picture 64" descr="radi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6745" y="6160029"/>
              <a:ext cx="486255" cy="46937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629400" y="2057400"/>
            <a:ext cx="1752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Controlled Area?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4876800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ESR10 Marie-Curie fellow not started</a:t>
            </a:r>
          </a:p>
          <a:p>
            <a:r>
              <a:rPr lang="en-US" sz="2000" b="1" dirty="0" smtClean="0"/>
              <a:t>No more support from </a:t>
            </a:r>
            <a:r>
              <a:rPr lang="en-US" sz="2000" b="1" dirty="0" err="1" smtClean="0"/>
              <a:t>Y.Romanets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1524000" y="804446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collaboration with </a:t>
            </a:r>
            <a:r>
              <a:rPr lang="en-US" dirty="0" err="1" smtClean="0"/>
              <a:t>A.Dorsival</a:t>
            </a:r>
            <a:r>
              <a:rPr lang="en-US" dirty="0" smtClean="0"/>
              <a:t>, </a:t>
            </a:r>
            <a:r>
              <a:rPr lang="en-US" dirty="0" err="1" smtClean="0"/>
              <a:t>J.Vollaire</a:t>
            </a:r>
            <a:r>
              <a:rPr lang="en-US" dirty="0" smtClean="0"/>
              <a:t> DGS/RP and </a:t>
            </a:r>
            <a:r>
              <a:rPr lang="en-US" dirty="0" err="1" smtClean="0"/>
              <a:t>V.Vlachoudis</a:t>
            </a:r>
            <a:r>
              <a:rPr lang="en-US" dirty="0" smtClean="0"/>
              <a:t> EN/STI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01-13 at 18.19.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447800"/>
            <a:ext cx="7569200" cy="4851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699744">
            <a:off x="518779" y="3243272"/>
            <a:ext cx="3263415" cy="7620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TextBox 16"/>
          <p:cNvSpPr txBox="1"/>
          <p:nvPr/>
        </p:nvSpPr>
        <p:spPr>
          <a:xfrm>
            <a:off x="6477000" y="1295400"/>
            <a:ext cx="2209800" cy="9233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REX post-accelerator shielding for RF </a:t>
            </a:r>
            <a:r>
              <a:rPr lang="en-US" dirty="0" smtClean="0"/>
              <a:t>emitting X-ray</a:t>
            </a:r>
            <a:r>
              <a:rPr lang="fr-CH" dirty="0" smtClean="0"/>
              <a:t>. </a:t>
            </a:r>
            <a:endParaRPr lang="fr-CH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200400" y="1828800"/>
            <a:ext cx="3276600" cy="1981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400" y="838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 BE DONE: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4000" y="0"/>
            <a:ext cx="6934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D3A7E"/>
                </a:solidFill>
                <a:latin typeface="+mn-lt"/>
                <a:ea typeface="+mn-ea"/>
                <a:cs typeface="+mn-cs"/>
              </a:rPr>
              <a:t>Radioprotection</a:t>
            </a:r>
            <a:endParaRPr lang="en-US" sz="3600" b="1" dirty="0">
              <a:solidFill>
                <a:srgbClr val="0D3A7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8382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collaboration with </a:t>
            </a:r>
            <a:r>
              <a:rPr lang="en-US" dirty="0" err="1" smtClean="0"/>
              <a:t>A.Dorsival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J.Vollaire</a:t>
            </a:r>
            <a:r>
              <a:rPr lang="en-US" dirty="0" smtClean="0"/>
              <a:t> DGS/RP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3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1-13 at 18.19.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473200"/>
            <a:ext cx="7569200" cy="485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0" y="1295400"/>
            <a:ext cx="2514600" cy="9233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E</a:t>
            </a:r>
            <a:r>
              <a:rPr lang="en-US" dirty="0" smtClean="0"/>
              <a:t>valuation and shielding of secondary radiation fields from heavy ions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827933">
            <a:off x="3518994" y="4043761"/>
            <a:ext cx="3172811" cy="15195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5257800" y="281940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29400" y="4648200"/>
            <a:ext cx="2514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Shielding </a:t>
            </a:r>
            <a:r>
              <a:rPr lang="en-US" dirty="0" smtClean="0"/>
              <a:t>–</a:t>
            </a:r>
            <a:r>
              <a:rPr lang="fr-CH" dirty="0" smtClean="0"/>
              <a:t> Access control </a:t>
            </a:r>
            <a:r>
              <a:rPr lang="en-US" dirty="0" smtClean="0"/>
              <a:t>–</a:t>
            </a:r>
            <a:r>
              <a:rPr lang="fr-CH" dirty="0" smtClean="0"/>
              <a:t> limitation of beam intensity?</a:t>
            </a:r>
            <a:endParaRPr lang="fr-CH" dirty="0"/>
          </a:p>
        </p:txBody>
      </p:sp>
      <p:sp>
        <p:nvSpPr>
          <p:cNvPr id="17" name="Rectangle 16"/>
          <p:cNvSpPr/>
          <p:nvPr/>
        </p:nvSpPr>
        <p:spPr>
          <a:xfrm>
            <a:off x="5638800" y="4419600"/>
            <a:ext cx="762000" cy="6858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/>
          <p:cNvSpPr/>
          <p:nvPr/>
        </p:nvSpPr>
        <p:spPr>
          <a:xfrm>
            <a:off x="4800600" y="4724400"/>
            <a:ext cx="685800" cy="6858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TextBox 19"/>
          <p:cNvSpPr txBox="1"/>
          <p:nvPr/>
        </p:nvSpPr>
        <p:spPr>
          <a:xfrm>
            <a:off x="152400" y="838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 BE DONE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295400"/>
            <a:ext cx="39624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3MeV/nucleon </a:t>
            </a:r>
            <a:r>
              <a:rPr lang="en-US" dirty="0" smtClean="0">
                <a:sym typeface="Wingdings"/>
              </a:rPr>
              <a:t> 10 MeV/nucleon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4000" y="0"/>
            <a:ext cx="6934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D3A7E"/>
                </a:solidFill>
                <a:latin typeface="+mn-lt"/>
                <a:ea typeface="+mn-ea"/>
                <a:cs typeface="+mn-cs"/>
              </a:rPr>
              <a:t>Radioprotection</a:t>
            </a:r>
            <a:endParaRPr lang="en-US" sz="3600" b="1" dirty="0">
              <a:solidFill>
                <a:srgbClr val="0D3A7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8382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collaboration with </a:t>
            </a:r>
            <a:r>
              <a:rPr lang="en-US" dirty="0" err="1" smtClean="0"/>
              <a:t>A.Dorsival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J.Vollaire</a:t>
            </a:r>
            <a:r>
              <a:rPr lang="en-US" dirty="0" smtClean="0"/>
              <a:t> DGS/RP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Design Study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7848600" cy="914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Richard Catherall EN-STI-RBS</a:t>
            </a:r>
          </a:p>
          <a:p>
            <a:r>
              <a:rPr lang="en-US" dirty="0" smtClean="0"/>
              <a:t>HIE-ISOLDE Steering Committee</a:t>
            </a:r>
          </a:p>
          <a:p>
            <a:r>
              <a:rPr lang="en-US" dirty="0" smtClean="0"/>
              <a:t>31</a:t>
            </a:r>
            <a:r>
              <a:rPr lang="en-US" baseline="30000" dirty="0" smtClean="0"/>
              <a:t>st</a:t>
            </a:r>
            <a:r>
              <a:rPr lang="en-US" dirty="0" smtClean="0"/>
              <a:t> October, 2011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00200" y="3505200"/>
            <a:ext cx="5859193" cy="322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85421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495800"/>
            <a:ext cx="955905" cy="685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410200"/>
            <a:ext cx="681328" cy="67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838200"/>
            <a:ext cx="2992784" cy="9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93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Intensity Upgrade: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33400" y="2971800"/>
            <a:ext cx="2286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Target &amp; FE Design</a:t>
            </a:r>
          </a:p>
          <a:p>
            <a:pPr algn="ctr"/>
            <a:r>
              <a:rPr lang="en-US" dirty="0" smtClean="0"/>
              <a:t>WP 5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733800" y="23622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Targets</a:t>
            </a:r>
          </a:p>
          <a:p>
            <a:pPr algn="ctr"/>
            <a:r>
              <a:rPr lang="en-US" dirty="0" smtClean="0"/>
              <a:t>WP5.1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733800" y="36576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</a:t>
            </a:r>
          </a:p>
          <a:p>
            <a:pPr algn="ctr"/>
            <a:r>
              <a:rPr lang="en-US" dirty="0" smtClean="0"/>
              <a:t>WP 5.2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96050" y="36576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Mechanical</a:t>
            </a:r>
          </a:p>
          <a:p>
            <a:pPr algn="ctr"/>
            <a:r>
              <a:rPr lang="en-US" dirty="0" smtClean="0"/>
              <a:t>WP5.2.3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019800" y="23622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Thermo mechanical</a:t>
            </a:r>
          </a:p>
          <a:p>
            <a:pPr algn="ctr"/>
            <a:r>
              <a:rPr lang="en-US" dirty="0" smtClean="0"/>
              <a:t>WP 5.1.2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019800" y="10668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Materials</a:t>
            </a:r>
          </a:p>
          <a:p>
            <a:pPr algn="ctr"/>
            <a:r>
              <a:rPr lang="en-US" dirty="0" smtClean="0"/>
              <a:t>WP5.1.1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496050" y="57912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Optics</a:t>
            </a:r>
          </a:p>
          <a:p>
            <a:pPr algn="ctr"/>
            <a:r>
              <a:rPr lang="en-US" dirty="0" smtClean="0"/>
              <a:t>WP 5.2.2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38800" y="15240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7315200" y="16764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Fluka</a:t>
            </a:r>
            <a:endParaRPr lang="en-US" dirty="0" smtClean="0"/>
          </a:p>
          <a:p>
            <a:pPr algn="ctr"/>
            <a:r>
              <a:rPr lang="en-US" dirty="0" smtClean="0"/>
              <a:t>WP5.1.1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6496050" y="47244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HV systems</a:t>
            </a:r>
          </a:p>
          <a:p>
            <a:pPr algn="ctr"/>
            <a:r>
              <a:rPr lang="en-US" dirty="0" smtClean="0"/>
              <a:t>WP5.2.1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5" idx="3"/>
            <a:endCxn id="8" idx="1"/>
          </p:cNvCxnSpPr>
          <p:nvPr/>
        </p:nvCxnSpPr>
        <p:spPr>
          <a:xfrm>
            <a:off x="5257800" y="2781300"/>
            <a:ext cx="762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6" idx="3"/>
          </p:cNvCxnSpPr>
          <p:nvPr/>
        </p:nvCxnSpPr>
        <p:spPr>
          <a:xfrm>
            <a:off x="5257800" y="4076700"/>
            <a:ext cx="1295400" cy="381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72200" y="51816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172200" y="61722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638800" y="1524000"/>
            <a:ext cx="0" cy="12192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72200" y="4114800"/>
            <a:ext cx="0" cy="2057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7162800" y="29718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Mechanical</a:t>
            </a:r>
          </a:p>
          <a:p>
            <a:pPr algn="ctr"/>
            <a:r>
              <a:rPr lang="en-US" dirty="0" smtClean="0"/>
              <a:t>WP 5.1.2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533400" y="4267200"/>
            <a:ext cx="2286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Cooling &amp; Ventilation</a:t>
            </a:r>
          </a:p>
          <a:p>
            <a:pPr algn="ctr"/>
            <a:r>
              <a:rPr lang="en-US" dirty="0" smtClean="0"/>
              <a:t>WP 6.2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533400" y="5562600"/>
            <a:ext cx="2286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Vacuum</a:t>
            </a:r>
          </a:p>
          <a:p>
            <a:pPr algn="ctr"/>
            <a:r>
              <a:rPr lang="en-US" dirty="0" smtClean="0"/>
              <a:t>WP 6.5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352800" y="27432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352800" y="41148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352800" y="2743200"/>
            <a:ext cx="0" cy="13716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3" idx="3"/>
          </p:cNvCxnSpPr>
          <p:nvPr/>
        </p:nvCxnSpPr>
        <p:spPr>
          <a:xfrm flipH="1">
            <a:off x="2819400" y="3429000"/>
            <a:ext cx="5334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1506" y="152400"/>
            <a:ext cx="76942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3938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Quality: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3733800"/>
            <a:ext cx="1295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Separator areas</a:t>
            </a:r>
          </a:p>
          <a:p>
            <a:pPr algn="ctr"/>
            <a:r>
              <a:rPr lang="en-US" dirty="0" smtClean="0"/>
              <a:t>WP 7.3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1828800"/>
            <a:ext cx="1295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Pre-mass separator</a:t>
            </a:r>
          </a:p>
          <a:p>
            <a:pPr algn="ctr"/>
            <a:r>
              <a:rPr lang="en-US" sz="1400" dirty="0" smtClean="0"/>
              <a:t>WP 7.3.3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590800" y="3505200"/>
            <a:ext cx="1295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RFQ Cooler</a:t>
            </a:r>
          </a:p>
          <a:p>
            <a:pPr algn="ctr"/>
            <a:r>
              <a:rPr lang="en-US" sz="1400" dirty="0" smtClean="0"/>
              <a:t>WP 7.3.2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590800" y="4343400"/>
            <a:ext cx="1295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Magnet</a:t>
            </a:r>
          </a:p>
          <a:p>
            <a:pPr algn="ctr"/>
            <a:r>
              <a:rPr lang="en-US" sz="1400" dirty="0" smtClean="0"/>
              <a:t>WP 7.3.1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2590800" y="2667000"/>
            <a:ext cx="1295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90800" y="5257800"/>
            <a:ext cx="1295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90800" y="6096000"/>
            <a:ext cx="1295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Test stand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9800" y="64008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09800" y="55626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46482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9800" y="38100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09800" y="29718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09800" y="22098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09800" y="2209800"/>
            <a:ext cx="0" cy="41910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876800" y="1752600"/>
            <a:ext cx="2133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Wein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876800" y="2209800"/>
            <a:ext cx="2133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RFQ Filter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876800" y="2590800"/>
            <a:ext cx="2133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 to RFQ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6800" y="3048000"/>
            <a:ext cx="2133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RFQ to final focus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76800" y="3886200"/>
            <a:ext cx="2133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 platform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876800" y="3429000"/>
            <a:ext cx="2133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Redesign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76800" y="4343400"/>
            <a:ext cx="25908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Field design</a:t>
            </a:r>
          </a:p>
          <a:p>
            <a:pPr algn="ctr"/>
            <a:r>
              <a:rPr lang="en-US" dirty="0" smtClean="0"/>
              <a:t>Magnet design</a:t>
            </a:r>
          </a:p>
          <a:p>
            <a:pPr algn="ctr"/>
            <a:r>
              <a:rPr lang="en-US" dirty="0" smtClean="0"/>
              <a:t>NMR regulation</a:t>
            </a:r>
          </a:p>
          <a:p>
            <a:pPr algn="ctr"/>
            <a:r>
              <a:rPr lang="en-US" dirty="0" smtClean="0"/>
              <a:t>Ion ray tracing</a:t>
            </a:r>
          </a:p>
          <a:p>
            <a:pPr algn="ctr"/>
            <a:r>
              <a:rPr lang="en-US" dirty="0" smtClean="0"/>
              <a:t>High order correction</a:t>
            </a:r>
          </a:p>
          <a:p>
            <a:pPr algn="ctr"/>
            <a:r>
              <a:rPr lang="en-US" dirty="0" smtClean="0"/>
              <a:t>BI &amp; slits</a:t>
            </a:r>
          </a:p>
          <a:p>
            <a:pPr algn="ctr"/>
            <a:r>
              <a:rPr lang="en-US" dirty="0" smtClean="0"/>
              <a:t>Technical specifications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495800" y="19050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95800" y="23622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495800" y="27432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495800" y="32004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495800" y="35814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495800" y="4038600"/>
            <a:ext cx="3810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3"/>
          </p:cNvCxnSpPr>
          <p:nvPr/>
        </p:nvCxnSpPr>
        <p:spPr>
          <a:xfrm>
            <a:off x="3886200" y="4648200"/>
            <a:ext cx="990600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495800" y="1905000"/>
            <a:ext cx="0" cy="457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95800" y="2743200"/>
            <a:ext cx="0" cy="457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95800" y="3581400"/>
            <a:ext cx="0" cy="457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7" idx="3"/>
          </p:cNvCxnSpPr>
          <p:nvPr/>
        </p:nvCxnSpPr>
        <p:spPr>
          <a:xfrm flipH="1">
            <a:off x="3886200" y="3810000"/>
            <a:ext cx="609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886200" y="2971800"/>
            <a:ext cx="609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886200" y="2133600"/>
            <a:ext cx="609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676400" y="4191000"/>
            <a:ext cx="5334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1000" y="2209800"/>
            <a:ext cx="1295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Off-line separator</a:t>
            </a:r>
          </a:p>
          <a:p>
            <a:pPr algn="ctr"/>
            <a:r>
              <a:rPr lang="en-US" dirty="0" smtClean="0"/>
              <a:t>WP 7.2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81000" y="5486400"/>
            <a:ext cx="1295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REXEBIS upgrade</a:t>
            </a:r>
          </a:p>
          <a:p>
            <a:pPr algn="ctr"/>
            <a:r>
              <a:rPr lang="en-US" dirty="0" smtClean="0"/>
              <a:t>WP 7.5</a:t>
            </a:r>
            <a:endParaRPr lang="en-US" dirty="0"/>
          </a:p>
        </p:txBody>
      </p:sp>
      <p:sp>
        <p:nvSpPr>
          <p:cNvPr id="49" name="Right Brace 48"/>
          <p:cNvSpPr/>
          <p:nvPr/>
        </p:nvSpPr>
        <p:spPr>
          <a:xfrm>
            <a:off x="7315200" y="1752600"/>
            <a:ext cx="457200" cy="4876800"/>
          </a:xfrm>
          <a:prstGeom prst="rightBrace">
            <a:avLst>
              <a:gd name="adj1" fmla="val 48737"/>
              <a:gd name="adj2" fmla="val 4943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48600" y="3886200"/>
            <a:ext cx="1066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Low level controls</a:t>
            </a:r>
          </a:p>
          <a:p>
            <a:pPr algn="ctr"/>
            <a:r>
              <a:rPr lang="en-US" sz="1400" dirty="0" smtClean="0"/>
              <a:t>WP 6.8</a:t>
            </a:r>
            <a:endParaRPr lang="en-US" sz="1400" dirty="0"/>
          </a:p>
        </p:txBody>
      </p:sp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1506" y="152400"/>
            <a:ext cx="76942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49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 …..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79463" y="1916832"/>
            <a:ext cx="7583488" cy="3468216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400" dirty="0" smtClean="0"/>
              <a:t>Kick-Start of the Design Study for the Intensity Upgrade</a:t>
            </a:r>
          </a:p>
          <a:p>
            <a:r>
              <a:rPr lang="en-US" sz="2400" dirty="0" smtClean="0"/>
              <a:t>Validation of the Beam Transfer Line Optics (TE/ABT)</a:t>
            </a:r>
            <a:r>
              <a:rPr lang="en-US" sz="2400" dirty="0"/>
              <a:t>	</a:t>
            </a:r>
          </a:p>
          <a:p>
            <a:pPr lvl="3"/>
            <a:r>
              <a:rPr lang="en-US" dirty="0" smtClean="0"/>
              <a:t>Magnet design</a:t>
            </a:r>
          </a:p>
          <a:p>
            <a:pPr lvl="3"/>
            <a:r>
              <a:rPr lang="en-US" dirty="0" smtClean="0"/>
              <a:t>Estimation of power converters</a:t>
            </a:r>
          </a:p>
          <a:p>
            <a:pPr lvl="3"/>
            <a:r>
              <a:rPr lang="en-US" dirty="0" smtClean="0"/>
              <a:t>Beam diagnostics</a:t>
            </a:r>
          </a:p>
          <a:p>
            <a:pPr lvl="3"/>
            <a:r>
              <a:rPr lang="en-US" dirty="0" smtClean="0"/>
              <a:t>CV, Vacuum, etc…</a:t>
            </a:r>
          </a:p>
          <a:p>
            <a:r>
              <a:rPr lang="en-US" sz="2400" dirty="0" smtClean="0"/>
              <a:t>Chopper Line Design =&gt; ECR in preparation</a:t>
            </a:r>
          </a:p>
          <a:p>
            <a:r>
              <a:rPr lang="en-US" sz="2400" dirty="0" smtClean="0"/>
              <a:t>IAP =&gt; 9-10 January 2012</a:t>
            </a:r>
          </a:p>
          <a:p>
            <a:r>
              <a:rPr lang="en-US" sz="2400" dirty="0" err="1" smtClean="0"/>
              <a:t>Cryomodule</a:t>
            </a:r>
            <a:r>
              <a:rPr lang="en-US" sz="2400" dirty="0" smtClean="0"/>
              <a:t> Design Review =&gt; March/April 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35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41176"/>
            <a:ext cx="7583488" cy="40072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Project Organization</a:t>
            </a:r>
          </a:p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Main </a:t>
            </a:r>
            <a:r>
              <a:rPr lang="en-IE" sz="2400" b="1" dirty="0">
                <a:cs typeface="Arial" pitchFamily="34" charset="0"/>
              </a:rPr>
              <a:t>Highlights &amp; R&amp;D Activities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Project Schedule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Budget Review + Resources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Int. Collaboration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Outlook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94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41176"/>
            <a:ext cx="7583488" cy="40072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Project Organization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Main </a:t>
            </a:r>
            <a:r>
              <a:rPr lang="en-IE" sz="2400" dirty="0">
                <a:cs typeface="Arial" pitchFamily="34" charset="0"/>
              </a:rPr>
              <a:t>Highlights &amp; R&amp;D Activities</a:t>
            </a:r>
          </a:p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Project Schedule</a:t>
            </a:r>
            <a:endParaRPr lang="en-IE" sz="2400" b="1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Budget Review + Resources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Int. Collaboration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Outlook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19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HIE-ISOLDE Planning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82" y="1844824"/>
            <a:ext cx="8519390" cy="470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20480" y="5243135"/>
            <a:ext cx="457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Hie</a:t>
            </a:r>
            <a:r>
              <a:rPr lang="en-US" dirty="0" smtClean="0"/>
              <a:t>-Isolde installation planning in EDMS:</a:t>
            </a:r>
          </a:p>
          <a:p>
            <a:r>
              <a:rPr lang="en-US" dirty="0" smtClean="0"/>
              <a:t>Projects – Accelerators - </a:t>
            </a:r>
            <a:r>
              <a:rPr lang="en-US" dirty="0" err="1" smtClean="0"/>
              <a:t>Hie</a:t>
            </a:r>
            <a:r>
              <a:rPr lang="en-US" dirty="0" smtClean="0"/>
              <a:t>-Isolde – Infrastructure &amp; Integration - Planning</a:t>
            </a:r>
          </a:p>
          <a:p>
            <a:r>
              <a:rPr lang="en-US" sz="1400" u="sng" dirty="0" smtClean="0">
                <a:hlinkClick r:id="rId4"/>
              </a:rPr>
              <a:t>https://edms.cern.ch/nav/P:CERN-0000072786:V0/P:CERN-0000090679:V0/TAB3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82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29415" y="6041662"/>
            <a:ext cx="7149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smtClean="0"/>
              <a:t>Courtesy: Matteo Pasini, Matthew Fraser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87" y="1825005"/>
            <a:ext cx="8468819" cy="350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28" y="699418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  <a:latin typeface="Arial"/>
              </a:rPr>
              <a:t>Modular </a:t>
            </a:r>
            <a:r>
              <a:rPr lang="de-DE" sz="3600" b="1" dirty="0" err="1" smtClean="0">
                <a:solidFill>
                  <a:srgbClr val="0D3A7E"/>
                </a:solidFill>
                <a:latin typeface="Arial"/>
              </a:rPr>
              <a:t>installation</a:t>
            </a:r>
            <a:endParaRPr lang="en-US" sz="3600" b="1" dirty="0">
              <a:solidFill>
                <a:srgbClr val="0D3A7E"/>
              </a:solidFill>
              <a:latin typeface="Arial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9288" y="1825005"/>
            <a:ext cx="21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 dirty="0" smtClean="0">
                <a:solidFill>
                  <a:srgbClr val="000000"/>
                </a:solidFill>
                <a:latin typeface="Arial"/>
              </a:rPr>
              <a:t>Schematic: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3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4634477"/>
            <a:ext cx="914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High-</a:t>
            </a:r>
            <a:r>
              <a:rPr lang="el-GR" sz="2800" b="1" dirty="0" smtClean="0">
                <a:solidFill>
                  <a:srgbClr val="FF0000"/>
                </a:solidFill>
                <a:latin typeface="Arial" charset="0"/>
              </a:rPr>
              <a:t>β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Cryo </a:t>
            </a: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Modules 3 &amp; 4: 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Jan </a:t>
            </a: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- 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Feb 2016  </a:t>
            </a:r>
            <a:endParaRPr lang="de-DE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9" y="1116193"/>
            <a:ext cx="5033962" cy="91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4" y="1941866"/>
            <a:ext cx="5843586" cy="110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3086100"/>
            <a:ext cx="7535785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829" y="3252788"/>
            <a:ext cx="816984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50822" y="3182112"/>
            <a:ext cx="1148487" cy="67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8570" y="3087015"/>
            <a:ext cx="1806854" cy="7607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333" y="4856487"/>
            <a:ext cx="1676667" cy="44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2287" y="3290973"/>
            <a:ext cx="1178967" cy="49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66642"/>
            <a:ext cx="746094" cy="22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536192" y="3927044"/>
            <a:ext cx="1426464" cy="431837"/>
            <a:chOff x="1536192" y="3927044"/>
            <a:chExt cx="1426464" cy="431837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536192" y="4096512"/>
              <a:ext cx="1426464" cy="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682495" y="4081882"/>
              <a:ext cx="1170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</a:rPr>
                <a:t>Chopper Line</a:t>
              </a:r>
              <a:endParaRPr lang="en-US" sz="1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10457" y="3927044"/>
              <a:ext cx="6961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Arial" charset="0"/>
                </a:rPr>
                <a:t>4330</a:t>
              </a:r>
              <a:endParaRPr lang="en-US" sz="8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8878" y="3021177"/>
            <a:ext cx="7139635" cy="215444"/>
            <a:chOff x="1528878" y="3021177"/>
            <a:chExt cx="7139635" cy="215444"/>
          </a:xfrm>
        </p:grpSpPr>
        <p:cxnSp>
          <p:nvCxnSpPr>
            <p:cNvPr id="22" name="Straight Connector 21"/>
            <p:cNvCxnSpPr/>
            <p:nvPr/>
          </p:nvCxnSpPr>
          <p:spPr>
            <a:xfrm rot="10800000" flipV="1">
              <a:off x="1528878" y="3182110"/>
              <a:ext cx="7139635" cy="14631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040160" y="3021177"/>
              <a:ext cx="8778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Arial" charset="0"/>
                </a:rPr>
                <a:t>22600</a:t>
              </a:r>
              <a:endParaRPr lang="en-US" sz="8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124075" y="53975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3600" b="1" dirty="0">
                <a:solidFill>
                  <a:srgbClr val="0D3A7E"/>
                </a:solidFill>
                <a:latin typeface="Arial" charset="0"/>
              </a:rPr>
              <a:t>Modular installation</a:t>
            </a:r>
            <a:endParaRPr lang="en-US" sz="3600" b="1" dirty="0">
              <a:solidFill>
                <a:srgbClr val="0D3A7E"/>
              </a:solidFill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3062177"/>
            <a:ext cx="9144000" cy="22753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2002465"/>
            <a:ext cx="9144000" cy="22753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4260086"/>
            <a:ext cx="9144000" cy="1577975"/>
            <a:chOff x="0" y="4241036"/>
            <a:chExt cx="9144000" cy="1577975"/>
          </a:xfrm>
        </p:grpSpPr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0" y="4241036"/>
              <a:ext cx="9144000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2800" b="1" dirty="0" smtClean="0">
                  <a:solidFill>
                    <a:srgbClr val="FF0000"/>
                  </a:solidFill>
                  <a:latin typeface="Arial" charset="0"/>
                </a:rPr>
                <a:t>High-</a:t>
              </a:r>
              <a:r>
                <a:rPr lang="el-GR" sz="2800" b="1" dirty="0" smtClean="0">
                  <a:solidFill>
                    <a:srgbClr val="FF0000"/>
                  </a:solidFill>
                  <a:latin typeface="Arial" charset="0"/>
                </a:rPr>
                <a:t>β</a:t>
              </a:r>
              <a:r>
                <a:rPr lang="en-US" sz="2800" b="1" dirty="0" smtClean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de-DE" sz="2800" b="1" dirty="0" smtClean="0">
                  <a:solidFill>
                    <a:srgbClr val="FF0000"/>
                  </a:solidFill>
                  <a:latin typeface="Arial" charset="0"/>
                </a:rPr>
                <a:t>Cryo </a:t>
              </a:r>
              <a:r>
                <a:rPr lang="de-DE" sz="2800" b="1" dirty="0">
                  <a:solidFill>
                    <a:srgbClr val="FF0000"/>
                  </a:solidFill>
                  <a:latin typeface="Arial" charset="0"/>
                </a:rPr>
                <a:t>Modules 1 &amp; 2</a:t>
              </a:r>
              <a:r>
                <a:rPr lang="de-DE" sz="2800" b="1" dirty="0" smtClean="0">
                  <a:solidFill>
                    <a:srgbClr val="FF0000"/>
                  </a:solidFill>
                  <a:latin typeface="Arial" charset="0"/>
                </a:rPr>
                <a:t>:  Aug </a:t>
              </a:r>
              <a:r>
                <a:rPr lang="de-DE" sz="2800" b="1" dirty="0">
                  <a:solidFill>
                    <a:srgbClr val="FF0000"/>
                  </a:solidFill>
                  <a:latin typeface="Arial" charset="0"/>
                </a:rPr>
                <a:t>2014 – Oct 2014</a:t>
              </a: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0" y="5295136"/>
              <a:ext cx="9144000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2800" b="1" dirty="0">
                  <a:solidFill>
                    <a:srgbClr val="FF0000"/>
                  </a:solidFill>
                  <a:latin typeface="Arial" charset="0"/>
                </a:rPr>
                <a:t>REX physics at 5.5MeV/u for 2015</a:t>
              </a:r>
              <a:endParaRPr lang="en-US" sz="28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0" y="4828411"/>
              <a:ext cx="9144000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2800" b="1" dirty="0">
                  <a:solidFill>
                    <a:srgbClr val="FF0000"/>
                  </a:solidFill>
                  <a:latin typeface="Arial" charset="0"/>
                </a:rPr>
                <a:t> First beam at 5.5MeV/u autumn 2014</a:t>
              </a:r>
              <a:endParaRPr lang="en-US" sz="28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0" y="5892800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Energy </a:t>
            </a: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10MeV/u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485775" y="5348288"/>
            <a:ext cx="8467725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Low-</a:t>
            </a:r>
            <a:r>
              <a:rPr lang="el-GR" sz="2800" b="1" dirty="0" smtClean="0">
                <a:solidFill>
                  <a:srgbClr val="FF0000"/>
                </a:solidFill>
                <a:latin typeface="Arial" charset="0"/>
              </a:rPr>
              <a:t>β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Cryo </a:t>
            </a: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Modules 5 &amp; 6: 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 2017 ?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nd Chopper ?</a:t>
            </a:r>
            <a:endParaRPr lang="de-DE" sz="28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44 L 4.16667E-6 0.10643 L 0.36145 0.10643 L 0.36145 0.00093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232 L -0.4125 -0.00232 L -0.4125 -0.22074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-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093 L 0.10642 0.0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1.30032E-6 L 0.17135 1.30032E-6 L 0.17135 -0.08977 " pathEditMode="relative" rAng="0" ptsTypes="AAA">
                                      <p:cBhvr>
                                        <p:cTn id="49" dur="2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-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1" grpId="0" animBg="1"/>
      <p:bldP spid="28" grpId="0" animBg="1"/>
      <p:bldP spid="29" grpId="0" animBg="1"/>
      <p:bldP spid="36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947738"/>
            <a:ext cx="85725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53ED79-745A-4BA4-8D49-78E309A80BB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036562" y="53975"/>
            <a:ext cx="5464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Hie-Isolde SC Linac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1356980" y="5604835"/>
            <a:ext cx="4657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FF0000"/>
                </a:solidFill>
              </a:rPr>
              <a:t> First 10MeV/u by </a:t>
            </a:r>
            <a:r>
              <a:rPr lang="de-DE" sz="2400" b="1" dirty="0" smtClean="0">
                <a:solidFill>
                  <a:srgbClr val="FF0000"/>
                </a:solidFill>
              </a:rPr>
              <a:t>March </a:t>
            </a:r>
            <a:r>
              <a:rPr lang="de-DE" sz="2400" b="1" dirty="0">
                <a:solidFill>
                  <a:srgbClr val="FF0000"/>
                </a:solidFill>
              </a:rPr>
              <a:t>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33916" y="4274288"/>
            <a:ext cx="8729331" cy="1041991"/>
          </a:xfrm>
          <a:custGeom>
            <a:avLst/>
            <a:gdLst>
              <a:gd name="connsiteX0" fmla="*/ 21265 w 8729331"/>
              <a:gd name="connsiteY0" fmla="*/ 0 h 1041991"/>
              <a:gd name="connsiteX1" fmla="*/ 5380075 w 8729331"/>
              <a:gd name="connsiteY1" fmla="*/ 510363 h 1041991"/>
              <a:gd name="connsiteX2" fmla="*/ 5390707 w 8729331"/>
              <a:gd name="connsiteY2" fmla="*/ 627321 h 1041991"/>
              <a:gd name="connsiteX3" fmla="*/ 8729331 w 8729331"/>
              <a:gd name="connsiteY3" fmla="*/ 946298 h 1041991"/>
              <a:gd name="connsiteX4" fmla="*/ 8729331 w 8729331"/>
              <a:gd name="connsiteY4" fmla="*/ 1041991 h 1041991"/>
              <a:gd name="connsiteX5" fmla="*/ 0 w 8729331"/>
              <a:gd name="connsiteY5" fmla="*/ 1041991 h 1041991"/>
              <a:gd name="connsiteX6" fmla="*/ 21265 w 8729331"/>
              <a:gd name="connsiteY6" fmla="*/ 0 h 10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29331" h="1041991">
                <a:moveTo>
                  <a:pt x="21265" y="0"/>
                </a:moveTo>
                <a:lnTo>
                  <a:pt x="5380075" y="510363"/>
                </a:lnTo>
                <a:lnTo>
                  <a:pt x="5390707" y="627321"/>
                </a:lnTo>
                <a:lnTo>
                  <a:pt x="8729331" y="946298"/>
                </a:lnTo>
                <a:lnTo>
                  <a:pt x="8729331" y="1041991"/>
                </a:lnTo>
                <a:lnTo>
                  <a:pt x="0" y="1041991"/>
                </a:lnTo>
                <a:lnTo>
                  <a:pt x="2126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304135" y="4764272"/>
            <a:ext cx="3895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u="sng" dirty="0">
                <a:solidFill>
                  <a:srgbClr val="FF0000"/>
                </a:solidFill>
              </a:rPr>
              <a:t>Hie-Isolde SC Linac: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04655" y="5985835"/>
            <a:ext cx="4657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Bunched beam by 2017 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737855" y="5198435"/>
            <a:ext cx="5743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FF0000"/>
                </a:solidFill>
              </a:rPr>
              <a:t>5.5MeV/u by the autumn of 2014</a:t>
            </a:r>
          </a:p>
        </p:txBody>
      </p:sp>
    </p:spTree>
    <p:extLst>
      <p:ext uri="{BB962C8B-B14F-4D97-AF65-F5344CB8AC3E}">
        <p14:creationId xmlns:p14="http://schemas.microsoft.com/office/powerpoint/2010/main" val="5743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844" y="773076"/>
            <a:ext cx="78771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3600" b="1" dirty="0">
                <a:solidFill>
                  <a:srgbClr val="0D3A7E"/>
                </a:solidFill>
                <a:latin typeface="Arial" charset="0"/>
              </a:rPr>
              <a:t>Beam Transfer Line</a:t>
            </a:r>
            <a:endParaRPr lang="en-US" sz="3600" b="1" dirty="0">
              <a:solidFill>
                <a:srgbClr val="0D3A7E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72145" y="5445125"/>
            <a:ext cx="291332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The bend  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6198" y="5006975"/>
            <a:ext cx="173398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 Stage 2: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767" y="1110216"/>
            <a:ext cx="13430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397" y="2256982"/>
            <a:ext cx="1000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078376" y="2384573"/>
            <a:ext cx="10287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14487" y="2015532"/>
            <a:ext cx="904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Miniball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8236" y="1247024"/>
            <a:ext cx="1000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064868" y="955818"/>
            <a:ext cx="904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Miniball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1504" y="771548"/>
            <a:ext cx="18002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23542" y="2771554"/>
            <a:ext cx="828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Actar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/ Helios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7384538" y="1170466"/>
            <a:ext cx="90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TSR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7517888" y="1008542"/>
            <a:ext cx="428625" cy="9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2617192" y="877632"/>
            <a:ext cx="2422655" cy="1780509"/>
            <a:chOff x="2617192" y="877632"/>
            <a:chExt cx="2422655" cy="1780509"/>
          </a:xfrm>
        </p:grpSpPr>
        <p:sp>
          <p:nvSpPr>
            <p:cNvPr id="22" name="Rectangle 21"/>
            <p:cNvSpPr/>
            <p:nvPr/>
          </p:nvSpPr>
          <p:spPr>
            <a:xfrm>
              <a:off x="2658140" y="1158949"/>
              <a:ext cx="2381707" cy="149919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617192" y="877632"/>
              <a:ext cx="15333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Spectrometer</a:t>
              </a:r>
              <a:endParaRPr 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009251" y="2407118"/>
            <a:ext cx="828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Exp. station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959475"/>
            <a:ext cx="914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2nd </a:t>
            </a: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Miniball </a:t>
            </a: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move and Spectrometer installation 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6945" y="5943762"/>
            <a:ext cx="3914242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 TSR and beyond..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9632" y="5501180"/>
            <a:ext cx="1679921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 Stage 3: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/>
      <p:bldP spid="18" grpId="0"/>
      <p:bldP spid="20" grpId="0"/>
      <p:bldP spid="25" grpId="0"/>
      <p:bldP spid="8" grpId="0" animBg="1"/>
      <p:bldP spid="8" grpId="1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Monitoring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oto-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871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Monitoring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oto-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28600"/>
            <a:ext cx="9144000" cy="64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9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27D02F1-137A-42B4-95F3-60FF017A574A}" type="slidenum">
              <a:rPr lang="en-US" smtClean="0">
                <a:solidFill>
                  <a:srgbClr val="FFFFFF"/>
                </a:solidFill>
              </a:rPr>
              <a:pPr/>
              <a:t>48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1971675" y="53975"/>
            <a:ext cx="6153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3600" b="1" dirty="0" smtClean="0">
                <a:solidFill>
                  <a:srgbClr val="0D3A7E"/>
                </a:solidFill>
                <a:latin typeface="Arial" charset="0"/>
              </a:rPr>
              <a:t>Cost studies new B 507</a:t>
            </a:r>
            <a:endParaRPr lang="en-US" sz="3600" b="1" dirty="0">
              <a:solidFill>
                <a:srgbClr val="0D3A7E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49" y="800100"/>
            <a:ext cx="890587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Study on the use of </a:t>
            </a:r>
            <a:r>
              <a:rPr lang="en-US" sz="2000" b="1" u="sng" dirty="0" smtClean="0">
                <a:solidFill>
                  <a:srgbClr val="000000"/>
                </a:solidFill>
                <a:latin typeface="Arial"/>
              </a:rPr>
              <a:t>modular cabins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instead of a full concrete building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endParaRPr lang="en-US" sz="2000" b="1" dirty="0" smtClean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Phase 1: estimate 120kChf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- dismounting the present building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	- construction permit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	- adapting the concrete foundation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	</a:t>
            </a:r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Phase 2: estimate   520kChf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	- installation of </a:t>
            </a:r>
            <a:r>
              <a:rPr lang="en-US" u="sng" dirty="0" smtClean="0">
                <a:solidFill>
                  <a:srgbClr val="000000"/>
                </a:solidFill>
                <a:latin typeface="Arial"/>
              </a:rPr>
              <a:t>modular cabins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, interconnected and on 2 floors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	- total surface  460 m2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 	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- not taken in account electrical installations, CV,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Labo’s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, etc.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8" name="Picture 2" descr="http://www.nevyap.com/prefabrikev/resimler/buyuk/ofis_santiye%20_konteyn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225" y="1810510"/>
            <a:ext cx="3067049" cy="22945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0499" y="5355908"/>
            <a:ext cx="4743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Advantages: 	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- lower costs</a:t>
            </a:r>
          </a:p>
          <a:p>
            <a:pPr marL="0"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	- fast construction</a:t>
            </a:r>
          </a:p>
          <a:p>
            <a:pPr marL="0"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	- flexible work floor</a:t>
            </a:r>
          </a:p>
        </p:txBody>
      </p:sp>
      <p:sp>
        <p:nvSpPr>
          <p:cNvPr id="8" name="Rectangle 7"/>
          <p:cNvSpPr/>
          <p:nvPr/>
        </p:nvSpPr>
        <p:spPr>
          <a:xfrm>
            <a:off x="5273768" y="5855772"/>
            <a:ext cx="3997842" cy="725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 err="1" smtClean="0">
                <a:solidFill>
                  <a:srgbClr val="000000"/>
                </a:solidFill>
                <a:latin typeface="Arial" charset="0"/>
              </a:rPr>
              <a:t>Cost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</a:rPr>
              <a:t>study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 smtClean="0">
                <a:solidFill>
                  <a:srgbClr val="000000"/>
                </a:solidFill>
                <a:latin typeface="Arial" charset="0"/>
              </a:rPr>
              <a:t>Eliseo Perez-Duenas GS/SE</a:t>
            </a:r>
          </a:p>
        </p:txBody>
      </p:sp>
    </p:spTree>
    <p:extLst>
      <p:ext uri="{BB962C8B-B14F-4D97-AF65-F5344CB8AC3E}">
        <p14:creationId xmlns:p14="http://schemas.microsoft.com/office/powerpoint/2010/main" val="24661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41176"/>
            <a:ext cx="7583488" cy="40072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Project Organization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Main </a:t>
            </a:r>
            <a:r>
              <a:rPr lang="en-IE" sz="2400" dirty="0">
                <a:cs typeface="Arial" pitchFamily="34" charset="0"/>
              </a:rPr>
              <a:t>Highlights &amp; R&amp;D Activities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Project Schedule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Budget Review + Resources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Int. Collaboration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Outlook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0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(1/2)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79463" y="1905000"/>
            <a:ext cx="7583488" cy="4548336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000" dirty="0"/>
              <a:t>D</a:t>
            </a:r>
            <a:r>
              <a:rPr lang="en-US" sz="2000" dirty="0" smtClean="0"/>
              <a:t>ismantling and relocation of “hangar </a:t>
            </a:r>
            <a:r>
              <a:rPr lang="en-US" sz="2000" dirty="0" err="1" smtClean="0"/>
              <a:t>à</a:t>
            </a:r>
            <a:r>
              <a:rPr lang="en-US" sz="2000" dirty="0" smtClean="0"/>
              <a:t> camion” over =&gt; start of civil engineering work at ISOLDE</a:t>
            </a:r>
            <a:endParaRPr lang="en-US" sz="2000" dirty="0"/>
          </a:p>
          <a:p>
            <a:pPr>
              <a:spcBef>
                <a:spcPts val="1800"/>
              </a:spcBef>
            </a:pPr>
            <a:r>
              <a:rPr lang="en-US" sz="2000" dirty="0" smtClean="0"/>
              <a:t>Invitation for Tenders are being launched</a:t>
            </a:r>
            <a:r>
              <a:rPr lang="en-US" sz="1800" dirty="0"/>
              <a:t>	</a:t>
            </a:r>
          </a:p>
          <a:p>
            <a:pPr lvl="3"/>
            <a:r>
              <a:rPr lang="en-US" sz="1600" dirty="0" smtClean="0"/>
              <a:t>Cryogenic Plant</a:t>
            </a:r>
          </a:p>
          <a:p>
            <a:pPr lvl="3"/>
            <a:r>
              <a:rPr lang="en-US" sz="1600" dirty="0" smtClean="0"/>
              <a:t>HVAC System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Market surveys are being launched</a:t>
            </a:r>
            <a:r>
              <a:rPr lang="en-US" sz="1800" dirty="0"/>
              <a:t>	</a:t>
            </a:r>
          </a:p>
          <a:p>
            <a:pPr lvl="3"/>
            <a:r>
              <a:rPr lang="en-US" sz="1600" dirty="0" smtClean="0"/>
              <a:t>Cooling System</a:t>
            </a:r>
          </a:p>
          <a:p>
            <a:pPr lvl="3"/>
            <a:r>
              <a:rPr lang="en-US" sz="1600" dirty="0" err="1" smtClean="0"/>
              <a:t>Cryomodule</a:t>
            </a:r>
            <a:r>
              <a:rPr lang="en-US" sz="1600" dirty="0" smtClean="0"/>
              <a:t> vessel and support</a:t>
            </a:r>
          </a:p>
          <a:p>
            <a:pPr lvl="3"/>
            <a:r>
              <a:rPr lang="en-US" sz="1600" dirty="0" smtClean="0"/>
              <a:t>SC solenoids</a:t>
            </a:r>
          </a:p>
          <a:p>
            <a:pPr lvl="3"/>
            <a:r>
              <a:rPr lang="en-US" sz="1600" dirty="0" smtClean="0"/>
              <a:t>Clean room at SM18</a:t>
            </a:r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030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Review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95800" y="1949824"/>
            <a:ext cx="4173537" cy="429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 pitchFamily="18" charset="2"/>
              <a:buChar char="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133600" y="1775331"/>
            <a:ext cx="5156200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ts val="8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 defined in MTP 2010</a:t>
            </a:r>
          </a:p>
          <a:p>
            <a:pPr algn="ctr" defTabSz="914400" fontAlgn="base">
              <a:spcBef>
                <a:spcPts val="8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(175 FTE) 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2840186"/>
            <a:ext cx="8318500" cy="3613150"/>
          </a:xfrm>
        </p:spPr>
        <p:txBody>
          <a:bodyPr>
            <a:normAutofit fontScale="92500"/>
          </a:bodyPr>
          <a:lstStyle/>
          <a:p>
            <a:pPr>
              <a:buFontTx/>
              <a:buNone/>
              <a:defRPr/>
            </a:pPr>
            <a:r>
              <a:rPr lang="en-US" dirty="0" smtClean="0">
                <a:solidFill>
                  <a:srgbClr val="000090"/>
                </a:solidFill>
              </a:rPr>
              <a:t>   Total budget of 35.8 MCHF (2010 – 2015) with two funding sources:</a:t>
            </a:r>
          </a:p>
          <a:p>
            <a:pPr lvl="1">
              <a:lnSpc>
                <a:spcPct val="170000"/>
              </a:lnSpc>
              <a:defRPr/>
            </a:pPr>
            <a:r>
              <a:rPr lang="en-US" dirty="0" smtClean="0">
                <a:solidFill>
                  <a:srgbClr val="000090"/>
                </a:solidFill>
              </a:rPr>
              <a:t>External funding (incl. </a:t>
            </a:r>
            <a:r>
              <a:rPr lang="en-US" dirty="0" err="1" smtClean="0">
                <a:solidFill>
                  <a:srgbClr val="000090"/>
                </a:solidFill>
              </a:rPr>
              <a:t>Isolde</a:t>
            </a:r>
            <a:r>
              <a:rPr lang="en-US" dirty="0" smtClean="0">
                <a:solidFill>
                  <a:srgbClr val="000090"/>
                </a:solidFill>
              </a:rPr>
              <a:t> Coll.)</a:t>
            </a:r>
          </a:p>
          <a:p>
            <a:pPr lvl="2">
              <a:defRPr/>
            </a:pPr>
            <a:r>
              <a:rPr lang="en-US" dirty="0" smtClean="0">
                <a:solidFill>
                  <a:srgbClr val="000090"/>
                </a:solidFill>
              </a:rPr>
              <a:t>LINAC (17.5 MCHF)</a:t>
            </a:r>
          </a:p>
          <a:p>
            <a:pPr lvl="3">
              <a:defRPr/>
            </a:pPr>
            <a:r>
              <a:rPr lang="en-US" b="1" dirty="0" smtClean="0"/>
              <a:t>5.5 </a:t>
            </a:r>
            <a:r>
              <a:rPr lang="en-US" b="1" dirty="0" err="1" smtClean="0"/>
              <a:t>AMeV</a:t>
            </a:r>
            <a:r>
              <a:rPr lang="en-US" b="1" dirty="0" smtClean="0"/>
              <a:t> + beam line stage1 ~ 8.5 MCHF (6.3 MCHF secured)</a:t>
            </a:r>
          </a:p>
          <a:p>
            <a:pPr lvl="1">
              <a:lnSpc>
                <a:spcPct val="170000"/>
              </a:lnSpc>
              <a:defRPr/>
            </a:pPr>
            <a:r>
              <a:rPr lang="en-US" dirty="0" smtClean="0">
                <a:solidFill>
                  <a:srgbClr val="000090"/>
                </a:solidFill>
              </a:rPr>
              <a:t>CERN</a:t>
            </a:r>
          </a:p>
          <a:p>
            <a:pPr lvl="2">
              <a:defRPr/>
            </a:pPr>
            <a:r>
              <a:rPr lang="en-US" dirty="0" smtClean="0">
                <a:solidFill>
                  <a:srgbClr val="000090"/>
                </a:solidFill>
              </a:rPr>
              <a:t>Management (0.2 MCHF)</a:t>
            </a:r>
          </a:p>
          <a:p>
            <a:pPr lvl="2">
              <a:defRPr/>
            </a:pPr>
            <a:r>
              <a:rPr lang="en-US" dirty="0" smtClean="0">
                <a:solidFill>
                  <a:srgbClr val="000090"/>
                </a:solidFill>
              </a:rPr>
              <a:t>Infrastructure (15.2 MCHF)    </a:t>
            </a:r>
            <a:r>
              <a:rPr lang="en-US" dirty="0" smtClean="0">
                <a:solidFill>
                  <a:srgbClr val="800000"/>
                </a:solidFill>
              </a:rPr>
              <a:t>=</a:t>
            </a:r>
            <a:r>
              <a:rPr lang="en-US" dirty="0">
                <a:solidFill>
                  <a:srgbClr val="800000"/>
                </a:solidFill>
              </a:rPr>
              <a:t>&gt; +15% (consolidation of testing infrastructure 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</a:p>
          <a:p>
            <a:pPr lvl="2">
              <a:defRPr/>
            </a:pPr>
            <a:r>
              <a:rPr lang="en-US" dirty="0" smtClean="0">
                <a:solidFill>
                  <a:srgbClr val="000090"/>
                </a:solidFill>
              </a:rPr>
              <a:t>Design studies for intensity upgrade (2.0 MCHF)</a:t>
            </a:r>
          </a:p>
          <a:p>
            <a:pPr lvl="2">
              <a:defRPr/>
            </a:pPr>
            <a:r>
              <a:rPr lang="en-US" dirty="0" smtClean="0">
                <a:solidFill>
                  <a:srgbClr val="000090"/>
                </a:solidFill>
              </a:rPr>
              <a:t>Safety (0.9 MCHF) </a:t>
            </a:r>
            <a:r>
              <a:rPr lang="en-US" dirty="0" smtClean="0">
                <a:solidFill>
                  <a:srgbClr val="800000"/>
                </a:solidFill>
              </a:rPr>
              <a:t>=&gt; +25%</a:t>
            </a:r>
          </a:p>
        </p:txBody>
      </p:sp>
    </p:spTree>
    <p:extLst>
      <p:ext uri="{BB962C8B-B14F-4D97-AF65-F5344CB8AC3E}">
        <p14:creationId xmlns:p14="http://schemas.microsoft.com/office/powerpoint/2010/main" val="40235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Projected </a:t>
            </a:r>
            <a:r>
              <a:rPr lang="en-US" dirty="0"/>
              <a:t>E</a:t>
            </a:r>
            <a:r>
              <a:rPr lang="en-US" dirty="0" smtClean="0"/>
              <a:t>xpenditures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95800" y="1949824"/>
            <a:ext cx="4173537" cy="429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 pitchFamily="18" charset="2"/>
              <a:buChar char="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126345"/>
              </p:ext>
            </p:extLst>
          </p:nvPr>
        </p:nvGraphicFramePr>
        <p:xfrm>
          <a:off x="1403648" y="2204864"/>
          <a:ext cx="626469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43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xpenditures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95800" y="1949824"/>
            <a:ext cx="4173537" cy="429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 pitchFamily="18" charset="2"/>
              <a:buChar char="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141948"/>
              </p:ext>
            </p:extLst>
          </p:nvPr>
        </p:nvGraphicFramePr>
        <p:xfrm>
          <a:off x="1127212" y="1949824"/>
          <a:ext cx="6737176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11996" y="4365104"/>
            <a:ext cx="171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Income Secured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56176" y="3861048"/>
            <a:ext cx="272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Income Secured + Applied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96119" y="4256816"/>
            <a:ext cx="580256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76375" y="3573016"/>
            <a:ext cx="580256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67209" y="3356992"/>
            <a:ext cx="1481055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10 MeV/u + TL1 and TL2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0032" y="4057908"/>
            <a:ext cx="14810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5.5 MeV/u + TL1 and TL2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Expenditures SC </a:t>
            </a:r>
            <a:r>
              <a:rPr lang="en-US" dirty="0" err="1" smtClean="0"/>
              <a:t>Linac</a:t>
            </a:r>
            <a:r>
              <a:rPr lang="en-US" dirty="0" smtClean="0"/>
              <a:t> (1/3)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oto-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8524578" cy="4464496"/>
          </a:xfrm>
          <a:prstGeom prst="rect">
            <a:avLst/>
          </a:prstGeom>
        </p:spPr>
      </p:pic>
      <p:pic>
        <p:nvPicPr>
          <p:cNvPr id="7" name="Picture 6" descr="toto-7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4" y="6309320"/>
            <a:ext cx="852356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Expenditures Infrastructure (2/3)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toto-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1548"/>
            <a:ext cx="8524578" cy="3095724"/>
          </a:xfrm>
          <a:prstGeom prst="rect">
            <a:avLst/>
          </a:prstGeom>
        </p:spPr>
      </p:pic>
      <p:pic>
        <p:nvPicPr>
          <p:cNvPr id="5" name="Picture 4" descr="toto-5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8524578" cy="413016"/>
          </a:xfrm>
          <a:prstGeom prst="rect">
            <a:avLst/>
          </a:prstGeom>
        </p:spPr>
      </p:pic>
      <p:pic>
        <p:nvPicPr>
          <p:cNvPr id="7" name="Picture 6" descr="toto-7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4" y="5949280"/>
            <a:ext cx="852356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Expenditures DS + Safety (3/3)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oto-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8524578" cy="413016"/>
          </a:xfrm>
          <a:prstGeom prst="rect">
            <a:avLst/>
          </a:prstGeom>
        </p:spPr>
      </p:pic>
      <p:pic>
        <p:nvPicPr>
          <p:cNvPr id="7" name="Picture 6" descr="toto-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852457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Resources (1/2)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779463" y="2230462"/>
            <a:ext cx="7583487" cy="400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 charset="0"/>
              </a:rPr>
              <a:t>CERN Staff</a:t>
            </a:r>
          </a:p>
          <a:p>
            <a:pPr lvl="1">
              <a:buFont typeface="Wingdings" charset="0"/>
              <a:buChar char="ü"/>
            </a:pPr>
            <a:r>
              <a:rPr lang="en-US" sz="2400" dirty="0">
                <a:solidFill>
                  <a:srgbClr val="000090"/>
                </a:solidFill>
                <a:latin typeface="Arial" charset="0"/>
              </a:rPr>
              <a:t>Resources defined by group leaders (95 FTE over 5 years</a:t>
            </a:r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) =&gt; included in APT</a:t>
            </a:r>
            <a:endParaRPr lang="en-US" sz="2400" dirty="0">
              <a:solidFill>
                <a:srgbClr val="000090"/>
              </a:solidFill>
              <a:latin typeface="Arial" charset="0"/>
            </a:endParaRPr>
          </a:p>
          <a:p>
            <a:pPr lvl="1">
              <a:buFont typeface="Wingdings" charset="0"/>
              <a:buChar char="ü"/>
            </a:pPr>
            <a:endParaRPr lang="en-US" sz="2400" dirty="0">
              <a:solidFill>
                <a:srgbClr val="000090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</a:rPr>
              <a:t>Fellows (70 FTE)</a:t>
            </a:r>
          </a:p>
          <a:p>
            <a:pPr lvl="1">
              <a:buFont typeface="Wingdings" charset="0"/>
              <a:buChar char="ü"/>
            </a:pPr>
            <a:r>
              <a:rPr lang="en-US" sz="2400" dirty="0">
                <a:solidFill>
                  <a:srgbClr val="000090"/>
                </a:solidFill>
                <a:latin typeface="Arial" charset="0"/>
              </a:rPr>
              <a:t>5 FTE paid on departmental budget</a:t>
            </a:r>
          </a:p>
          <a:p>
            <a:pPr lvl="1">
              <a:buFont typeface="Wingdings" charset="0"/>
              <a:buChar char="ü"/>
            </a:pPr>
            <a:r>
              <a:rPr lang="en-US" sz="2400" dirty="0">
                <a:solidFill>
                  <a:srgbClr val="000090"/>
                </a:solidFill>
                <a:latin typeface="Arial" charset="0"/>
              </a:rPr>
              <a:t>9 FTE paid by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</a:rPr>
              <a:t>Isolde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 Collaboration</a:t>
            </a:r>
          </a:p>
          <a:p>
            <a:pPr lvl="1">
              <a:buFont typeface="Wingdings" charset="0"/>
              <a:buChar char="ü"/>
            </a:pPr>
            <a:r>
              <a:rPr lang="en-US" sz="2400" dirty="0">
                <a:solidFill>
                  <a:srgbClr val="000090"/>
                </a:solidFill>
                <a:latin typeface="Arial" charset="0"/>
              </a:rPr>
              <a:t>56 FTE paid by ITN3 Marie Curie Contract (20 fellows)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9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Resources (2/2)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779463" y="2086446"/>
            <a:ext cx="7583487" cy="400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457200" lvl="1" indent="0">
              <a:buNone/>
            </a:pPr>
            <a:endParaRPr lang="en-US" sz="2400" dirty="0">
              <a:solidFill>
                <a:srgbClr val="000090"/>
              </a:solidFill>
              <a:latin typeface="Arial" charset="0"/>
            </a:endParaRPr>
          </a:p>
          <a:p>
            <a:pPr lvl="1">
              <a:buFont typeface="Wingdings" charset="0"/>
              <a:buChar char="ü"/>
            </a:pPr>
            <a:r>
              <a:rPr lang="en-US" sz="2400" dirty="0">
                <a:solidFill>
                  <a:srgbClr val="000090"/>
                </a:solidFill>
                <a:latin typeface="Arial" charset="0"/>
              </a:rPr>
              <a:t> =&gt; Funding request for </a:t>
            </a:r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BE/RF fellow (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starting 2012) to </a:t>
            </a:r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upgrade 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the present scenario of the HIE-ISOLDE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</a:rPr>
              <a:t>linac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 with the possibility to have 100 ns clean bunch spacing</a:t>
            </a:r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.</a:t>
            </a:r>
          </a:p>
          <a:p>
            <a:pPr lvl="1">
              <a:buFont typeface="Wingdings" charset="0"/>
              <a:buChar char="ü"/>
            </a:pPr>
            <a:endParaRPr lang="en-US" sz="2400" dirty="0">
              <a:solidFill>
                <a:srgbClr val="000090"/>
              </a:solidFill>
              <a:latin typeface="Arial" charset="0"/>
            </a:endParaRPr>
          </a:p>
          <a:p>
            <a:pPr lvl="1">
              <a:buFont typeface="Wingdings" charset="0"/>
              <a:buChar char="ü"/>
            </a:pPr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=&gt; Funding request for TE/ABT fellow for beam dynamics 50% for 2012/2013</a:t>
            </a:r>
          </a:p>
          <a:p>
            <a:pPr lvl="1">
              <a:buFont typeface="Wingdings" charset="0"/>
              <a:buChar char="ü"/>
            </a:pPr>
            <a:endParaRPr lang="en-US" sz="2400" dirty="0">
              <a:solidFill>
                <a:srgbClr val="000090"/>
              </a:solidFill>
              <a:latin typeface="Arial" charset="0"/>
            </a:endParaRPr>
          </a:p>
          <a:p>
            <a:pPr lvl="1">
              <a:buFont typeface="Wingdings" charset="0"/>
              <a:buChar char="ü"/>
            </a:pPr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=&gt; Funding request for EN/MME fellow for mechanical design and spec preparations 100% for 2012/2013</a:t>
            </a:r>
            <a:endParaRPr lang="en-US" sz="2400" dirty="0">
              <a:solidFill>
                <a:srgbClr val="00009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</a:t>
            </a:r>
            <a:r>
              <a:rPr lang="en-US" dirty="0" smtClean="0"/>
              <a:t> CATHI Positions still open</a:t>
            </a:r>
            <a:br>
              <a:rPr lang="en-US" dirty="0" smtClean="0"/>
            </a:br>
            <a:r>
              <a:rPr lang="en-US" dirty="0" smtClean="0"/>
              <a:t>(selection ongoing)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5528"/>
            <a:ext cx="8072864" cy="4495800"/>
          </a:xfrm>
        </p:spPr>
        <p:txBody>
          <a:bodyPr>
            <a:noAutofit/>
          </a:bodyPr>
          <a:lstStyle/>
          <a:p>
            <a:pPr lvl="0">
              <a:spcBef>
                <a:spcPts val="800"/>
              </a:spcBef>
            </a:pPr>
            <a:r>
              <a:rPr lang="en-US" dirty="0" smtClean="0">
                <a:solidFill>
                  <a:srgbClr val="000090"/>
                </a:solidFill>
              </a:rPr>
              <a:t>ESR10: Target </a:t>
            </a:r>
            <a:r>
              <a:rPr lang="en-US" dirty="0">
                <a:solidFill>
                  <a:srgbClr val="000090"/>
                </a:solidFill>
              </a:rPr>
              <a:t>conceptual </a:t>
            </a:r>
            <a:r>
              <a:rPr lang="en-US" dirty="0" smtClean="0">
                <a:solidFill>
                  <a:srgbClr val="000090"/>
                </a:solidFill>
              </a:rPr>
              <a:t>design#2</a:t>
            </a: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rgbClr val="FF0000"/>
                </a:solidFill>
              </a:rPr>
              <a:t>ER1: LLRF Control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rgbClr val="FF0000"/>
                </a:solidFill>
              </a:rPr>
              <a:t>ER2: Beam Instrumentation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rgbClr val="FF0000"/>
                </a:solidFill>
              </a:rPr>
              <a:t>ER3</a:t>
            </a:r>
            <a:r>
              <a:rPr lang="en-US" dirty="0">
                <a:solidFill>
                  <a:srgbClr val="FF0000"/>
                </a:solidFill>
              </a:rPr>
              <a:t>: Design study of a replacement charge breeder for </a:t>
            </a:r>
            <a:r>
              <a:rPr lang="en-US" dirty="0" smtClean="0">
                <a:solidFill>
                  <a:srgbClr val="FF0000"/>
                </a:solidFill>
              </a:rPr>
              <a:t>REXEBIS</a:t>
            </a:r>
            <a:endParaRPr lang="en-US" dirty="0" smtClean="0"/>
          </a:p>
          <a:p>
            <a:pPr lvl="0">
              <a:spcBef>
                <a:spcPts val="800"/>
              </a:spcBef>
            </a:pPr>
            <a:r>
              <a:rPr lang="en-US" dirty="0" smtClean="0">
                <a:solidFill>
                  <a:srgbClr val="FF0000"/>
                </a:solidFill>
              </a:rPr>
              <a:t>ER4: Radiation Protection Studies</a:t>
            </a:r>
            <a:r>
              <a:rPr lang="en-US" dirty="0" smtClean="0"/>
              <a:t>     </a:t>
            </a:r>
            <a:endParaRPr lang="en-US" dirty="0"/>
          </a:p>
          <a:p>
            <a:pPr lvl="0">
              <a:spcBef>
                <a:spcPts val="800"/>
              </a:spcBef>
            </a:pP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52120" y="4669685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15 CATHI positions already filled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861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Status of HIE-ISOLDE Collaborations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949824"/>
            <a:ext cx="7862917" cy="450351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IPN-</a:t>
            </a:r>
            <a:r>
              <a:rPr lang="en-US" dirty="0" err="1" smtClean="0"/>
              <a:t>Orsay</a:t>
            </a:r>
            <a:endParaRPr lang="en-US" dirty="0"/>
          </a:p>
          <a:p>
            <a:pPr lvl="2"/>
            <a:r>
              <a:rPr lang="en-US" dirty="0" smtClean="0"/>
              <a:t>Discussions concerning special contribution (LLRF, cavity ancillaries, …)</a:t>
            </a:r>
          </a:p>
          <a:p>
            <a:pPr lvl="2"/>
            <a:r>
              <a:rPr lang="en-US" dirty="0" smtClean="0"/>
              <a:t>Availability of test cryostat for HIE-ISOLDE cavity RF tests</a:t>
            </a:r>
          </a:p>
          <a:p>
            <a:pPr lvl="2"/>
            <a:r>
              <a:rPr lang="en-US" dirty="0" err="1" smtClean="0"/>
              <a:t>MoU</a:t>
            </a:r>
            <a:r>
              <a:rPr lang="en-US" dirty="0" smtClean="0"/>
              <a:t> in preparation</a:t>
            </a:r>
          </a:p>
          <a:p>
            <a:r>
              <a:rPr lang="en-US" dirty="0" smtClean="0"/>
              <a:t>Korean MEST to allocate 200 </a:t>
            </a:r>
            <a:r>
              <a:rPr lang="en-US" dirty="0" err="1" smtClean="0"/>
              <a:t>kUSD</a:t>
            </a:r>
            <a:r>
              <a:rPr lang="en-US" dirty="0" smtClean="0"/>
              <a:t>/year for joining ISOLDE Collaboration =&gt; under approval</a:t>
            </a:r>
          </a:p>
          <a:p>
            <a:r>
              <a:rPr lang="en-US" dirty="0" smtClean="0"/>
              <a:t>BARC (India)</a:t>
            </a:r>
          </a:p>
          <a:p>
            <a:pPr lvl="2"/>
            <a:r>
              <a:rPr lang="en-US" dirty="0" smtClean="0"/>
              <a:t>Discussion concerning in kind contribution (production of copper cavity substrates and cryostats)</a:t>
            </a:r>
          </a:p>
          <a:p>
            <a:pPr lvl="2"/>
            <a:r>
              <a:rPr lang="en-US" dirty="0" smtClean="0"/>
              <a:t>Discussion with DAE (funding agency) for joining ISOLDE Collaboration</a:t>
            </a:r>
          </a:p>
          <a:p>
            <a:r>
              <a:rPr lang="en-US" dirty="0" smtClean="0"/>
              <a:t>Application to Wallenberg Foundation on priority list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69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</a:t>
            </a:r>
            <a:r>
              <a:rPr lang="en-US" dirty="0" smtClean="0"/>
              <a:t>(2/2)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79463" y="1700808"/>
            <a:ext cx="7583488" cy="4104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SC cavity activities </a:t>
            </a:r>
            <a:r>
              <a:rPr lang="en-US" sz="2400" b="1" dirty="0" smtClean="0">
                <a:solidFill>
                  <a:srgbClr val="008000"/>
                </a:solidFill>
              </a:rPr>
              <a:t>review </a:t>
            </a:r>
            <a:r>
              <a:rPr lang="en-US" sz="2400" b="1" dirty="0">
                <a:solidFill>
                  <a:srgbClr val="008000"/>
                </a:solidFill>
              </a:rPr>
              <a:t>by international expert panel </a:t>
            </a:r>
            <a:r>
              <a:rPr lang="en-US" sz="2400" b="1" dirty="0" smtClean="0">
                <a:solidFill>
                  <a:srgbClr val="008000"/>
                </a:solidFill>
              </a:rPr>
              <a:t>=&gt; Final recommendations and actions taken</a:t>
            </a:r>
          </a:p>
          <a:p>
            <a:r>
              <a:rPr lang="en-US" b="1" dirty="0" smtClean="0"/>
              <a:t>Increase </a:t>
            </a:r>
            <a:r>
              <a:rPr lang="en-US" b="1" dirty="0"/>
              <a:t>sputtered film RRR to at least </a:t>
            </a:r>
            <a:r>
              <a:rPr lang="en-US" b="1" dirty="0" smtClean="0"/>
              <a:t>20</a:t>
            </a:r>
          </a:p>
          <a:p>
            <a:pPr marL="1035050" lvl="3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800000"/>
                </a:solidFill>
              </a:rPr>
              <a:t>=&gt; Implementation of High temperature sputtering</a:t>
            </a:r>
            <a:endParaRPr lang="en-US" b="1" dirty="0">
              <a:solidFill>
                <a:srgbClr val="800000"/>
              </a:solidFill>
            </a:endParaRPr>
          </a:p>
          <a:p>
            <a:r>
              <a:rPr lang="en-US" b="1" dirty="0"/>
              <a:t>Increase the number of substrates </a:t>
            </a:r>
            <a:r>
              <a:rPr lang="en-US" b="1" dirty="0" smtClean="0"/>
              <a:t>available</a:t>
            </a:r>
          </a:p>
          <a:p>
            <a:pPr marL="1035050" lvl="3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800000"/>
                </a:solidFill>
              </a:rPr>
              <a:t>=&gt; </a:t>
            </a:r>
            <a:r>
              <a:rPr lang="en-US" b="1" kern="0" dirty="0">
                <a:solidFill>
                  <a:srgbClr val="800000"/>
                </a:solidFill>
              </a:rPr>
              <a:t>2 additional prototype cavities are under </a:t>
            </a:r>
            <a:r>
              <a:rPr lang="en-US" b="1" kern="0" dirty="0" smtClean="0">
                <a:solidFill>
                  <a:srgbClr val="800000"/>
                </a:solidFill>
              </a:rPr>
              <a:t>fabrication</a:t>
            </a:r>
            <a:endParaRPr lang="en-US" b="1" dirty="0">
              <a:solidFill>
                <a:srgbClr val="800000"/>
              </a:solidFill>
            </a:endParaRPr>
          </a:p>
          <a:p>
            <a:r>
              <a:rPr lang="en-US" b="1" dirty="0"/>
              <a:t>Increase the testing throughput in </a:t>
            </a:r>
            <a:r>
              <a:rPr lang="en-US" b="1" dirty="0" smtClean="0"/>
              <a:t>SM18</a:t>
            </a:r>
          </a:p>
          <a:p>
            <a:pPr marL="1035050" lvl="3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800000"/>
                </a:solidFill>
              </a:rPr>
              <a:t>=&gt;  </a:t>
            </a:r>
            <a:r>
              <a:rPr lang="en-US" b="1" kern="0" dirty="0" smtClean="0">
                <a:solidFill>
                  <a:srgbClr val="800000"/>
                </a:solidFill>
              </a:rPr>
              <a:t>2 </a:t>
            </a:r>
            <a:r>
              <a:rPr lang="en-US" b="1" kern="0" dirty="0">
                <a:solidFill>
                  <a:srgbClr val="800000"/>
                </a:solidFill>
              </a:rPr>
              <a:t>new inserts and additional thermal screen are being manufactured =&gt; </a:t>
            </a:r>
            <a:r>
              <a:rPr lang="en-US" b="1" kern="0" dirty="0" smtClean="0">
                <a:solidFill>
                  <a:srgbClr val="800000"/>
                </a:solidFill>
              </a:rPr>
              <a:t>in principle  </a:t>
            </a:r>
            <a:r>
              <a:rPr lang="en-US" b="1" kern="0" dirty="0">
                <a:solidFill>
                  <a:srgbClr val="800000"/>
                </a:solidFill>
              </a:rPr>
              <a:t>even envisage 2</a:t>
            </a:r>
            <a:r>
              <a:rPr lang="en-US" b="1" kern="0" baseline="30000" dirty="0">
                <a:solidFill>
                  <a:srgbClr val="800000"/>
                </a:solidFill>
              </a:rPr>
              <a:t>nd</a:t>
            </a:r>
            <a:r>
              <a:rPr lang="en-US" b="1" kern="0" dirty="0">
                <a:solidFill>
                  <a:srgbClr val="800000"/>
                </a:solidFill>
              </a:rPr>
              <a:t> test </a:t>
            </a:r>
            <a:r>
              <a:rPr lang="en-US" b="1" kern="0" dirty="0" smtClean="0">
                <a:solidFill>
                  <a:srgbClr val="800000"/>
                </a:solidFill>
              </a:rPr>
              <a:t>cryostat</a:t>
            </a:r>
            <a:endParaRPr lang="en-US" b="1" kern="0" dirty="0">
              <a:solidFill>
                <a:srgbClr val="800000"/>
              </a:solidFill>
            </a:endParaRPr>
          </a:p>
          <a:p>
            <a:pPr marL="1035050" lvl="3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800000"/>
                </a:solidFill>
              </a:rPr>
              <a:t>=&gt; </a:t>
            </a:r>
            <a:r>
              <a:rPr lang="en-US" b="1" dirty="0">
                <a:solidFill>
                  <a:srgbClr val="800000"/>
                </a:solidFill>
              </a:rPr>
              <a:t>The turn around </a:t>
            </a:r>
            <a:r>
              <a:rPr lang="en-US" b="1" dirty="0" smtClean="0">
                <a:solidFill>
                  <a:srgbClr val="800000"/>
                </a:solidFill>
              </a:rPr>
              <a:t>can be potentially improved from </a:t>
            </a:r>
            <a:r>
              <a:rPr lang="en-US" b="1" dirty="0">
                <a:solidFill>
                  <a:srgbClr val="800000"/>
                </a:solidFill>
              </a:rPr>
              <a:t>6 weeks to 3 weeks</a:t>
            </a:r>
            <a:endParaRPr lang="en-US" b="1" kern="0" dirty="0">
              <a:solidFill>
                <a:srgbClr val="800000"/>
              </a:solidFill>
            </a:endParaRPr>
          </a:p>
          <a:p>
            <a:pPr marL="1035050" lvl="3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53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xfrm>
            <a:off x="457200" y="341783"/>
            <a:ext cx="8229600" cy="1143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</a:rPr>
              <a:t>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810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>
                <a:solidFill>
                  <a:srgbClr val="000090"/>
                </a:solidFill>
              </a:rPr>
              <a:t>SC Cavity prototype cold tests @ </a:t>
            </a:r>
            <a:r>
              <a:rPr lang="en-US" sz="2800" dirty="0" smtClean="0">
                <a:solidFill>
                  <a:srgbClr val="000090"/>
                </a:solidFill>
              </a:rPr>
              <a:t>SM18</a:t>
            </a:r>
            <a:endParaRPr lang="en-US" sz="2400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sz="2800" dirty="0" err="1" smtClean="0">
                <a:solidFill>
                  <a:srgbClr val="000090"/>
                </a:solidFill>
              </a:rPr>
              <a:t>Cryomodule</a:t>
            </a:r>
            <a:r>
              <a:rPr lang="en-US" sz="2800" dirty="0" smtClean="0">
                <a:solidFill>
                  <a:srgbClr val="000090"/>
                </a:solidFill>
              </a:rPr>
              <a:t> Design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90"/>
                </a:solidFill>
              </a:rPr>
              <a:t>Procurement of Cooling &amp; Ventilation Plant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90"/>
                </a:solidFill>
              </a:rPr>
              <a:t>Procurement of the Cryogenics Plant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90"/>
                </a:solidFill>
              </a:rPr>
              <a:t>Start of the civil engineering works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90"/>
                </a:solidFill>
              </a:rPr>
              <a:t>Kick-start of Design Study for intensity upgrade</a:t>
            </a:r>
          </a:p>
        </p:txBody>
      </p:sp>
    </p:spTree>
    <p:extLst>
      <p:ext uri="{BB962C8B-B14F-4D97-AF65-F5344CB8AC3E}">
        <p14:creationId xmlns:p14="http://schemas.microsoft.com/office/powerpoint/2010/main" val="9050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6800" y="2590800"/>
            <a:ext cx="6781800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fr-CH" sz="4000" dirty="0" smtClean="0">
                <a:solidFill>
                  <a:prstClr val="white"/>
                </a:solidFill>
                <a:latin typeface="Calibri"/>
              </a:rPr>
              <a:t>Thank you very much for your attention</a:t>
            </a:r>
            <a:endParaRPr lang="fr-CH" sz="4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609600"/>
            <a:ext cx="1981200" cy="67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609600" y="609600"/>
            <a:ext cx="2686098" cy="1743052"/>
            <a:chOff x="533400" y="1524000"/>
            <a:chExt cx="8020098" cy="4714852"/>
          </a:xfrm>
        </p:grpSpPr>
        <p:pic>
          <p:nvPicPr>
            <p:cNvPr id="11" name="Picture 10" descr="Screen shot 2010-05-11 at 09.22.2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1524000"/>
              <a:ext cx="6324600" cy="462879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210098" y="5172052"/>
              <a:ext cx="4343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CH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3" name="Picture 12" descr="Screen shot 2010-05-20 at 18.33.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077072"/>
            <a:ext cx="2133600" cy="1418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840" y="5589240"/>
            <a:ext cx="801636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728"/>
              </a:spcBef>
            </a:pPr>
            <a:r>
              <a:rPr lang="en-US" dirty="0">
                <a:solidFill>
                  <a:srgbClr val="000090"/>
                </a:solidFill>
              </a:rPr>
              <a:t>HIE-ISOLDE web site -&gt; http://</a:t>
            </a:r>
            <a:r>
              <a:rPr lang="en-US" dirty="0" err="1">
                <a:solidFill>
                  <a:srgbClr val="000090"/>
                </a:solidFill>
              </a:rPr>
              <a:t>hie-isolde.web.cern.ch</a:t>
            </a:r>
            <a:r>
              <a:rPr lang="en-US" dirty="0">
                <a:solidFill>
                  <a:srgbClr val="000090"/>
                </a:solidFill>
              </a:rPr>
              <a:t>/</a:t>
            </a:r>
            <a:r>
              <a:rPr lang="en-US" dirty="0" err="1">
                <a:solidFill>
                  <a:srgbClr val="000090"/>
                </a:solidFill>
              </a:rPr>
              <a:t>hie-isolde</a:t>
            </a:r>
            <a:r>
              <a:rPr lang="en-US" dirty="0">
                <a:solidFill>
                  <a:srgbClr val="000090"/>
                </a:solidFill>
              </a:rPr>
              <a:t>/</a:t>
            </a:r>
          </a:p>
          <a:p>
            <a:pPr>
              <a:spcBef>
                <a:spcPts val="1728"/>
              </a:spcBef>
            </a:pPr>
            <a:r>
              <a:rPr lang="en-US" dirty="0">
                <a:solidFill>
                  <a:srgbClr val="000090"/>
                </a:solidFill>
              </a:rPr>
              <a:t>CATHI-ITN web site -&gt; </a:t>
            </a:r>
            <a:r>
              <a:rPr lang="de-DE" dirty="0">
                <a:solidFill>
                  <a:srgbClr val="000090"/>
                </a:solidFill>
              </a:rPr>
              <a:t>https://</a:t>
            </a:r>
            <a:r>
              <a:rPr lang="de-DE" dirty="0" err="1">
                <a:solidFill>
                  <a:srgbClr val="000090"/>
                </a:solidFill>
              </a:rPr>
              <a:t>espace.cern.ch</a:t>
            </a:r>
            <a:r>
              <a:rPr lang="de-DE" dirty="0">
                <a:solidFill>
                  <a:srgbClr val="000090"/>
                </a:solidFill>
              </a:rPr>
              <a:t>/Marie-Curie-CATHI/</a:t>
            </a:r>
            <a:r>
              <a:rPr lang="de-DE" dirty="0" err="1">
                <a:solidFill>
                  <a:srgbClr val="000090"/>
                </a:solidFill>
              </a:rPr>
              <a:t>default.aspx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916832"/>
            <a:ext cx="7896993" cy="46085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E" sz="2400" b="1" dirty="0" smtClean="0">
                <a:cs typeface="Arial" pitchFamily="34" charset="0"/>
              </a:rPr>
              <a:t>Pre-series High-Beta Cavity</a:t>
            </a: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High-Beta Cryomodule Design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RF Measurements</a:t>
            </a:r>
            <a:endParaRPr lang="en-IE" sz="2400" dirty="0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E" sz="2400" dirty="0" smtClean="0">
                <a:cs typeface="Arial" pitchFamily="34" charset="0"/>
              </a:rPr>
              <a:t>Sputtering Developments</a:t>
            </a:r>
          </a:p>
          <a:p>
            <a:pPr>
              <a:buFont typeface="Symbol" charset="0"/>
              <a:buChar char=""/>
            </a:pP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Detailed presentations at 7</a:t>
            </a:r>
            <a:r>
              <a:rPr lang="en-IE" sz="2400" baseline="30000" dirty="0" smtClean="0">
                <a:solidFill>
                  <a:srgbClr val="008000"/>
                </a:solidFill>
                <a:cs typeface="Arial" pitchFamily="34" charset="0"/>
              </a:rPr>
              <a:t>th</a:t>
            </a:r>
            <a:r>
              <a:rPr lang="en-IE" sz="2400" dirty="0" smtClean="0">
                <a:solidFill>
                  <a:srgbClr val="008000"/>
                </a:solidFill>
                <a:cs typeface="Arial" pitchFamily="34" charset="0"/>
              </a:rPr>
              <a:t> HIE-ISOLDE Steering Committee meeting:</a:t>
            </a:r>
          </a:p>
          <a:p>
            <a:pPr marL="0" indent="0">
              <a:buNone/>
            </a:pPr>
            <a:r>
              <a:rPr lang="en-IE" sz="2400" dirty="0">
                <a:solidFill>
                  <a:srgbClr val="008000"/>
                </a:solidFill>
                <a:cs typeface="Arial" pitchFamily="34" charset="0"/>
              </a:rPr>
              <a:t>https://indico.cern.ch/conferenceDisplay.py?confId=159608</a:t>
            </a:r>
            <a:endParaRPr lang="en-IE" sz="2400" dirty="0" smtClean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7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0"/>
            <a:ext cx="8229600" cy="620688"/>
          </a:xfrm>
        </p:spPr>
        <p:txBody>
          <a:bodyPr/>
          <a:lstStyle/>
          <a:p>
            <a:r>
              <a:rPr lang="en-US" dirty="0" smtClean="0"/>
              <a:t>Superconducting RF cavity (by O. </a:t>
            </a:r>
            <a:r>
              <a:rPr lang="en-US" dirty="0" err="1" smtClean="0"/>
              <a:t>Capatina</a:t>
            </a:r>
            <a:r>
              <a:rPr lang="en-US" dirty="0" smtClean="0"/>
              <a:t> EN/MME)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HIE-ISOLDE Steering Committee, OC, October 31 2011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908720"/>
            <a:ext cx="5770984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Design high- beta cavities – NEW VERSION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Material: Cu-OFE 3D forged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Manufacturing technique for serial production: 3D </a:t>
            </a:r>
            <a:r>
              <a:rPr lang="en-US" sz="2200" dirty="0" err="1" smtClean="0">
                <a:solidFill>
                  <a:prstClr val="black"/>
                </a:solidFill>
                <a:latin typeface="Calibri"/>
              </a:rPr>
              <a:t>machning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, EB welding</a:t>
            </a:r>
          </a:p>
          <a:p>
            <a:pPr marL="1200150" lvl="2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Reduces considerably the number of critical welds</a:t>
            </a:r>
          </a:p>
          <a:p>
            <a:pPr marL="1200150" lvl="2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No annealing</a:t>
            </a:r>
          </a:p>
          <a:p>
            <a:pPr marL="1200150" lvl="2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Repetitive precision of beam ports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By design</a:t>
            </a:r>
          </a:p>
          <a:p>
            <a:pPr marL="1200150" lvl="2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Reduce sensibility to pressure fluctuation</a:t>
            </a:r>
          </a:p>
          <a:p>
            <a:pPr marL="1200150" lvl="2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Increase final precision with no need of plastic deformation </a:t>
            </a:r>
          </a:p>
          <a:p>
            <a:pPr marL="1200150" lvl="2" indent="-285750" defTabSz="9144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The same external envelope as the old design</a:t>
            </a:r>
          </a:p>
          <a:p>
            <a:pPr marL="1143000" lvl="2" indent="-2286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2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1534" t="6973" r="38561" b="9355"/>
          <a:stretch>
            <a:fillRect/>
          </a:stretch>
        </p:blipFill>
        <p:spPr bwMode="auto">
          <a:xfrm>
            <a:off x="6444208" y="836712"/>
            <a:ext cx="2376264" cy="570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42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HIE-ISOLDE Steering Committee, OC, October 31 2011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8229600" cy="620688"/>
          </a:xfrm>
        </p:spPr>
        <p:txBody>
          <a:bodyPr/>
          <a:lstStyle/>
          <a:p>
            <a:r>
              <a:rPr lang="en-US" dirty="0"/>
              <a:t>Superconducting RF cavity (by O. </a:t>
            </a:r>
            <a:r>
              <a:rPr lang="en-US" dirty="0" err="1"/>
              <a:t>Capatina</a:t>
            </a:r>
            <a:r>
              <a:rPr lang="en-US" dirty="0"/>
              <a:t> EN/MME)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72608"/>
          </a:xfrm>
        </p:spPr>
        <p:txBody>
          <a:bodyPr>
            <a:normAutofit/>
          </a:bodyPr>
          <a:lstStyle/>
          <a:p>
            <a:r>
              <a:rPr lang="en-US" dirty="0" smtClean="0"/>
              <a:t>Manufacturing high- beta cavities – NEW VERSION</a:t>
            </a:r>
          </a:p>
          <a:p>
            <a:pPr lvl="1"/>
            <a:r>
              <a:rPr lang="en-US" dirty="0" smtClean="0"/>
              <a:t>One prototype of the “new version” manufacturing ongoing</a:t>
            </a:r>
          </a:p>
          <a:p>
            <a:pPr lvl="2"/>
            <a:r>
              <a:rPr lang="en-US" dirty="0" smtClean="0"/>
              <a:t>Concept validation by calculations and tests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2448272" cy="326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0C7C-D2F3-46E6-9C2D-B1E5C596CC4D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772816"/>
            <a:ext cx="3518160" cy="263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IMAG02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1334" y="4150568"/>
            <a:ext cx="457315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27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ixel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ixel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ixel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17574</TotalTime>
  <Words>4216</Words>
  <Application>Microsoft Office PowerPoint</Application>
  <PresentationFormat>On-screen Show (4:3)</PresentationFormat>
  <Paragraphs>737</Paragraphs>
  <Slides>61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Pixel</vt:lpstr>
      <vt:lpstr>1_Pixel</vt:lpstr>
      <vt:lpstr>Office Theme</vt:lpstr>
      <vt:lpstr>2_Pixel</vt:lpstr>
      <vt:lpstr>1_Office Theme</vt:lpstr>
      <vt:lpstr>2_Office Theme</vt:lpstr>
      <vt:lpstr>3_Pixel</vt:lpstr>
      <vt:lpstr>3_Office Theme</vt:lpstr>
      <vt:lpstr>Default Design</vt:lpstr>
      <vt:lpstr>1_Default Design</vt:lpstr>
      <vt:lpstr>2_Default Design</vt:lpstr>
      <vt:lpstr>Flow</vt:lpstr>
      <vt:lpstr>HIE-ISOLDE Status Report</vt:lpstr>
      <vt:lpstr>Outline</vt:lpstr>
      <vt:lpstr>Project Organization</vt:lpstr>
      <vt:lpstr>Outline</vt:lpstr>
      <vt:lpstr>Highlights (1/2)</vt:lpstr>
      <vt:lpstr>Highlights (2/2)</vt:lpstr>
      <vt:lpstr>R&amp;D Activities</vt:lpstr>
      <vt:lpstr>Superconducting RF cavity (by O. Capatina EN/MME)</vt:lpstr>
      <vt:lpstr>Superconducting RF cavity (by O. Capatina EN/MME)</vt:lpstr>
      <vt:lpstr>R&amp;D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R&amp;D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R&amp;D Activities</vt:lpstr>
      <vt:lpstr>Coatings without cooling</vt:lpstr>
      <vt:lpstr>Coatings without cooling</vt:lpstr>
      <vt:lpstr>Further testing performed</vt:lpstr>
      <vt:lpstr>Cavity coatings</vt:lpstr>
      <vt:lpstr>Future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Study Status</vt:lpstr>
      <vt:lpstr>Intensity Upgrade: Overview</vt:lpstr>
      <vt:lpstr>Beam Quality: Overview</vt:lpstr>
      <vt:lpstr>What’s next …..</vt:lpstr>
      <vt:lpstr>Outline</vt:lpstr>
      <vt:lpstr>HIE-ISOLDE Planning</vt:lpstr>
      <vt:lpstr>PowerPoint Presentation</vt:lpstr>
      <vt:lpstr>PowerPoint Presentation</vt:lpstr>
      <vt:lpstr>PowerPoint Presentation</vt:lpstr>
      <vt:lpstr>PowerPoint Presentation</vt:lpstr>
      <vt:lpstr>Progress Monitoring</vt:lpstr>
      <vt:lpstr>Progress Monitoring</vt:lpstr>
      <vt:lpstr>PowerPoint Presentation</vt:lpstr>
      <vt:lpstr>Outline</vt:lpstr>
      <vt:lpstr>Budget Review</vt:lpstr>
      <vt:lpstr>Total Projected Expenditures </vt:lpstr>
      <vt:lpstr>SC Linac Expenditures</vt:lpstr>
      <vt:lpstr>Expenditures SC Linac (1/3)</vt:lpstr>
      <vt:lpstr>Expenditures Infrastructure (2/3)</vt:lpstr>
      <vt:lpstr>Expenditures DS + Safety (3/3)</vt:lpstr>
      <vt:lpstr>Human Resources (1/2)</vt:lpstr>
      <vt:lpstr>Human Resources (2/2)</vt:lpstr>
      <vt:lpstr>5 CATHI Positions still open (selection ongoing)</vt:lpstr>
      <vt:lpstr>Status of HIE-ISOLDE Collaborations</vt:lpstr>
      <vt:lpstr>Outlook</vt:lpstr>
      <vt:lpstr>PowerPoint Presentation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HIE-ISOLDE Project</dc:title>
  <dc:creator>Matteo Pasini</dc:creator>
  <cp:lastModifiedBy>Jenny Weterings</cp:lastModifiedBy>
  <cp:revision>178</cp:revision>
  <dcterms:created xsi:type="dcterms:W3CDTF">2010-08-02T09:08:47Z</dcterms:created>
  <dcterms:modified xsi:type="dcterms:W3CDTF">2013-04-04T12:05:57Z</dcterms:modified>
</cp:coreProperties>
</file>