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  <p:sldMasterId id="2147484017" r:id="rId2"/>
  </p:sldMasterIdLst>
  <p:notesMasterIdLst>
    <p:notesMasterId r:id="rId37"/>
  </p:notesMasterIdLst>
  <p:sldIdLst>
    <p:sldId id="256" r:id="rId3"/>
    <p:sldId id="257" r:id="rId4"/>
    <p:sldId id="649" r:id="rId5"/>
    <p:sldId id="609" r:id="rId6"/>
    <p:sldId id="584" r:id="rId7"/>
    <p:sldId id="596" r:id="rId8"/>
    <p:sldId id="651" r:id="rId9"/>
    <p:sldId id="652" r:id="rId10"/>
    <p:sldId id="653" r:id="rId11"/>
    <p:sldId id="654" r:id="rId12"/>
    <p:sldId id="655" r:id="rId13"/>
    <p:sldId id="611" r:id="rId14"/>
    <p:sldId id="656" r:id="rId15"/>
    <p:sldId id="657" r:id="rId16"/>
    <p:sldId id="624" r:id="rId17"/>
    <p:sldId id="516" r:id="rId18"/>
    <p:sldId id="605" r:id="rId19"/>
    <p:sldId id="606" r:id="rId20"/>
    <p:sldId id="607" r:id="rId21"/>
    <p:sldId id="603" r:id="rId22"/>
    <p:sldId id="560" r:id="rId23"/>
    <p:sldId id="658" r:id="rId24"/>
    <p:sldId id="663" r:id="rId25"/>
    <p:sldId id="664" r:id="rId26"/>
    <p:sldId id="665" r:id="rId27"/>
    <p:sldId id="659" r:id="rId28"/>
    <p:sldId id="660" r:id="rId29"/>
    <p:sldId id="661" r:id="rId30"/>
    <p:sldId id="662" r:id="rId31"/>
    <p:sldId id="666" r:id="rId32"/>
    <p:sldId id="650" r:id="rId33"/>
    <p:sldId id="434" r:id="rId34"/>
    <p:sldId id="602" r:id="rId35"/>
    <p:sldId id="55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8" autoAdjust="0"/>
    <p:restoredTop sz="94660"/>
  </p:normalViewPr>
  <p:slideViewPr>
    <p:cSldViewPr snapToObjects="1" showGuides="1">
      <p:cViewPr>
        <p:scale>
          <a:sx n="99" d="100"/>
          <a:sy n="99" d="100"/>
        </p:scale>
        <p:origin x="-26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cern.ch\dfs\Users\w\wventuri\Documents\MyDocs\SRF\HIE%20ISOLDE\RF%20test%20resum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cern.ch\dfs\Users\i\imondino\Documents\Irene\CAVITY1%20measure\Q2_6%20resume\Q2_6%20data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Macintosh%20HD:Users:ykadi:WORKPLACE:DATA:HIE-ISOLDE%20Project:Budget:HIE-ISOLDE%20Budget%20Project:Workbook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455465995745"/>
          <c:y val="3.4749670375710202E-2"/>
          <c:w val="0.82507509046576499"/>
          <c:h val="0.820471948048748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Q1 Mag Dec 2010-1st (150ºC)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0070C0"/>
              </a:solidFill>
              <a:ln>
                <a:noFill/>
              </a:ln>
            </c:spPr>
          </c:marker>
          <c:xVal>
            <c:numRef>
              <c:f>Sheet1!$E$3:$E$19</c:f>
              <c:numCache>
                <c:formatCode>0.00E+00</c:formatCode>
                <c:ptCount val="17"/>
                <c:pt idx="0">
                  <c:v>0.21387455156733801</c:v>
                </c:pt>
                <c:pt idx="1">
                  <c:v>1.098396428155672</c:v>
                </c:pt>
                <c:pt idx="2">
                  <c:v>1.2022896596710579</c:v>
                </c:pt>
                <c:pt idx="3">
                  <c:v>1.3485253409713269</c:v>
                </c:pt>
                <c:pt idx="4">
                  <c:v>1.5212798467455311</c:v>
                </c:pt>
                <c:pt idx="5">
                  <c:v>1.6796125536796429</c:v>
                </c:pt>
                <c:pt idx="6">
                  <c:v>1.804509247281314</c:v>
                </c:pt>
                <c:pt idx="7">
                  <c:v>1.9431624610198821</c:v>
                </c:pt>
                <c:pt idx="8">
                  <c:v>2.0460164068335058</c:v>
                </c:pt>
                <c:pt idx="9">
                  <c:v>0.87601009706565702</c:v>
                </c:pt>
                <c:pt idx="10">
                  <c:v>0.95490267943128404</c:v>
                </c:pt>
                <c:pt idx="11">
                  <c:v>0.72220270703434797</c:v>
                </c:pt>
                <c:pt idx="12">
                  <c:v>0.63483244119941096</c:v>
                </c:pt>
                <c:pt idx="13">
                  <c:v>0.40941062754900398</c:v>
                </c:pt>
                <c:pt idx="14">
                  <c:v>0.53230324286273301</c:v>
                </c:pt>
                <c:pt idx="15">
                  <c:v>0.21387455156733801</c:v>
                </c:pt>
                <c:pt idx="16">
                  <c:v>1.8020179469511031</c:v>
                </c:pt>
              </c:numCache>
            </c:numRef>
          </c:xVal>
          <c:yVal>
            <c:numRef>
              <c:f>Sheet1!$D$3:$D$19</c:f>
              <c:numCache>
                <c:formatCode>0.00E+00</c:formatCode>
                <c:ptCount val="17"/>
                <c:pt idx="0">
                  <c:v>2626373262.62218</c:v>
                </c:pt>
                <c:pt idx="1">
                  <c:v>259591604.88497201</c:v>
                </c:pt>
                <c:pt idx="2">
                  <c:v>205252658.25628</c:v>
                </c:pt>
                <c:pt idx="3">
                  <c:v>139490117.16488001</c:v>
                </c:pt>
                <c:pt idx="4">
                  <c:v>80155137.126592994</c:v>
                </c:pt>
                <c:pt idx="5">
                  <c:v>46485242.465146698</c:v>
                </c:pt>
                <c:pt idx="6">
                  <c:v>31768541.567620002</c:v>
                </c:pt>
                <c:pt idx="7">
                  <c:v>19545545.109701499</c:v>
                </c:pt>
                <c:pt idx="8">
                  <c:v>13569979.473190401</c:v>
                </c:pt>
                <c:pt idx="9">
                  <c:v>391076036.64787698</c:v>
                </c:pt>
                <c:pt idx="10">
                  <c:v>345754835.16373098</c:v>
                </c:pt>
                <c:pt idx="11">
                  <c:v>502304398.194278</c:v>
                </c:pt>
                <c:pt idx="12">
                  <c:v>566253655.07097697</c:v>
                </c:pt>
                <c:pt idx="13">
                  <c:v>738583479.20988798</c:v>
                </c:pt>
                <c:pt idx="14">
                  <c:v>724899097.28650904</c:v>
                </c:pt>
                <c:pt idx="15">
                  <c:v>2626373262.62218</c:v>
                </c:pt>
                <c:pt idx="16">
                  <c:v>31817875.760296199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Sheet1!$G$1</c:f>
              <c:strCache>
                <c:ptCount val="1"/>
                <c:pt idx="0">
                  <c:v>Q1 Mag Feb 2011-2nd  (150ºC)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c:spPr>
          </c:marker>
          <c:xVal>
            <c:numRef>
              <c:f>Sheet1!$H$3:$H$28</c:f>
              <c:numCache>
                <c:formatCode>General</c:formatCode>
                <c:ptCount val="26"/>
                <c:pt idx="0">
                  <c:v>1.056313419512148</c:v>
                </c:pt>
                <c:pt idx="1">
                  <c:v>1.118903924573007</c:v>
                </c:pt>
                <c:pt idx="2">
                  <c:v>1.256877052484507</c:v>
                </c:pt>
                <c:pt idx="3">
                  <c:v>1.320665391485222</c:v>
                </c:pt>
                <c:pt idx="4">
                  <c:v>1.446414600854506</c:v>
                </c:pt>
                <c:pt idx="5">
                  <c:v>1.575044386307338</c:v>
                </c:pt>
                <c:pt idx="6">
                  <c:v>1.6935296209568871</c:v>
                </c:pt>
                <c:pt idx="7">
                  <c:v>0.857615846688912</c:v>
                </c:pt>
                <c:pt idx="8">
                  <c:v>0.72492453248036703</c:v>
                </c:pt>
                <c:pt idx="9">
                  <c:v>0.62057288689770596</c:v>
                </c:pt>
                <c:pt idx="10">
                  <c:v>0.50850215426297096</c:v>
                </c:pt>
                <c:pt idx="11">
                  <c:v>0.36290487074669397</c:v>
                </c:pt>
                <c:pt idx="12">
                  <c:v>0.21076223587485099</c:v>
                </c:pt>
                <c:pt idx="13">
                  <c:v>2.6441908444541501E-2</c:v>
                </c:pt>
                <c:pt idx="14">
                  <c:v>1.717088964770517</c:v>
                </c:pt>
                <c:pt idx="15">
                  <c:v>1.7449894159907311</c:v>
                </c:pt>
                <c:pt idx="16">
                  <c:v>0.90634344295993496</c:v>
                </c:pt>
                <c:pt idx="17">
                  <c:v>0.60296596290070903</c:v>
                </c:pt>
                <c:pt idx="18">
                  <c:v>0.73247498433132896</c:v>
                </c:pt>
                <c:pt idx="19">
                  <c:v>0.13561033760240501</c:v>
                </c:pt>
                <c:pt idx="20">
                  <c:v>0.72492453248036703</c:v>
                </c:pt>
                <c:pt idx="21">
                  <c:v>0.91683840540144901</c:v>
                </c:pt>
                <c:pt idx="22">
                  <c:v>1.4581184227834341</c:v>
                </c:pt>
                <c:pt idx="23">
                  <c:v>0.65131757487040098</c:v>
                </c:pt>
                <c:pt idx="24">
                  <c:v>0.46216047101186702</c:v>
                </c:pt>
              </c:numCache>
            </c:numRef>
          </c:xVal>
          <c:yVal>
            <c:numRef>
              <c:f>Sheet1!$G$3:$G$28</c:f>
              <c:numCache>
                <c:formatCode>0.00E+00</c:formatCode>
                <c:ptCount val="26"/>
                <c:pt idx="0">
                  <c:v>19490041.949504498</c:v>
                </c:pt>
                <c:pt idx="1">
                  <c:v>17437315.437052999</c:v>
                </c:pt>
                <c:pt idx="2">
                  <c:v>12737991.6468575</c:v>
                </c:pt>
                <c:pt idx="3">
                  <c:v>10870290.196289901</c:v>
                </c:pt>
                <c:pt idx="4">
                  <c:v>7863916.2989105601</c:v>
                </c:pt>
                <c:pt idx="5">
                  <c:v>4527594.0396175999</c:v>
                </c:pt>
                <c:pt idx="6">
                  <c:v>3941663.6378395301</c:v>
                </c:pt>
                <c:pt idx="7">
                  <c:v>25085572.9787701</c:v>
                </c:pt>
                <c:pt idx="8">
                  <c:v>28817622.528194401</c:v>
                </c:pt>
                <c:pt idx="9">
                  <c:v>50481127.8822027</c:v>
                </c:pt>
                <c:pt idx="10">
                  <c:v>57827214.804483503</c:v>
                </c:pt>
                <c:pt idx="11">
                  <c:v>67716951.382659793</c:v>
                </c:pt>
                <c:pt idx="12">
                  <c:v>81018557.272799507</c:v>
                </c:pt>
                <c:pt idx="13">
                  <c:v>97143333.293857694</c:v>
                </c:pt>
                <c:pt idx="14">
                  <c:v>3721683.8988121999</c:v>
                </c:pt>
                <c:pt idx="15">
                  <c:v>3174658.1288991799</c:v>
                </c:pt>
                <c:pt idx="16">
                  <c:v>24443112.349270999</c:v>
                </c:pt>
                <c:pt idx="17">
                  <c:v>36888822.653383702</c:v>
                </c:pt>
                <c:pt idx="18">
                  <c:v>29759246.5325667</c:v>
                </c:pt>
                <c:pt idx="19">
                  <c:v>88324165.923832402</c:v>
                </c:pt>
                <c:pt idx="20">
                  <c:v>46674596.989979103</c:v>
                </c:pt>
                <c:pt idx="21">
                  <c:v>34142976.885216601</c:v>
                </c:pt>
                <c:pt idx="22">
                  <c:v>8028814.4484133497</c:v>
                </c:pt>
                <c:pt idx="23">
                  <c:v>33335407.726693999</c:v>
                </c:pt>
                <c:pt idx="24">
                  <c:v>64471629.931815803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Sheet1!$M$1</c:f>
              <c:strCache>
                <c:ptCount val="1"/>
                <c:pt idx="0">
                  <c:v>Q1 Diode Jul 2011  (150ºC)</c:v>
                </c:pt>
              </c:strCache>
            </c:strRef>
          </c:tx>
          <c:spPr>
            <a:ln>
              <a:noFill/>
            </a:ln>
          </c:spPr>
          <c:marker>
            <c:symbol val="x"/>
            <c:size val="7"/>
            <c:spPr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xVal>
            <c:numRef>
              <c:f>Sheet1!$N$3:$N$12</c:f>
              <c:numCache>
                <c:formatCode>0.00E+00</c:formatCode>
                <c:ptCount val="10"/>
                <c:pt idx="0">
                  <c:v>0.866493401433583</c:v>
                </c:pt>
                <c:pt idx="1">
                  <c:v>0.64012569416491605</c:v>
                </c:pt>
                <c:pt idx="2">
                  <c:v>0.41520756703433198</c:v>
                </c:pt>
                <c:pt idx="3">
                  <c:v>0.28006914127692101</c:v>
                </c:pt>
                <c:pt idx="4">
                  <c:v>0.29564140653631099</c:v>
                </c:pt>
                <c:pt idx="5">
                  <c:v>0.25987545325297201</c:v>
                </c:pt>
                <c:pt idx="6">
                  <c:v>0.23055007073446401</c:v>
                </c:pt>
                <c:pt idx="7">
                  <c:v>1.040555525673694</c:v>
                </c:pt>
                <c:pt idx="8">
                  <c:v>1.1783254552396529</c:v>
                </c:pt>
                <c:pt idx="9">
                  <c:v>1.277218674410548</c:v>
                </c:pt>
              </c:numCache>
            </c:numRef>
          </c:xVal>
          <c:yVal>
            <c:numRef>
              <c:f>Sheet1!$M$3:$M$12</c:f>
              <c:numCache>
                <c:formatCode>0.00E+00</c:formatCode>
                <c:ptCount val="10"/>
                <c:pt idx="0">
                  <c:v>2317878.3942287201</c:v>
                </c:pt>
                <c:pt idx="1">
                  <c:v>2119900.5602476401</c:v>
                </c:pt>
                <c:pt idx="2">
                  <c:v>1934521.34900643</c:v>
                </c:pt>
                <c:pt idx="3">
                  <c:v>1810574.4510643999</c:v>
                </c:pt>
                <c:pt idx="4">
                  <c:v>1919806.18583811</c:v>
                </c:pt>
                <c:pt idx="5">
                  <c:v>1897720.16145917</c:v>
                </c:pt>
                <c:pt idx="6">
                  <c:v>1906480.4145966701</c:v>
                </c:pt>
                <c:pt idx="7">
                  <c:v>2292734.7137213699</c:v>
                </c:pt>
                <c:pt idx="8">
                  <c:v>2253720.3611746002</c:v>
                </c:pt>
                <c:pt idx="9">
                  <c:v>2097263.9630434699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Sheet1!$P$1</c:f>
              <c:strCache>
                <c:ptCount val="1"/>
                <c:pt idx="0">
                  <c:v>Q2 Mag Sept 2011  (150ºC)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</c:spPr>
          </c:marker>
          <c:xVal>
            <c:numRef>
              <c:f>Sheet1!$Q$3:$Q$16</c:f>
              <c:numCache>
                <c:formatCode>0.00E+00</c:formatCode>
                <c:ptCount val="14"/>
                <c:pt idx="0">
                  <c:v>2.4E-2</c:v>
                </c:pt>
                <c:pt idx="1">
                  <c:v>0.17072909441050699</c:v>
                </c:pt>
                <c:pt idx="2">
                  <c:v>0.191120616093161</c:v>
                </c:pt>
                <c:pt idx="3">
                  <c:v>0.22740894150065599</c:v>
                </c:pt>
                <c:pt idx="4">
                  <c:v>0.25545095858971301</c:v>
                </c:pt>
                <c:pt idx="5">
                  <c:v>0.28728141863461099</c:v>
                </c:pt>
                <c:pt idx="6">
                  <c:v>0.32196416488325302</c:v>
                </c:pt>
                <c:pt idx="7">
                  <c:v>0.40300231112663298</c:v>
                </c:pt>
                <c:pt idx="8">
                  <c:v>0.51027881313989598</c:v>
                </c:pt>
                <c:pt idx="9">
                  <c:v>0.64166379679761598</c:v>
                </c:pt>
                <c:pt idx="10">
                  <c:v>0.90637420400181801</c:v>
                </c:pt>
                <c:pt idx="11">
                  <c:v>1.6155021365755069</c:v>
                </c:pt>
                <c:pt idx="12">
                  <c:v>2.2584346935871831</c:v>
                </c:pt>
                <c:pt idx="13">
                  <c:v>2.3648714415637242</c:v>
                </c:pt>
              </c:numCache>
            </c:numRef>
          </c:xVal>
          <c:yVal>
            <c:numRef>
              <c:f>Sheet1!$P$3:$P$16</c:f>
              <c:numCache>
                <c:formatCode>0.00E+00</c:formatCode>
                <c:ptCount val="14"/>
                <c:pt idx="0">
                  <c:v>669000000</c:v>
                </c:pt>
                <c:pt idx="1">
                  <c:v>533265513.83579999</c:v>
                </c:pt>
                <c:pt idx="2">
                  <c:v>510830862.55901402</c:v>
                </c:pt>
                <c:pt idx="3">
                  <c:v>489245705.02029502</c:v>
                </c:pt>
                <c:pt idx="4">
                  <c:v>467031460.76938897</c:v>
                </c:pt>
                <c:pt idx="5">
                  <c:v>447781157.89809102</c:v>
                </c:pt>
                <c:pt idx="6">
                  <c:v>421910313.10169399</c:v>
                </c:pt>
                <c:pt idx="7">
                  <c:v>366119583.59086198</c:v>
                </c:pt>
                <c:pt idx="8">
                  <c:v>288206256.64349699</c:v>
                </c:pt>
                <c:pt idx="9">
                  <c:v>199869457.965922</c:v>
                </c:pt>
                <c:pt idx="10">
                  <c:v>86929914.902262807</c:v>
                </c:pt>
                <c:pt idx="11">
                  <c:v>17411625.956556</c:v>
                </c:pt>
                <c:pt idx="12">
                  <c:v>7844010.2698434498</c:v>
                </c:pt>
                <c:pt idx="13">
                  <c:v>6620642.8584559001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Sheet1!$S$1</c:f>
              <c:strCache>
                <c:ptCount val="1"/>
                <c:pt idx="0">
                  <c:v>Q1 Mag Nov 2011 (370 ºC)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marker>
          <c:xVal>
            <c:numRef>
              <c:f>Sheet1!$T$3:$T$15</c:f>
              <c:numCache>
                <c:formatCode>0.000000</c:formatCode>
                <c:ptCount val="13"/>
                <c:pt idx="0">
                  <c:v>2.9615082956779641</c:v>
                </c:pt>
                <c:pt idx="1">
                  <c:v>3.4396397048918459</c:v>
                </c:pt>
                <c:pt idx="2">
                  <c:v>3.6308888430050308</c:v>
                </c:pt>
                <c:pt idx="3">
                  <c:v>0.51169709747619696</c:v>
                </c:pt>
                <c:pt idx="4">
                  <c:v>0.38905674904517301</c:v>
                </c:pt>
                <c:pt idx="5">
                  <c:v>4.0692367076092966</c:v>
                </c:pt>
                <c:pt idx="6">
                  <c:v>1.903325006364684</c:v>
                </c:pt>
                <c:pt idx="7">
                  <c:v>1.4555024925650191</c:v>
                </c:pt>
                <c:pt idx="8">
                  <c:v>1.07402144622718</c:v>
                </c:pt>
                <c:pt idx="9">
                  <c:v>4.2512138652349121</c:v>
                </c:pt>
                <c:pt idx="10">
                  <c:v>4.3252673162654807</c:v>
                </c:pt>
                <c:pt idx="11">
                  <c:v>1.4911212298042831</c:v>
                </c:pt>
                <c:pt idx="12">
                  <c:v>1.7927220222966731</c:v>
                </c:pt>
              </c:numCache>
            </c:numRef>
          </c:xVal>
          <c:yVal>
            <c:numRef>
              <c:f>Sheet1!$S$3:$S$15</c:f>
              <c:numCache>
                <c:formatCode>0.00E+00</c:formatCode>
                <c:ptCount val="13"/>
                <c:pt idx="0">
                  <c:v>128690366.642287</c:v>
                </c:pt>
                <c:pt idx="1">
                  <c:v>84280037.586807594</c:v>
                </c:pt>
                <c:pt idx="2">
                  <c:v>55511863.937870301</c:v>
                </c:pt>
                <c:pt idx="3">
                  <c:v>804286154.96331406</c:v>
                </c:pt>
                <c:pt idx="4">
                  <c:v>885490354.24439704</c:v>
                </c:pt>
                <c:pt idx="5">
                  <c:v>51393608.946666598</c:v>
                </c:pt>
                <c:pt idx="6">
                  <c:v>340497159.17523599</c:v>
                </c:pt>
                <c:pt idx="7">
                  <c:v>489202465.25016898</c:v>
                </c:pt>
                <c:pt idx="8">
                  <c:v>636091647.30605805</c:v>
                </c:pt>
                <c:pt idx="9">
                  <c:v>47094873.815323003</c:v>
                </c:pt>
                <c:pt idx="10">
                  <c:v>43314765.069448702</c:v>
                </c:pt>
                <c:pt idx="11">
                  <c:v>452710156.21227199</c:v>
                </c:pt>
                <c:pt idx="12">
                  <c:v>340612301.80010802</c:v>
                </c:pt>
              </c:numCache>
            </c:numRef>
          </c:yVal>
          <c:smooth val="0"/>
        </c:ser>
        <c:ser>
          <c:idx val="6"/>
          <c:order val="5"/>
          <c:tx>
            <c:strRef>
              <c:f>Sheet1!$V$1</c:f>
              <c:strCache>
                <c:ptCount val="1"/>
                <c:pt idx="0">
                  <c:v>Q2 Diode Dec 2011 ( 470ºC)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Sheet1!$W$3:$W$32</c:f>
              <c:numCache>
                <c:formatCode>General</c:formatCode>
                <c:ptCount val="30"/>
                <c:pt idx="0">
                  <c:v>4.3996050987379469</c:v>
                </c:pt>
                <c:pt idx="1">
                  <c:v>2.1772770592688908</c:v>
                </c:pt>
                <c:pt idx="2">
                  <c:v>2.6418837080900501</c:v>
                </c:pt>
                <c:pt idx="3">
                  <c:v>3.527066895226795</c:v>
                </c:pt>
                <c:pt idx="4">
                  <c:v>4.0403007738264156</c:v>
                </c:pt>
                <c:pt idx="5">
                  <c:v>2.4011190683334771</c:v>
                </c:pt>
                <c:pt idx="6">
                  <c:v>2.916847318369816</c:v>
                </c:pt>
                <c:pt idx="7">
                  <c:v>3.2056322356215352</c:v>
                </c:pt>
                <c:pt idx="8">
                  <c:v>3.7018063552355378</c:v>
                </c:pt>
                <c:pt idx="9">
                  <c:v>1.976576814290286</c:v>
                </c:pt>
                <c:pt idx="10">
                  <c:v>1.810980177552826</c:v>
                </c:pt>
                <c:pt idx="11">
                  <c:v>1.6497331325683049</c:v>
                </c:pt>
                <c:pt idx="12">
                  <c:v>1.4924977898542979</c:v>
                </c:pt>
                <c:pt idx="13">
                  <c:v>1.375351472265804</c:v>
                </c:pt>
                <c:pt idx="14">
                  <c:v>1.251450559148964</c:v>
                </c:pt>
                <c:pt idx="15">
                  <c:v>1.137401238157278</c:v>
                </c:pt>
                <c:pt idx="16">
                  <c:v>1.0457158643920581</c:v>
                </c:pt>
                <c:pt idx="17">
                  <c:v>0.92132678380922095</c:v>
                </c:pt>
                <c:pt idx="18">
                  <c:v>0.83255646331546496</c:v>
                </c:pt>
                <c:pt idx="19">
                  <c:v>0.73436791952550096</c:v>
                </c:pt>
                <c:pt idx="20">
                  <c:v>0.65526005913588004</c:v>
                </c:pt>
                <c:pt idx="21">
                  <c:v>0.57598834636037499</c:v>
                </c:pt>
                <c:pt idx="22">
                  <c:v>0.51453354837019405</c:v>
                </c:pt>
                <c:pt idx="23">
                  <c:v>0.45385141800228801</c:v>
                </c:pt>
                <c:pt idx="24">
                  <c:v>0.40356518822905002</c:v>
                </c:pt>
                <c:pt idx="25">
                  <c:v>0.35885061650182398</c:v>
                </c:pt>
                <c:pt idx="26">
                  <c:v>4.6495797019719474</c:v>
                </c:pt>
                <c:pt idx="27">
                  <c:v>6.1931799152289289</c:v>
                </c:pt>
                <c:pt idx="28">
                  <c:v>6.3813666260496724</c:v>
                </c:pt>
                <c:pt idx="29">
                  <c:v>6.5300077496109141</c:v>
                </c:pt>
              </c:numCache>
            </c:numRef>
          </c:xVal>
          <c:yVal>
            <c:numRef>
              <c:f>Sheet1!$V$3:$V$32</c:f>
              <c:numCache>
                <c:formatCode>0.00E+00</c:formatCode>
                <c:ptCount val="30"/>
                <c:pt idx="0">
                  <c:v>86372904.913686007</c:v>
                </c:pt>
                <c:pt idx="1">
                  <c:v>108357265.333317</c:v>
                </c:pt>
                <c:pt idx="2">
                  <c:v>101044284.10675301</c:v>
                </c:pt>
                <c:pt idx="3">
                  <c:v>92492894.116144598</c:v>
                </c:pt>
                <c:pt idx="4">
                  <c:v>88702459.437677696</c:v>
                </c:pt>
                <c:pt idx="5">
                  <c:v>104332945.82706399</c:v>
                </c:pt>
                <c:pt idx="6">
                  <c:v>97815399.937626004</c:v>
                </c:pt>
                <c:pt idx="7">
                  <c:v>94555270.126193702</c:v>
                </c:pt>
                <c:pt idx="8">
                  <c:v>91566438.560666993</c:v>
                </c:pt>
                <c:pt idx="9">
                  <c:v>113402057.128731</c:v>
                </c:pt>
                <c:pt idx="10">
                  <c:v>119026549.353581</c:v>
                </c:pt>
                <c:pt idx="11">
                  <c:v>125370048.92441501</c:v>
                </c:pt>
                <c:pt idx="12">
                  <c:v>135910667.92505199</c:v>
                </c:pt>
                <c:pt idx="13">
                  <c:v>148990505.46542901</c:v>
                </c:pt>
                <c:pt idx="14">
                  <c:v>154172124.272962</c:v>
                </c:pt>
                <c:pt idx="15">
                  <c:v>165978691.70116299</c:v>
                </c:pt>
                <c:pt idx="16">
                  <c:v>181582777.86401999</c:v>
                </c:pt>
                <c:pt idx="17">
                  <c:v>182519628.16237801</c:v>
                </c:pt>
                <c:pt idx="18">
                  <c:v>185322329.06455499</c:v>
                </c:pt>
                <c:pt idx="19">
                  <c:v>182981319.52644801</c:v>
                </c:pt>
                <c:pt idx="20">
                  <c:v>182900393.85523301</c:v>
                </c:pt>
                <c:pt idx="21">
                  <c:v>180645195.40580201</c:v>
                </c:pt>
                <c:pt idx="22">
                  <c:v>177358356.113022</c:v>
                </c:pt>
                <c:pt idx="23">
                  <c:v>173311109.92487201</c:v>
                </c:pt>
                <c:pt idx="24">
                  <c:v>171045209.09799999</c:v>
                </c:pt>
                <c:pt idx="25">
                  <c:v>166288567.558855</c:v>
                </c:pt>
                <c:pt idx="26">
                  <c:v>82908270.628005505</c:v>
                </c:pt>
                <c:pt idx="27">
                  <c:v>59183488.3239052</c:v>
                </c:pt>
                <c:pt idx="28">
                  <c:v>56824778.017295398</c:v>
                </c:pt>
                <c:pt idx="29">
                  <c:v>50447528.2404586</c:v>
                </c:pt>
              </c:numCache>
            </c:numRef>
          </c:yVal>
          <c:smooth val="0"/>
        </c:ser>
        <c:ser>
          <c:idx val="5"/>
          <c:order val="6"/>
          <c:tx>
            <c:strRef>
              <c:f>Sheet1!$A$1</c:f>
              <c:strCache>
                <c:ptCount val="1"/>
                <c:pt idx="0">
                  <c:v>HIE-ISOLDE specification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F0000"/>
              </a:solidFill>
            </c:spPr>
          </c:marker>
          <c:xVal>
            <c:numRef>
              <c:f>Sheet1!$B$3</c:f>
              <c:numCache>
                <c:formatCode>General</c:formatCode>
                <c:ptCount val="1"/>
                <c:pt idx="0">
                  <c:v>6</c:v>
                </c:pt>
              </c:numCache>
            </c:numRef>
          </c:xVal>
          <c:yVal>
            <c:numRef>
              <c:f>Sheet1!$A$3</c:f>
              <c:numCache>
                <c:formatCode>0.00E+00</c:formatCode>
                <c:ptCount val="1"/>
                <c:pt idx="0">
                  <c:v>700000000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966720"/>
        <c:axId val="97788672"/>
      </c:scatterChart>
      <c:valAx>
        <c:axId val="97966720"/>
        <c:scaling>
          <c:orientation val="minMax"/>
          <c:max val="7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sz="1800" b="1" i="0" u="none" strike="noStrike" baseline="0" dirty="0" err="1"/>
                  <a:t>E</a:t>
                </a:r>
                <a:r>
                  <a:rPr lang="en-US" sz="1800" b="1" i="0" u="none" strike="noStrike" baseline="-25000" dirty="0" err="1"/>
                  <a:t>acc</a:t>
                </a:r>
                <a:r>
                  <a:rPr lang="en-US" sz="1800" b="1" i="0" u="none" strike="noStrike" baseline="0" dirty="0"/>
                  <a:t>(MV/m)</a:t>
                </a:r>
                <a:r>
                  <a:rPr lang="en-US" sz="1000" b="1" i="0" u="none" strike="noStrike" baseline="0" dirty="0"/>
                  <a:t> </a:t>
                </a:r>
                <a:endParaRPr lang="en-US" b="1" dirty="0"/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7788672"/>
        <c:crosses val="autoZero"/>
        <c:crossBetween val="midCat"/>
      </c:valAx>
      <c:valAx>
        <c:axId val="97788672"/>
        <c:scaling>
          <c:logBase val="10"/>
          <c:orientation val="minMax"/>
          <c:min val="1000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dirty="0"/>
                  <a:t>Quality Factor</a:t>
                </a:r>
              </a:p>
            </c:rich>
          </c:tx>
          <c:layout>
            <c:manualLayout>
              <c:xMode val="edge"/>
              <c:yMode val="edge"/>
              <c:x val="1.29267279090114E-2"/>
              <c:y val="0.37282662583843801"/>
            </c:manualLayout>
          </c:layout>
          <c:overlay val="0"/>
        </c:title>
        <c:numFmt formatCode="0.E+00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79667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9109800153652099"/>
          <c:y val="5.8139255480388799E-2"/>
          <c:w val="0.70890199846348301"/>
          <c:h val="0.15206018261801801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december 2011 @4.5K</c:v>
          </c:tx>
          <c:spPr>
            <a:ln w="28575">
              <a:noFill/>
            </a:ln>
          </c:spPr>
          <c:xVal>
            <c:numRef>
              <c:f>'low field cal point'!$A$3:$A$32</c:f>
              <c:numCache>
                <c:formatCode>General</c:formatCode>
                <c:ptCount val="30"/>
                <c:pt idx="0">
                  <c:v>4.3996050987379469</c:v>
                </c:pt>
                <c:pt idx="1">
                  <c:v>2.1772770592688908</c:v>
                </c:pt>
                <c:pt idx="2">
                  <c:v>2.6418837080900479</c:v>
                </c:pt>
                <c:pt idx="3">
                  <c:v>3.527066895226795</c:v>
                </c:pt>
                <c:pt idx="4">
                  <c:v>4.0403007738264156</c:v>
                </c:pt>
                <c:pt idx="5">
                  <c:v>2.4011190683334749</c:v>
                </c:pt>
                <c:pt idx="6">
                  <c:v>2.9168473183698169</c:v>
                </c:pt>
                <c:pt idx="7">
                  <c:v>3.2056322356215352</c:v>
                </c:pt>
                <c:pt idx="8">
                  <c:v>3.7018063552355378</c:v>
                </c:pt>
                <c:pt idx="9">
                  <c:v>1.976576814290286</c:v>
                </c:pt>
                <c:pt idx="10">
                  <c:v>1.810980177552826</c:v>
                </c:pt>
                <c:pt idx="11">
                  <c:v>1.6497331325683049</c:v>
                </c:pt>
                <c:pt idx="12">
                  <c:v>1.4924977898542979</c:v>
                </c:pt>
                <c:pt idx="13">
                  <c:v>1.375351472265804</c:v>
                </c:pt>
                <c:pt idx="14">
                  <c:v>1.251450559148964</c:v>
                </c:pt>
                <c:pt idx="15">
                  <c:v>1.137401238157278</c:v>
                </c:pt>
                <c:pt idx="16">
                  <c:v>1.0457158643920581</c:v>
                </c:pt>
                <c:pt idx="17">
                  <c:v>0.92132678380922195</c:v>
                </c:pt>
                <c:pt idx="18">
                  <c:v>0.83255646331546496</c:v>
                </c:pt>
                <c:pt idx="19">
                  <c:v>0.73436791952550096</c:v>
                </c:pt>
                <c:pt idx="20">
                  <c:v>0.65526005913587904</c:v>
                </c:pt>
                <c:pt idx="21">
                  <c:v>0.57598834636037499</c:v>
                </c:pt>
                <c:pt idx="22">
                  <c:v>0.51453354837019405</c:v>
                </c:pt>
                <c:pt idx="23">
                  <c:v>0.45385141800228801</c:v>
                </c:pt>
                <c:pt idx="24">
                  <c:v>0.40356518822905002</c:v>
                </c:pt>
                <c:pt idx="25">
                  <c:v>0.35885061650182398</c:v>
                </c:pt>
                <c:pt idx="26">
                  <c:v>4.6495797019719474</c:v>
                </c:pt>
                <c:pt idx="27">
                  <c:v>6.1931799152289289</c:v>
                </c:pt>
                <c:pt idx="28">
                  <c:v>6.3813666260496724</c:v>
                </c:pt>
                <c:pt idx="29">
                  <c:v>6.5300077496109141</c:v>
                </c:pt>
              </c:numCache>
            </c:numRef>
          </c:xVal>
          <c:yVal>
            <c:numRef>
              <c:f>'low field cal point'!$B$3:$B$32</c:f>
              <c:numCache>
                <c:formatCode>0.00E+00</c:formatCode>
                <c:ptCount val="30"/>
                <c:pt idx="0">
                  <c:v>86372904.913685903</c:v>
                </c:pt>
                <c:pt idx="1">
                  <c:v>108357265.333317</c:v>
                </c:pt>
                <c:pt idx="2">
                  <c:v>101044284.10675301</c:v>
                </c:pt>
                <c:pt idx="3">
                  <c:v>92492894.116144598</c:v>
                </c:pt>
                <c:pt idx="4">
                  <c:v>88702459.437677696</c:v>
                </c:pt>
                <c:pt idx="5">
                  <c:v>104332945.82706399</c:v>
                </c:pt>
                <c:pt idx="6">
                  <c:v>97815399.937626004</c:v>
                </c:pt>
                <c:pt idx="7">
                  <c:v>94555270.126193807</c:v>
                </c:pt>
                <c:pt idx="8">
                  <c:v>91566438.560666993</c:v>
                </c:pt>
                <c:pt idx="9">
                  <c:v>113402057.128731</c:v>
                </c:pt>
                <c:pt idx="10">
                  <c:v>119026549.353581</c:v>
                </c:pt>
                <c:pt idx="11">
                  <c:v>125370048.92441501</c:v>
                </c:pt>
                <c:pt idx="12">
                  <c:v>135910667.92505199</c:v>
                </c:pt>
                <c:pt idx="13">
                  <c:v>148990505.46542901</c:v>
                </c:pt>
                <c:pt idx="14">
                  <c:v>154172124.272962</c:v>
                </c:pt>
                <c:pt idx="15">
                  <c:v>165978691.70116299</c:v>
                </c:pt>
                <c:pt idx="16">
                  <c:v>181582777.86401999</c:v>
                </c:pt>
                <c:pt idx="17">
                  <c:v>182519628.16237801</c:v>
                </c:pt>
                <c:pt idx="18">
                  <c:v>185322329.06455499</c:v>
                </c:pt>
                <c:pt idx="19">
                  <c:v>182981319.52644801</c:v>
                </c:pt>
                <c:pt idx="20">
                  <c:v>182900393.85523301</c:v>
                </c:pt>
                <c:pt idx="21">
                  <c:v>180645195.40580201</c:v>
                </c:pt>
                <c:pt idx="22">
                  <c:v>177358356.113022</c:v>
                </c:pt>
                <c:pt idx="23">
                  <c:v>173311109.92487201</c:v>
                </c:pt>
                <c:pt idx="24">
                  <c:v>171045209.09799999</c:v>
                </c:pt>
                <c:pt idx="25">
                  <c:v>166288567.558855</c:v>
                </c:pt>
                <c:pt idx="26">
                  <c:v>82908270.628005505</c:v>
                </c:pt>
                <c:pt idx="27">
                  <c:v>59183488.3239052</c:v>
                </c:pt>
                <c:pt idx="28">
                  <c:v>56824778.017295398</c:v>
                </c:pt>
                <c:pt idx="29">
                  <c:v>50447528.2404586</c:v>
                </c:pt>
              </c:numCache>
            </c:numRef>
          </c:yVal>
          <c:smooth val="0"/>
        </c:ser>
        <c:ser>
          <c:idx val="1"/>
          <c:order val="1"/>
          <c:tx>
            <c:v>january 2012 @4.5K</c:v>
          </c:tx>
          <c:spPr>
            <a:ln w="28575">
              <a:noFill/>
            </a:ln>
          </c:spPr>
          <c:xVal>
            <c:numRef>
              <c:f>'low field cal point'!$C$3:$C$66</c:f>
              <c:numCache>
                <c:formatCode>General</c:formatCode>
                <c:ptCount val="64"/>
                <c:pt idx="0">
                  <c:v>1.5765779975048799</c:v>
                </c:pt>
                <c:pt idx="1">
                  <c:v>1.4230346051330529</c:v>
                </c:pt>
                <c:pt idx="2">
                  <c:v>1.320430238467299</c:v>
                </c:pt>
                <c:pt idx="3">
                  <c:v>1.1945806104416301</c:v>
                </c:pt>
                <c:pt idx="4">
                  <c:v>1.09198195400831</c:v>
                </c:pt>
                <c:pt idx="5">
                  <c:v>0.97435105855539805</c:v>
                </c:pt>
                <c:pt idx="6">
                  <c:v>0.26774135768735102</c:v>
                </c:pt>
                <c:pt idx="7">
                  <c:v>0.30145012016275602</c:v>
                </c:pt>
                <c:pt idx="8">
                  <c:v>0.33979380861126102</c:v>
                </c:pt>
                <c:pt idx="9">
                  <c:v>0.38257400844301598</c:v>
                </c:pt>
                <c:pt idx="10">
                  <c:v>0.43123644911583597</c:v>
                </c:pt>
                <c:pt idx="11">
                  <c:v>0.47776624331253698</c:v>
                </c:pt>
                <c:pt idx="12">
                  <c:v>0.53544573216263502</c:v>
                </c:pt>
                <c:pt idx="13">
                  <c:v>0.61336001563407905</c:v>
                </c:pt>
                <c:pt idx="14">
                  <c:v>0.69217428588502095</c:v>
                </c:pt>
                <c:pt idx="15">
                  <c:v>1.7406660596531609</c:v>
                </c:pt>
                <c:pt idx="16">
                  <c:v>1.320430238467299</c:v>
                </c:pt>
                <c:pt idx="17">
                  <c:v>1.1959567141916181</c:v>
                </c:pt>
                <c:pt idx="18">
                  <c:v>1.0982860346255621</c:v>
                </c:pt>
                <c:pt idx="19">
                  <c:v>0.98790563197390402</c:v>
                </c:pt>
                <c:pt idx="20">
                  <c:v>0.87541797814367495</c:v>
                </c:pt>
                <c:pt idx="21">
                  <c:v>0.78201568043445902</c:v>
                </c:pt>
                <c:pt idx="22">
                  <c:v>0.68820125667237797</c:v>
                </c:pt>
                <c:pt idx="23">
                  <c:v>0.62046238987996205</c:v>
                </c:pt>
                <c:pt idx="24">
                  <c:v>0.55044693942545098</c:v>
                </c:pt>
                <c:pt idx="25">
                  <c:v>0.48497065563150399</c:v>
                </c:pt>
                <c:pt idx="26">
                  <c:v>0.43372600430522801</c:v>
                </c:pt>
                <c:pt idx="27">
                  <c:v>0.37950321666129899</c:v>
                </c:pt>
                <c:pt idx="28">
                  <c:v>0.34175545967597398</c:v>
                </c:pt>
                <c:pt idx="29">
                  <c:v>0.29937495213205301</c:v>
                </c:pt>
                <c:pt idx="30">
                  <c:v>0.26897719564328798</c:v>
                </c:pt>
                <c:pt idx="31">
                  <c:v>0.24027880386735301</c:v>
                </c:pt>
                <c:pt idx="32">
                  <c:v>0.21588151706244499</c:v>
                </c:pt>
                <c:pt idx="33">
                  <c:v>0.18759249574156101</c:v>
                </c:pt>
                <c:pt idx="34">
                  <c:v>0.17108638949813099</c:v>
                </c:pt>
                <c:pt idx="35">
                  <c:v>0.15531573682046501</c:v>
                </c:pt>
                <c:pt idx="36">
                  <c:v>0.140189491777159</c:v>
                </c:pt>
                <c:pt idx="37">
                  <c:v>0.140189491777159</c:v>
                </c:pt>
                <c:pt idx="38">
                  <c:v>0.114476267634948</c:v>
                </c:pt>
                <c:pt idx="39">
                  <c:v>0.10320849884052399</c:v>
                </c:pt>
                <c:pt idx="40">
                  <c:v>9.2728975443585701E-2</c:v>
                </c:pt>
                <c:pt idx="41">
                  <c:v>8.18870944006371E-2</c:v>
                </c:pt>
                <c:pt idx="42">
                  <c:v>7.4767947945433594E-2</c:v>
                </c:pt>
                <c:pt idx="43">
                  <c:v>1.7466885016363269</c:v>
                </c:pt>
                <c:pt idx="44">
                  <c:v>1.955309279348177</c:v>
                </c:pt>
                <c:pt idx="45">
                  <c:v>2.1316478541621229</c:v>
                </c:pt>
                <c:pt idx="46">
                  <c:v>2.2999344651964719</c:v>
                </c:pt>
                <c:pt idx="47">
                  <c:v>2.5247330273697601</c:v>
                </c:pt>
                <c:pt idx="48">
                  <c:v>2.73977855065201</c:v>
                </c:pt>
                <c:pt idx="49">
                  <c:v>3.000650826712763</c:v>
                </c:pt>
                <c:pt idx="50">
                  <c:v>3.278804038371478</c:v>
                </c:pt>
                <c:pt idx="51">
                  <c:v>3.401852359709256</c:v>
                </c:pt>
                <c:pt idx="52">
                  <c:v>3.7086466879387872</c:v>
                </c:pt>
                <c:pt idx="53">
                  <c:v>4.0245327079777446</c:v>
                </c:pt>
                <c:pt idx="54">
                  <c:v>4.3422563737793469</c:v>
                </c:pt>
                <c:pt idx="55">
                  <c:v>4.6742879350358937</c:v>
                </c:pt>
                <c:pt idx="56">
                  <c:v>5.0143594333433681</c:v>
                </c:pt>
                <c:pt idx="57">
                  <c:v>5.3544573216263354</c:v>
                </c:pt>
                <c:pt idx="58">
                  <c:v>5.6262038207143901</c:v>
                </c:pt>
                <c:pt idx="59">
                  <c:v>5.9870855149201887</c:v>
                </c:pt>
                <c:pt idx="60">
                  <c:v>6.2909388152068546</c:v>
                </c:pt>
                <c:pt idx="61">
                  <c:v>6.5874216274446011</c:v>
                </c:pt>
                <c:pt idx="62">
                  <c:v>6.7564016812187404</c:v>
                </c:pt>
                <c:pt idx="63">
                  <c:v>6.9376991240538901</c:v>
                </c:pt>
              </c:numCache>
            </c:numRef>
          </c:xVal>
          <c:yVal>
            <c:numRef>
              <c:f>'low field cal point'!$D$3:$D$66</c:f>
              <c:numCache>
                <c:formatCode>0.00E+00</c:formatCode>
                <c:ptCount val="64"/>
                <c:pt idx="0">
                  <c:v>119377441.222232</c:v>
                </c:pt>
                <c:pt idx="1">
                  <c:v>122524328.636434</c:v>
                </c:pt>
                <c:pt idx="2">
                  <c:v>133578900.58543999</c:v>
                </c:pt>
                <c:pt idx="3">
                  <c:v>137714602.99681199</c:v>
                </c:pt>
                <c:pt idx="4">
                  <c:v>147639777.960307</c:v>
                </c:pt>
                <c:pt idx="5">
                  <c:v>148700696.15193999</c:v>
                </c:pt>
                <c:pt idx="6">
                  <c:v>142603867.62371901</c:v>
                </c:pt>
                <c:pt idx="7">
                  <c:v>143974079.19381899</c:v>
                </c:pt>
                <c:pt idx="8">
                  <c:v>145030236.789442</c:v>
                </c:pt>
                <c:pt idx="9">
                  <c:v>146545438.95722899</c:v>
                </c:pt>
                <c:pt idx="10">
                  <c:v>148365853.42843401</c:v>
                </c:pt>
                <c:pt idx="11">
                  <c:v>145998338.311809</c:v>
                </c:pt>
                <c:pt idx="12">
                  <c:v>145895896.308249</c:v>
                </c:pt>
                <c:pt idx="13">
                  <c:v>149349416.141866</c:v>
                </c:pt>
                <c:pt idx="14">
                  <c:v>150237994.53996101</c:v>
                </c:pt>
                <c:pt idx="15">
                  <c:v>113435310.777438</c:v>
                </c:pt>
                <c:pt idx="16">
                  <c:v>136797139.826754</c:v>
                </c:pt>
                <c:pt idx="17">
                  <c:v>139634944.20084</c:v>
                </c:pt>
                <c:pt idx="18">
                  <c:v>146098013.41959801</c:v>
                </c:pt>
                <c:pt idx="19">
                  <c:v>150747900.90042099</c:v>
                </c:pt>
                <c:pt idx="20">
                  <c:v>150383068.95702401</c:v>
                </c:pt>
                <c:pt idx="21">
                  <c:v>151205426.75526601</c:v>
                </c:pt>
                <c:pt idx="22">
                  <c:v>149192384.483596</c:v>
                </c:pt>
                <c:pt idx="23">
                  <c:v>151374285.70699099</c:v>
                </c:pt>
                <c:pt idx="24">
                  <c:v>150157611.713016</c:v>
                </c:pt>
                <c:pt idx="25">
                  <c:v>148149937.97136</c:v>
                </c:pt>
                <c:pt idx="26">
                  <c:v>149348920.579487</c:v>
                </c:pt>
                <c:pt idx="27">
                  <c:v>146126294.40114701</c:v>
                </c:pt>
                <c:pt idx="28">
                  <c:v>146388283.72355399</c:v>
                </c:pt>
                <c:pt idx="29">
                  <c:v>144016026.09582099</c:v>
                </c:pt>
                <c:pt idx="30">
                  <c:v>145031158.68764499</c:v>
                </c:pt>
                <c:pt idx="31">
                  <c:v>145453557.44014299</c:v>
                </c:pt>
                <c:pt idx="32">
                  <c:v>148094903.644959</c:v>
                </c:pt>
                <c:pt idx="33">
                  <c:v>144822895.294671</c:v>
                </c:pt>
                <c:pt idx="34">
                  <c:v>150547334.20805499</c:v>
                </c:pt>
                <c:pt idx="35">
                  <c:v>155592666.73482901</c:v>
                </c:pt>
                <c:pt idx="36">
                  <c:v>160335472.74845001</c:v>
                </c:pt>
                <c:pt idx="37">
                  <c:v>160335472.74845001</c:v>
                </c:pt>
                <c:pt idx="38">
                  <c:v>170438421.62347999</c:v>
                </c:pt>
                <c:pt idx="39">
                  <c:v>175225691.42550999</c:v>
                </c:pt>
                <c:pt idx="40">
                  <c:v>179456298.50202399</c:v>
                </c:pt>
                <c:pt idx="41">
                  <c:v>174689201.01182699</c:v>
                </c:pt>
                <c:pt idx="42">
                  <c:v>185278842.58407301</c:v>
                </c:pt>
                <c:pt idx="43">
                  <c:v>113635253.959627</c:v>
                </c:pt>
                <c:pt idx="44">
                  <c:v>109863770.695113</c:v>
                </c:pt>
                <c:pt idx="45">
                  <c:v>103784070.824862</c:v>
                </c:pt>
                <c:pt idx="46">
                  <c:v>101415550.973878</c:v>
                </c:pt>
                <c:pt idx="47">
                  <c:v>97797174.680310294</c:v>
                </c:pt>
                <c:pt idx="48">
                  <c:v>93722052.400108993</c:v>
                </c:pt>
                <c:pt idx="49">
                  <c:v>91283738.978616998</c:v>
                </c:pt>
                <c:pt idx="50">
                  <c:v>88365490.709642202</c:v>
                </c:pt>
                <c:pt idx="51">
                  <c:v>87300349.721615806</c:v>
                </c:pt>
                <c:pt idx="52">
                  <c:v>85485916.489550397</c:v>
                </c:pt>
                <c:pt idx="53">
                  <c:v>82758481.616456598</c:v>
                </c:pt>
                <c:pt idx="54">
                  <c:v>81251079.496670097</c:v>
                </c:pt>
                <c:pt idx="55">
                  <c:v>79048844.828337595</c:v>
                </c:pt>
                <c:pt idx="56">
                  <c:v>76756649.486748099</c:v>
                </c:pt>
                <c:pt idx="57">
                  <c:v>74195285.512968898</c:v>
                </c:pt>
                <c:pt idx="58">
                  <c:v>70906793.303364903</c:v>
                </c:pt>
                <c:pt idx="59">
                  <c:v>68767913.166260704</c:v>
                </c:pt>
                <c:pt idx="60">
                  <c:v>65217057.326143101</c:v>
                </c:pt>
                <c:pt idx="61">
                  <c:v>61649509.188773602</c:v>
                </c:pt>
                <c:pt idx="62">
                  <c:v>56329466.432629801</c:v>
                </c:pt>
                <c:pt idx="63">
                  <c:v>51518636.876003802</c:v>
                </c:pt>
              </c:numCache>
            </c:numRef>
          </c:yVal>
          <c:smooth val="0"/>
        </c:ser>
        <c:ser>
          <c:idx val="2"/>
          <c:order val="2"/>
          <c:tx>
            <c:v>january 2012 @3K</c:v>
          </c:tx>
          <c:spPr>
            <a:ln w="28575">
              <a:noFill/>
            </a:ln>
          </c:spPr>
          <c:xVal>
            <c:numRef>
              <c:f>'low field cal point'!$E$3:$E$39</c:f>
              <c:numCache>
                <c:formatCode>General</c:formatCode>
                <c:ptCount val="37"/>
                <c:pt idx="0">
                  <c:v>1.6863273510393799</c:v>
                </c:pt>
                <c:pt idx="1">
                  <c:v>1.5308825898745471</c:v>
                </c:pt>
                <c:pt idx="2">
                  <c:v>1.4026259968140911</c:v>
                </c:pt>
                <c:pt idx="3">
                  <c:v>1.2762680110401841</c:v>
                </c:pt>
                <c:pt idx="4">
                  <c:v>1.161293202681428</c:v>
                </c:pt>
                <c:pt idx="5">
                  <c:v>1.067681908999915</c:v>
                </c:pt>
                <c:pt idx="6">
                  <c:v>0.970380105212033</c:v>
                </c:pt>
                <c:pt idx="7">
                  <c:v>0.86684586929160301</c:v>
                </c:pt>
                <c:pt idx="8">
                  <c:v>0.77257719422350302</c:v>
                </c:pt>
                <c:pt idx="9">
                  <c:v>0.69014744420713903</c:v>
                </c:pt>
                <c:pt idx="10">
                  <c:v>0.61651249649475504</c:v>
                </c:pt>
                <c:pt idx="11">
                  <c:v>0.54442979401138802</c:v>
                </c:pt>
                <c:pt idx="12">
                  <c:v>0.48355055269293901</c:v>
                </c:pt>
                <c:pt idx="13">
                  <c:v>0.42947895133886999</c:v>
                </c:pt>
                <c:pt idx="14">
                  <c:v>0.381893163626982</c:v>
                </c:pt>
                <c:pt idx="15">
                  <c:v>0.337630664899637</c:v>
                </c:pt>
                <c:pt idx="16">
                  <c:v>0.30056740654595698</c:v>
                </c:pt>
                <c:pt idx="17">
                  <c:v>0.26849851249899798</c:v>
                </c:pt>
                <c:pt idx="18">
                  <c:v>0.24234936382311301</c:v>
                </c:pt>
                <c:pt idx="19">
                  <c:v>0.21824378450385401</c:v>
                </c:pt>
                <c:pt idx="20">
                  <c:v>0.198354420716085</c:v>
                </c:pt>
                <c:pt idx="21">
                  <c:v>0.178830620734171</c:v>
                </c:pt>
                <c:pt idx="22">
                  <c:v>0.162159308613367</c:v>
                </c:pt>
                <c:pt idx="23">
                  <c:v>0.14704216348414501</c:v>
                </c:pt>
                <c:pt idx="24">
                  <c:v>1.8236516504163021</c:v>
                </c:pt>
                <c:pt idx="25">
                  <c:v>2.00420381289827</c:v>
                </c:pt>
                <c:pt idx="26">
                  <c:v>2.2000972795424478</c:v>
                </c:pt>
                <c:pt idx="27">
                  <c:v>2.412358696412217</c:v>
                </c:pt>
                <c:pt idx="28">
                  <c:v>2.6390151536720041</c:v>
                </c:pt>
                <c:pt idx="29">
                  <c:v>2.9036340728941101</c:v>
                </c:pt>
                <c:pt idx="30">
                  <c:v>3.136475388379218</c:v>
                </c:pt>
                <c:pt idx="31">
                  <c:v>3.523237209879921</c:v>
                </c:pt>
                <c:pt idx="32">
                  <c:v>3.6554587209177871</c:v>
                </c:pt>
                <c:pt idx="33">
                  <c:v>4.2849117716123253</c:v>
                </c:pt>
                <c:pt idx="34">
                  <c:v>4.9709784913640798</c:v>
                </c:pt>
                <c:pt idx="35">
                  <c:v>5.6356223657773734</c:v>
                </c:pt>
                <c:pt idx="36">
                  <c:v>6.2436979340360024</c:v>
                </c:pt>
              </c:numCache>
            </c:numRef>
          </c:xVal>
          <c:yVal>
            <c:numRef>
              <c:f>'low field cal point'!$F$3:$F$39</c:f>
              <c:numCache>
                <c:formatCode>0.00E+00</c:formatCode>
                <c:ptCount val="37"/>
                <c:pt idx="0">
                  <c:v>136936819.03840601</c:v>
                </c:pt>
                <c:pt idx="1">
                  <c:v>143231271.541664</c:v>
                </c:pt>
                <c:pt idx="2">
                  <c:v>153327020.83847699</c:v>
                </c:pt>
                <c:pt idx="3">
                  <c:v>-106811.4027564641</c:v>
                </c:pt>
                <c:pt idx="4">
                  <c:v>166781948.423094</c:v>
                </c:pt>
                <c:pt idx="5">
                  <c:v>180357772.56720001</c:v>
                </c:pt>
                <c:pt idx="6">
                  <c:v>189225441.623366</c:v>
                </c:pt>
                <c:pt idx="7">
                  <c:v>190623181.931925</c:v>
                </c:pt>
                <c:pt idx="8">
                  <c:v>190326447.642061</c:v>
                </c:pt>
                <c:pt idx="9">
                  <c:v>189363214.587161</c:v>
                </c:pt>
                <c:pt idx="10">
                  <c:v>190137237.259909</c:v>
                </c:pt>
                <c:pt idx="11">
                  <c:v>187817349.46584299</c:v>
                </c:pt>
                <c:pt idx="12">
                  <c:v>187275677.736889</c:v>
                </c:pt>
                <c:pt idx="13">
                  <c:v>185018060.28321901</c:v>
                </c:pt>
                <c:pt idx="14">
                  <c:v>183033108.04911599</c:v>
                </c:pt>
                <c:pt idx="15">
                  <c:v>180684087.25475299</c:v>
                </c:pt>
                <c:pt idx="16">
                  <c:v>180779498.03327101</c:v>
                </c:pt>
                <c:pt idx="17">
                  <c:v>181787432.237771</c:v>
                </c:pt>
                <c:pt idx="18">
                  <c:v>186323616.95133701</c:v>
                </c:pt>
                <c:pt idx="19">
                  <c:v>191844204.790443</c:v>
                </c:pt>
                <c:pt idx="20">
                  <c:v>202089269.65928</c:v>
                </c:pt>
                <c:pt idx="21">
                  <c:v>209370005.93647301</c:v>
                </c:pt>
                <c:pt idx="22">
                  <c:v>219939541.039947</c:v>
                </c:pt>
                <c:pt idx="23">
                  <c:v>216770306.29572001</c:v>
                </c:pt>
                <c:pt idx="24">
                  <c:v>126559142.26549999</c:v>
                </c:pt>
                <c:pt idx="25">
                  <c:v>122400222.37816</c:v>
                </c:pt>
                <c:pt idx="26">
                  <c:v>117517459.08811501</c:v>
                </c:pt>
                <c:pt idx="27">
                  <c:v>112523776.178183</c:v>
                </c:pt>
                <c:pt idx="28">
                  <c:v>107431269.197018</c:v>
                </c:pt>
                <c:pt idx="29">
                  <c:v>105320944.066292</c:v>
                </c:pt>
                <c:pt idx="30">
                  <c:v>98512030.577163994</c:v>
                </c:pt>
                <c:pt idx="31">
                  <c:v>96661604.313709497</c:v>
                </c:pt>
                <c:pt idx="32">
                  <c:v>97084641.297709405</c:v>
                </c:pt>
                <c:pt idx="33">
                  <c:v>92191060.370168507</c:v>
                </c:pt>
                <c:pt idx="34">
                  <c:v>88179050.923238993</c:v>
                </c:pt>
                <c:pt idx="35">
                  <c:v>80456744.932045802</c:v>
                </c:pt>
                <c:pt idx="36">
                  <c:v>71584176.868260607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800192"/>
        <c:axId val="97802112"/>
      </c:scatterChart>
      <c:valAx>
        <c:axId val="97800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Eacc (MV/m)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7802112"/>
        <c:crosses val="autoZero"/>
        <c:crossBetween val="midCat"/>
        <c:majorUnit val="0.5"/>
      </c:valAx>
      <c:valAx>
        <c:axId val="97802112"/>
        <c:scaling>
          <c:orientation val="minMax"/>
          <c:min val="100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Quality Factor</a:t>
                </a:r>
              </a:p>
            </c:rich>
          </c:tx>
          <c:overlay val="0"/>
        </c:title>
        <c:numFmt formatCode="0.00E+00" sourceLinked="1"/>
        <c:majorTickMark val="out"/>
        <c:minorTickMark val="none"/>
        <c:tickLblPos val="nextTo"/>
        <c:crossAx val="97800192"/>
        <c:crosses val="autoZero"/>
        <c:crossBetween val="midCat"/>
        <c:minorUnit val="10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2727031652568"/>
          <c:y val="6.1174562917291501E-2"/>
          <c:w val="0.58499700430110901"/>
          <c:h val="0.8467754940479680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Sheet1!$B$13:$B$14</c:f>
              <c:strCache>
                <c:ptCount val="1"/>
                <c:pt idx="0">
                  <c:v>SC Linac Baseline</c:v>
                </c:pt>
              </c:strCache>
            </c:strRef>
          </c:tx>
          <c:marker>
            <c:symbol val="none"/>
          </c:marker>
          <c:xVal>
            <c:numRef>
              <c:f>Sheet1!$A$15:$A$20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xVal>
          <c:yVal>
            <c:numRef>
              <c:f>Sheet1!$B$15:$B$20</c:f>
              <c:numCache>
                <c:formatCode>General</c:formatCode>
                <c:ptCount val="6"/>
                <c:pt idx="0">
                  <c:v>401</c:v>
                </c:pt>
                <c:pt idx="1">
                  <c:v>3095</c:v>
                </c:pt>
                <c:pt idx="2">
                  <c:v>6894</c:v>
                </c:pt>
                <c:pt idx="3">
                  <c:v>11373</c:v>
                </c:pt>
                <c:pt idx="4">
                  <c:v>15341</c:v>
                </c:pt>
                <c:pt idx="5">
                  <c:v>17724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Sheet1!$C$13:$C$14</c:f>
              <c:strCache>
                <c:ptCount val="1"/>
                <c:pt idx="0">
                  <c:v>SC Linac Current</c:v>
                </c:pt>
              </c:strCache>
            </c:strRef>
          </c:tx>
          <c:marker>
            <c:symbol val="none"/>
          </c:marker>
          <c:xVal>
            <c:numRef>
              <c:f>Sheet1!$A$15:$A$20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xVal>
          <c:yVal>
            <c:numRef>
              <c:f>Sheet1!$C$15:$C$20</c:f>
              <c:numCache>
                <c:formatCode>General</c:formatCode>
                <c:ptCount val="6"/>
                <c:pt idx="0">
                  <c:v>330</c:v>
                </c:pt>
                <c:pt idx="1">
                  <c:v>972</c:v>
                </c:pt>
                <c:pt idx="2">
                  <c:v>4257</c:v>
                </c:pt>
                <c:pt idx="3">
                  <c:v>8874</c:v>
                </c:pt>
                <c:pt idx="4">
                  <c:v>13021</c:v>
                </c:pt>
                <c:pt idx="5">
                  <c:v>17515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892224"/>
        <c:axId val="97893760"/>
      </c:scatterChart>
      <c:valAx>
        <c:axId val="9789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7893760"/>
        <c:crosses val="autoZero"/>
        <c:crossBetween val="midCat"/>
      </c:valAx>
      <c:valAx>
        <c:axId val="97893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7892224"/>
        <c:crosses val="autoZero"/>
        <c:crossBetween val="midCat"/>
        <c:dispUnits>
          <c:builtInUnit val="thousands"/>
          <c:dispUnitsLbl>
            <c:tx>
              <c:rich>
                <a:bodyPr/>
                <a:lstStyle/>
                <a:p>
                  <a:pPr>
                    <a:defRPr sz="1400"/>
                  </a:pPr>
                  <a:r>
                    <a:rPr lang="en-US" sz="1400" dirty="0" smtClean="0"/>
                    <a:t>Million CHF</a:t>
                  </a:r>
                  <a:endParaRPr lang="en-US" sz="1400" dirty="0"/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.15352130186592999"/>
          <c:y val="0.15062886923959801"/>
          <c:w val="0.212389099623851"/>
          <c:h val="0.13354007673555601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5C831A-CCF5-4391-A2BE-9DF065D37587}" type="doc">
      <dgm:prSet loTypeId="urn:microsoft.com/office/officeart/2005/8/layout/arrow2" loCatId="process" qsTypeId="urn:microsoft.com/office/officeart/2005/8/quickstyle/simple5" qsCatId="simple" csTypeId="urn:microsoft.com/office/officeart/2005/8/colors/colorful3" csCatId="colorful" phldr="1"/>
      <dgm:spPr/>
    </dgm:pt>
    <dgm:pt modelId="{1E3A074B-8EC3-4AC7-ADB8-C53A583CA2D1}">
      <dgm:prSet phldrT="[Text]" custT="1"/>
      <dgm:spPr/>
      <dgm:t>
        <a:bodyPr/>
        <a:lstStyle/>
        <a:p>
          <a:r>
            <a:rPr lang="en-US" sz="1400" dirty="0" smtClean="0">
              <a:solidFill>
                <a:srgbClr val="92D050"/>
              </a:solidFill>
            </a:rPr>
            <a:t>Cavity Tests</a:t>
          </a:r>
        </a:p>
        <a:p>
          <a:r>
            <a:rPr lang="en-US" sz="1400" dirty="0" smtClean="0">
              <a:solidFill>
                <a:srgbClr val="92D050"/>
              </a:solidFill>
            </a:rPr>
            <a:t>RF Testing Operational</a:t>
          </a:r>
        </a:p>
        <a:p>
          <a:r>
            <a:rPr lang="en-US" sz="1400" dirty="0" smtClean="0">
              <a:solidFill>
                <a:srgbClr val="92D050"/>
              </a:solidFill>
            </a:rPr>
            <a:t>Clean room &amp; RF Test Protocol Established</a:t>
          </a:r>
        </a:p>
        <a:p>
          <a:r>
            <a:rPr lang="en-US" sz="1400" dirty="0" smtClean="0">
              <a:solidFill>
                <a:schemeClr val="bg1">
                  <a:lumMod val="50000"/>
                </a:schemeClr>
              </a:solidFill>
            </a:rPr>
            <a:t>Coating tests in progress (VSC)</a:t>
          </a:r>
          <a:endParaRPr lang="en-US" sz="1400" dirty="0">
            <a:solidFill>
              <a:srgbClr val="29CA0C"/>
            </a:solidFill>
          </a:endParaRPr>
        </a:p>
      </dgm:t>
    </dgm:pt>
    <dgm:pt modelId="{C3E70DF8-D297-401F-A070-1295F4388B0B}" type="parTrans" cxnId="{8C1AFE23-B091-4CE6-8284-0511812F213B}">
      <dgm:prSet/>
      <dgm:spPr/>
      <dgm:t>
        <a:bodyPr/>
        <a:lstStyle/>
        <a:p>
          <a:endParaRPr lang="en-US" sz="1400"/>
        </a:p>
      </dgm:t>
    </dgm:pt>
    <dgm:pt modelId="{13D421C7-F834-4141-85ED-0207D610A128}" type="sibTrans" cxnId="{8C1AFE23-B091-4CE6-8284-0511812F213B}">
      <dgm:prSet/>
      <dgm:spPr/>
      <dgm:t>
        <a:bodyPr/>
        <a:lstStyle/>
        <a:p>
          <a:endParaRPr lang="en-US" sz="1400"/>
        </a:p>
      </dgm:t>
    </dgm:pt>
    <dgm:pt modelId="{C7CCB8C4-BA8F-435B-96D2-651E5BBEE204}">
      <dgm:prSet phldrT="[Text]" custT="1"/>
      <dgm:spPr/>
      <dgm:t>
        <a:bodyPr/>
        <a:lstStyle/>
        <a:p>
          <a:r>
            <a:rPr lang="en-US" sz="1400" u="sng" dirty="0" smtClean="0">
              <a:solidFill>
                <a:schemeClr val="accent6"/>
              </a:solidFill>
            </a:rPr>
            <a:t>Fall 2012:</a:t>
          </a:r>
        </a:p>
        <a:p>
          <a:r>
            <a:rPr lang="en-US" sz="1400" dirty="0" smtClean="0">
              <a:solidFill>
                <a:schemeClr val="accent6"/>
              </a:solidFill>
            </a:rPr>
            <a:t>5 RF couplers &amp; tuners validated &amp; built</a:t>
          </a:r>
        </a:p>
        <a:p>
          <a:r>
            <a:rPr lang="en-US" sz="1400" dirty="0" smtClean="0">
              <a:solidFill>
                <a:schemeClr val="accent6"/>
              </a:solidFill>
            </a:rPr>
            <a:t>New clean room built</a:t>
          </a:r>
        </a:p>
        <a:p>
          <a:r>
            <a:rPr lang="en-US" sz="1400" dirty="0" smtClean="0">
              <a:solidFill>
                <a:schemeClr val="bg1">
                  <a:lumMod val="50000"/>
                </a:schemeClr>
              </a:solidFill>
            </a:rPr>
            <a:t>Coating recipe validated (TE/VSC)</a:t>
          </a:r>
        </a:p>
        <a:p>
          <a:r>
            <a:rPr lang="en-US" sz="1400" dirty="0" smtClean="0">
              <a:solidFill>
                <a:schemeClr val="bg1">
                  <a:lumMod val="50000"/>
                </a:schemeClr>
              </a:solidFill>
            </a:rPr>
            <a:t>5 cavities built (substrate) (EN/MME)</a:t>
          </a:r>
          <a:endParaRPr lang="en-US" sz="1400" dirty="0">
            <a:solidFill>
              <a:srgbClr val="FF6600"/>
            </a:solidFill>
          </a:endParaRPr>
        </a:p>
      </dgm:t>
    </dgm:pt>
    <dgm:pt modelId="{AD18367E-C5DB-45A4-A27B-B15954C86D0F}" type="parTrans" cxnId="{679C1D1A-14EB-43D6-A6EB-15DB434BD9E3}">
      <dgm:prSet/>
      <dgm:spPr/>
      <dgm:t>
        <a:bodyPr/>
        <a:lstStyle/>
        <a:p>
          <a:endParaRPr lang="en-US" sz="1400"/>
        </a:p>
      </dgm:t>
    </dgm:pt>
    <dgm:pt modelId="{7D6A4EA2-7BAB-433A-B969-4D95C96F0274}" type="sibTrans" cxnId="{679C1D1A-14EB-43D6-A6EB-15DB434BD9E3}">
      <dgm:prSet/>
      <dgm:spPr/>
      <dgm:t>
        <a:bodyPr/>
        <a:lstStyle/>
        <a:p>
          <a:endParaRPr lang="en-US" sz="1400"/>
        </a:p>
      </dgm:t>
    </dgm:pt>
    <dgm:pt modelId="{A75DE5EA-0E88-4A1C-B1EA-B4EE477D7AA1}">
      <dgm:prSet phldrT="[Text]" custT="1"/>
      <dgm:spPr/>
      <dgm:t>
        <a:bodyPr/>
        <a:lstStyle/>
        <a:p>
          <a:r>
            <a:rPr lang="en-US" sz="1400" u="sng" dirty="0" smtClean="0">
              <a:solidFill>
                <a:schemeClr val="accent5">
                  <a:lumMod val="75000"/>
                </a:schemeClr>
              </a:solidFill>
            </a:rPr>
            <a:t>May 2013:</a:t>
          </a:r>
        </a:p>
        <a:p>
          <a:r>
            <a:rPr lang="en-US" sz="1400" dirty="0" smtClean="0">
              <a:solidFill>
                <a:schemeClr val="accent5">
                  <a:lumMod val="75000"/>
                </a:schemeClr>
              </a:solidFill>
            </a:rPr>
            <a:t>5 fully equipped cavities tested &amp; validated</a:t>
          </a:r>
        </a:p>
        <a:p>
          <a:r>
            <a:rPr lang="en-US" sz="1400" dirty="0" smtClean="0">
              <a:solidFill>
                <a:schemeClr val="accent5">
                  <a:lumMod val="75000"/>
                </a:schemeClr>
              </a:solidFill>
            </a:rPr>
            <a:t>CM test place operational (controls, LLRF, RF power)</a:t>
          </a:r>
        </a:p>
        <a:p>
          <a:r>
            <a:rPr lang="en-US" sz="1400" dirty="0" smtClean="0">
              <a:solidFill>
                <a:schemeClr val="bg1">
                  <a:lumMod val="50000"/>
                </a:schemeClr>
              </a:solidFill>
            </a:rPr>
            <a:t>All CM parts procured (TE/MSC)</a:t>
          </a:r>
          <a:endParaRPr lang="en-US" sz="1400" dirty="0">
            <a:solidFill>
              <a:srgbClr val="1C727B"/>
            </a:solidFill>
          </a:endParaRPr>
        </a:p>
      </dgm:t>
    </dgm:pt>
    <dgm:pt modelId="{48157EE2-9BD9-48FE-A422-276C84F2470D}" type="parTrans" cxnId="{D09152C8-0058-4F02-AE9F-59A443534AE8}">
      <dgm:prSet/>
      <dgm:spPr/>
      <dgm:t>
        <a:bodyPr/>
        <a:lstStyle/>
        <a:p>
          <a:endParaRPr lang="en-US" sz="1400"/>
        </a:p>
      </dgm:t>
    </dgm:pt>
    <dgm:pt modelId="{03226FF3-250B-4000-A0B5-00FF0F1D75A5}" type="sibTrans" cxnId="{D09152C8-0058-4F02-AE9F-59A443534AE8}">
      <dgm:prSet/>
      <dgm:spPr/>
      <dgm:t>
        <a:bodyPr/>
        <a:lstStyle/>
        <a:p>
          <a:endParaRPr lang="en-US" sz="1400"/>
        </a:p>
      </dgm:t>
    </dgm:pt>
    <dgm:pt modelId="{D46EA46F-E838-9C46-BD22-EBDB146353CF}">
      <dgm:prSet phldrT="[Text]" custT="1"/>
      <dgm:spPr/>
      <dgm:t>
        <a:bodyPr/>
        <a:lstStyle/>
        <a:p>
          <a:r>
            <a:rPr lang="en-US" sz="1400" u="sng" dirty="0" smtClean="0">
              <a:solidFill>
                <a:schemeClr val="tx2"/>
              </a:solidFill>
            </a:rPr>
            <a:t>September 2013:</a:t>
          </a:r>
        </a:p>
        <a:p>
          <a:r>
            <a:rPr lang="en-US" sz="1400" dirty="0" smtClean="0">
              <a:solidFill>
                <a:schemeClr val="tx2"/>
              </a:solidFill>
            </a:rPr>
            <a:t>CM in SM18 bunker</a:t>
          </a:r>
        </a:p>
        <a:p>
          <a:r>
            <a:rPr lang="en-US" sz="1400" dirty="0" smtClean="0">
              <a:solidFill>
                <a:schemeClr val="bg1">
                  <a:lumMod val="50000"/>
                </a:schemeClr>
              </a:solidFill>
            </a:rPr>
            <a:t>CM fully assembled (TE/MSC)</a:t>
          </a:r>
          <a:endParaRPr lang="en-US" sz="1400" dirty="0">
            <a:solidFill>
              <a:schemeClr val="tx2"/>
            </a:solidFill>
          </a:endParaRPr>
        </a:p>
      </dgm:t>
    </dgm:pt>
    <dgm:pt modelId="{3E945DFA-4420-BE47-A319-3B6AA71D16D5}" type="parTrans" cxnId="{D3E82CCA-6511-4941-B41A-D393C741E3ED}">
      <dgm:prSet/>
      <dgm:spPr/>
      <dgm:t>
        <a:bodyPr/>
        <a:lstStyle/>
        <a:p>
          <a:endParaRPr lang="en-US" sz="2000"/>
        </a:p>
      </dgm:t>
    </dgm:pt>
    <dgm:pt modelId="{77DFBFE8-769A-6D46-97EC-108BDBA88DA6}" type="sibTrans" cxnId="{D3E82CCA-6511-4941-B41A-D393C741E3ED}">
      <dgm:prSet/>
      <dgm:spPr/>
      <dgm:t>
        <a:bodyPr/>
        <a:lstStyle/>
        <a:p>
          <a:endParaRPr lang="en-US" sz="2000"/>
        </a:p>
      </dgm:t>
    </dgm:pt>
    <dgm:pt modelId="{5F384315-5F4C-CA48-9F74-328FD443A2C9}">
      <dgm:prSet phldrT="[Text]" custT="1"/>
      <dgm:spPr/>
      <dgm:t>
        <a:bodyPr/>
        <a:lstStyle/>
        <a:p>
          <a:r>
            <a:rPr lang="en-US" sz="1400" u="sng" dirty="0" smtClean="0">
              <a:solidFill>
                <a:srgbClr val="7030A0"/>
              </a:solidFill>
            </a:rPr>
            <a:t>December 2013:</a:t>
          </a:r>
        </a:p>
        <a:p>
          <a:r>
            <a:rPr lang="en-US" sz="1400" dirty="0" smtClean="0">
              <a:solidFill>
                <a:srgbClr val="7030A0"/>
              </a:solidFill>
            </a:rPr>
            <a:t>Cryomodule tested &amp; validated (</a:t>
          </a:r>
          <a:r>
            <a:rPr lang="en-US" sz="1400" dirty="0" smtClean="0">
              <a:solidFill>
                <a:schemeClr val="bg1">
                  <a:lumMod val="50000"/>
                </a:schemeClr>
              </a:solidFill>
            </a:rPr>
            <a:t>vacuum, </a:t>
          </a:r>
          <a:r>
            <a:rPr lang="en-US" sz="1400" dirty="0" err="1" smtClean="0">
              <a:solidFill>
                <a:schemeClr val="bg1">
                  <a:lumMod val="50000"/>
                </a:schemeClr>
              </a:solidFill>
            </a:rPr>
            <a:t>cryo</a:t>
          </a:r>
          <a:r>
            <a:rPr lang="en-US" sz="1400" dirty="0" smtClean="0">
              <a:solidFill>
                <a:srgbClr val="7030A0"/>
              </a:solidFill>
            </a:rPr>
            <a:t>, RF)</a:t>
          </a:r>
          <a:endParaRPr lang="en-US" sz="1400" dirty="0">
            <a:solidFill>
              <a:schemeClr val="accent4">
                <a:lumMod val="75000"/>
              </a:schemeClr>
            </a:solidFill>
          </a:endParaRPr>
        </a:p>
      </dgm:t>
    </dgm:pt>
    <dgm:pt modelId="{C49024D7-9915-454E-88B9-0C62B8931F4D}" type="parTrans" cxnId="{81156040-AF4F-BD41-8683-E3DF77BE8D3A}">
      <dgm:prSet/>
      <dgm:spPr/>
      <dgm:t>
        <a:bodyPr/>
        <a:lstStyle/>
        <a:p>
          <a:endParaRPr lang="en-US" sz="2000"/>
        </a:p>
      </dgm:t>
    </dgm:pt>
    <dgm:pt modelId="{2C6860A6-3048-8A4A-B330-C01BFA830CD2}" type="sibTrans" cxnId="{81156040-AF4F-BD41-8683-E3DF77BE8D3A}">
      <dgm:prSet/>
      <dgm:spPr/>
      <dgm:t>
        <a:bodyPr/>
        <a:lstStyle/>
        <a:p>
          <a:endParaRPr lang="en-US" sz="2000"/>
        </a:p>
      </dgm:t>
    </dgm:pt>
    <dgm:pt modelId="{E220828C-C958-4FCF-B52F-02D7F5D17607}" type="pres">
      <dgm:prSet presAssocID="{455C831A-CCF5-4391-A2BE-9DF065D37587}" presName="arrowDiagram" presStyleCnt="0">
        <dgm:presLayoutVars>
          <dgm:chMax val="5"/>
          <dgm:dir/>
          <dgm:resizeHandles val="exact"/>
        </dgm:presLayoutVars>
      </dgm:prSet>
      <dgm:spPr/>
    </dgm:pt>
    <dgm:pt modelId="{82ED47FD-CD8E-4EC8-A7E3-BF3AC4BC5C1A}" type="pres">
      <dgm:prSet presAssocID="{455C831A-CCF5-4391-A2BE-9DF065D37587}" presName="arrow" presStyleLbl="bgShp" presStyleIdx="0" presStyleCnt="1" custAng="20330965" custScaleY="33845" custLinFactNeighborX="-2500" custLinFactNeighborY="6958"/>
      <dgm:spPr>
        <a:gradFill rotWithShape="0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75000"/>
              </a:schemeClr>
            </a:gs>
          </a:gsLst>
          <a:lin ang="5400000" scaled="0"/>
        </a:gradFill>
      </dgm:spPr>
    </dgm:pt>
    <dgm:pt modelId="{64E08833-4538-C14B-B9AA-A8240CA72E63}" type="pres">
      <dgm:prSet presAssocID="{455C831A-CCF5-4391-A2BE-9DF065D37587}" presName="arrowDiagram5" presStyleCnt="0"/>
      <dgm:spPr/>
    </dgm:pt>
    <dgm:pt modelId="{933F067A-04C7-8540-BBA1-258986F0E212}" type="pres">
      <dgm:prSet presAssocID="{1E3A074B-8EC3-4AC7-ADB8-C53A583CA2D1}" presName="bullet5a" presStyleLbl="node1" presStyleIdx="0" presStyleCnt="5" custLinFactX="101529" custLinFactY="100000" custLinFactNeighborX="200000" custLinFactNeighborY="141247"/>
      <dgm:spPr>
        <a:solidFill>
          <a:srgbClr val="29CA0C"/>
        </a:solidFill>
      </dgm:spPr>
    </dgm:pt>
    <dgm:pt modelId="{BF385932-BAAA-B444-9868-0521905A603A}" type="pres">
      <dgm:prSet presAssocID="{1E3A074B-8EC3-4AC7-ADB8-C53A583CA2D1}" presName="textBox5a" presStyleLbl="revTx" presStyleIdx="0" presStyleCnt="5" custScaleX="179169" custScaleY="89984" custLinFactNeighborX="67293" custLinFactNeighborY="55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8515C-ADE1-8E47-A6A5-16879266FC54}" type="pres">
      <dgm:prSet presAssocID="{C7CCB8C4-BA8F-435B-96D2-651E5BBEE204}" presName="bullet5b" presStyleLbl="node1" presStyleIdx="1" presStyleCnt="5" custScaleX="86418" custScaleY="86600" custLinFactX="100000" custLinFactY="91295" custLinFactNeighborX="133456" custLinFactNeighborY="100000"/>
      <dgm:spPr>
        <a:solidFill>
          <a:schemeClr val="accent6"/>
        </a:solidFill>
      </dgm:spPr>
    </dgm:pt>
    <dgm:pt modelId="{EAC12C55-FD27-FF44-A6FB-08132F3B4893}" type="pres">
      <dgm:prSet presAssocID="{C7CCB8C4-BA8F-435B-96D2-651E5BBEE204}" presName="textBox5b" presStyleLbl="revTx" presStyleIdx="1" presStyleCnt="5" custScaleX="222911" custScaleY="79507" custLinFactNeighborX="84700" custLinFactNeighborY="278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5076F-AD8F-0948-B8FE-72F0BE24223A}" type="pres">
      <dgm:prSet presAssocID="{A75DE5EA-0E88-4A1C-B1EA-B4EE477D7AA1}" presName="bullet5c" presStyleLbl="node1" presStyleIdx="2" presStyleCnt="5" custScaleX="91001" custScaleY="86661" custLinFactX="85068" custLinFactY="32421" custLinFactNeighborX="100000" custLinFactNeighborY="100000"/>
      <dgm:spPr/>
    </dgm:pt>
    <dgm:pt modelId="{C9DAD5C6-AE7F-2E40-A1D9-C4431D397470}" type="pres">
      <dgm:prSet presAssocID="{A75DE5EA-0E88-4A1C-B1EA-B4EE477D7AA1}" presName="textBox5c" presStyleLbl="revTx" presStyleIdx="2" presStyleCnt="5" custScaleX="238328" custScaleY="29987" custLinFactNeighborX="86943" custLinFactNeighborY="-6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C368F-823E-2840-8E19-118BEF4F58ED}" type="pres">
      <dgm:prSet presAssocID="{D46EA46F-E838-9C46-BD22-EBDB146353CF}" presName="bullet5d" presStyleLbl="node1" presStyleIdx="3" presStyleCnt="5" custScaleX="78870" custScaleY="79041" custLinFactX="15424" custLinFactNeighborX="100000" custLinFactNeighborY="69900"/>
      <dgm:spPr/>
    </dgm:pt>
    <dgm:pt modelId="{E573D7E8-49C1-594D-9EDB-5FBE7871607E}" type="pres">
      <dgm:prSet presAssocID="{D46EA46F-E838-9C46-BD22-EBDB146353CF}" presName="textBox5d" presStyleLbl="revTx" presStyleIdx="3" presStyleCnt="5" custScaleX="129071" custScaleY="22158" custLinFactNeighborX="20624" custLinFactNeighborY="-200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92499-A323-6D43-A883-6CBA81B5B29E}" type="pres">
      <dgm:prSet presAssocID="{5F384315-5F4C-CA48-9F74-328FD443A2C9}" presName="bullet5e" presStyleLbl="node1" presStyleIdx="4" presStyleCnt="5" custScaleX="73736" custScaleY="67207" custLinFactNeighborX="63114" custLinFactNeighborY="3046"/>
      <dgm:spPr/>
    </dgm:pt>
    <dgm:pt modelId="{D2571182-42DA-854E-A59F-A1A8E8339697}" type="pres">
      <dgm:prSet presAssocID="{5F384315-5F4C-CA48-9F74-328FD443A2C9}" presName="textBox5e" presStyleLbl="revTx" presStyleIdx="4" presStyleCnt="5" custScaleX="125886" custScaleY="19039" custLinFactNeighborX="-21345" custLinFactNeighborY="-298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CFE535-C977-934A-845D-C55DBB036DE0}" type="presOf" srcId="{455C831A-CCF5-4391-A2BE-9DF065D37587}" destId="{E220828C-C958-4FCF-B52F-02D7F5D17607}" srcOrd="0" destOrd="0" presId="urn:microsoft.com/office/officeart/2005/8/layout/arrow2"/>
    <dgm:cxn modelId="{6677DF40-A0FF-284F-86C2-2FE672F929A2}" type="presOf" srcId="{A75DE5EA-0E88-4A1C-B1EA-B4EE477D7AA1}" destId="{C9DAD5C6-AE7F-2E40-A1D9-C4431D397470}" srcOrd="0" destOrd="0" presId="urn:microsoft.com/office/officeart/2005/8/layout/arrow2"/>
    <dgm:cxn modelId="{2E7AA863-4CF5-5747-AF85-BCBDFB5F8204}" type="presOf" srcId="{D46EA46F-E838-9C46-BD22-EBDB146353CF}" destId="{E573D7E8-49C1-594D-9EDB-5FBE7871607E}" srcOrd="0" destOrd="0" presId="urn:microsoft.com/office/officeart/2005/8/layout/arrow2"/>
    <dgm:cxn modelId="{8C1AFE23-B091-4CE6-8284-0511812F213B}" srcId="{455C831A-CCF5-4391-A2BE-9DF065D37587}" destId="{1E3A074B-8EC3-4AC7-ADB8-C53A583CA2D1}" srcOrd="0" destOrd="0" parTransId="{C3E70DF8-D297-401F-A070-1295F4388B0B}" sibTransId="{13D421C7-F834-4141-85ED-0207D610A128}"/>
    <dgm:cxn modelId="{8681B87F-9B60-E74F-8214-702289F3AA29}" type="presOf" srcId="{C7CCB8C4-BA8F-435B-96D2-651E5BBEE204}" destId="{EAC12C55-FD27-FF44-A6FB-08132F3B4893}" srcOrd="0" destOrd="0" presId="urn:microsoft.com/office/officeart/2005/8/layout/arrow2"/>
    <dgm:cxn modelId="{C160CF85-A147-E841-996F-2E53085D75F2}" type="presOf" srcId="{1E3A074B-8EC3-4AC7-ADB8-C53A583CA2D1}" destId="{BF385932-BAAA-B444-9868-0521905A603A}" srcOrd="0" destOrd="0" presId="urn:microsoft.com/office/officeart/2005/8/layout/arrow2"/>
    <dgm:cxn modelId="{2DF13909-A4E5-EB41-9EA1-F5673E57285C}" type="presOf" srcId="{5F384315-5F4C-CA48-9F74-328FD443A2C9}" destId="{D2571182-42DA-854E-A59F-A1A8E8339697}" srcOrd="0" destOrd="0" presId="urn:microsoft.com/office/officeart/2005/8/layout/arrow2"/>
    <dgm:cxn modelId="{679C1D1A-14EB-43D6-A6EB-15DB434BD9E3}" srcId="{455C831A-CCF5-4391-A2BE-9DF065D37587}" destId="{C7CCB8C4-BA8F-435B-96D2-651E5BBEE204}" srcOrd="1" destOrd="0" parTransId="{AD18367E-C5DB-45A4-A27B-B15954C86D0F}" sibTransId="{7D6A4EA2-7BAB-433A-B969-4D95C96F0274}"/>
    <dgm:cxn modelId="{D09152C8-0058-4F02-AE9F-59A443534AE8}" srcId="{455C831A-CCF5-4391-A2BE-9DF065D37587}" destId="{A75DE5EA-0E88-4A1C-B1EA-B4EE477D7AA1}" srcOrd="2" destOrd="0" parTransId="{48157EE2-9BD9-48FE-A422-276C84F2470D}" sibTransId="{03226FF3-250B-4000-A0B5-00FF0F1D75A5}"/>
    <dgm:cxn modelId="{81156040-AF4F-BD41-8683-E3DF77BE8D3A}" srcId="{455C831A-CCF5-4391-A2BE-9DF065D37587}" destId="{5F384315-5F4C-CA48-9F74-328FD443A2C9}" srcOrd="4" destOrd="0" parTransId="{C49024D7-9915-454E-88B9-0C62B8931F4D}" sibTransId="{2C6860A6-3048-8A4A-B330-C01BFA830CD2}"/>
    <dgm:cxn modelId="{D3E82CCA-6511-4941-B41A-D393C741E3ED}" srcId="{455C831A-CCF5-4391-A2BE-9DF065D37587}" destId="{D46EA46F-E838-9C46-BD22-EBDB146353CF}" srcOrd="3" destOrd="0" parTransId="{3E945DFA-4420-BE47-A319-3B6AA71D16D5}" sibTransId="{77DFBFE8-769A-6D46-97EC-108BDBA88DA6}"/>
    <dgm:cxn modelId="{FB18FBE0-8AA4-AE4A-AFDA-760DFD5247DA}" type="presParOf" srcId="{E220828C-C958-4FCF-B52F-02D7F5D17607}" destId="{82ED47FD-CD8E-4EC8-A7E3-BF3AC4BC5C1A}" srcOrd="0" destOrd="0" presId="urn:microsoft.com/office/officeart/2005/8/layout/arrow2"/>
    <dgm:cxn modelId="{8E318B1D-2465-3240-AA0E-B5EE326DF2F1}" type="presParOf" srcId="{E220828C-C958-4FCF-B52F-02D7F5D17607}" destId="{64E08833-4538-C14B-B9AA-A8240CA72E63}" srcOrd="1" destOrd="0" presId="urn:microsoft.com/office/officeart/2005/8/layout/arrow2"/>
    <dgm:cxn modelId="{5C362975-730E-5B41-A951-3B19A3264039}" type="presParOf" srcId="{64E08833-4538-C14B-B9AA-A8240CA72E63}" destId="{933F067A-04C7-8540-BBA1-258986F0E212}" srcOrd="0" destOrd="0" presId="urn:microsoft.com/office/officeart/2005/8/layout/arrow2"/>
    <dgm:cxn modelId="{E1A48D63-9B50-684F-8235-E32EDE674621}" type="presParOf" srcId="{64E08833-4538-C14B-B9AA-A8240CA72E63}" destId="{BF385932-BAAA-B444-9868-0521905A603A}" srcOrd="1" destOrd="0" presId="urn:microsoft.com/office/officeart/2005/8/layout/arrow2"/>
    <dgm:cxn modelId="{FFF2A8F5-5381-9240-8313-EAA54DEBC323}" type="presParOf" srcId="{64E08833-4538-C14B-B9AA-A8240CA72E63}" destId="{E4F8515C-ADE1-8E47-A6A5-16879266FC54}" srcOrd="2" destOrd="0" presId="urn:microsoft.com/office/officeart/2005/8/layout/arrow2"/>
    <dgm:cxn modelId="{B1A75C13-411F-DC48-912C-EC4F269CC07A}" type="presParOf" srcId="{64E08833-4538-C14B-B9AA-A8240CA72E63}" destId="{EAC12C55-FD27-FF44-A6FB-08132F3B4893}" srcOrd="3" destOrd="0" presId="urn:microsoft.com/office/officeart/2005/8/layout/arrow2"/>
    <dgm:cxn modelId="{CF370F99-6B8F-0743-AA75-310BB7EA89B2}" type="presParOf" srcId="{64E08833-4538-C14B-B9AA-A8240CA72E63}" destId="{5885076F-AD8F-0948-B8FE-72F0BE24223A}" srcOrd="4" destOrd="0" presId="urn:microsoft.com/office/officeart/2005/8/layout/arrow2"/>
    <dgm:cxn modelId="{1786B980-3775-C34A-AD4C-F87A0E8DB10F}" type="presParOf" srcId="{64E08833-4538-C14B-B9AA-A8240CA72E63}" destId="{C9DAD5C6-AE7F-2E40-A1D9-C4431D397470}" srcOrd="5" destOrd="0" presId="urn:microsoft.com/office/officeart/2005/8/layout/arrow2"/>
    <dgm:cxn modelId="{D7F42E49-2055-3647-8F77-778954DBF790}" type="presParOf" srcId="{64E08833-4538-C14B-B9AA-A8240CA72E63}" destId="{CD8C368F-823E-2840-8E19-118BEF4F58ED}" srcOrd="6" destOrd="0" presId="urn:microsoft.com/office/officeart/2005/8/layout/arrow2"/>
    <dgm:cxn modelId="{E88D4116-A2C8-5947-9EB5-075F126BB2F6}" type="presParOf" srcId="{64E08833-4538-C14B-B9AA-A8240CA72E63}" destId="{E573D7E8-49C1-594D-9EDB-5FBE7871607E}" srcOrd="7" destOrd="0" presId="urn:microsoft.com/office/officeart/2005/8/layout/arrow2"/>
    <dgm:cxn modelId="{7BE111F1-6906-634C-9F06-3C85A2977024}" type="presParOf" srcId="{64E08833-4538-C14B-B9AA-A8240CA72E63}" destId="{56292499-A323-6D43-A883-6CBA81B5B29E}" srcOrd="8" destOrd="0" presId="urn:microsoft.com/office/officeart/2005/8/layout/arrow2"/>
    <dgm:cxn modelId="{4E56A6CE-AED5-C544-9C7A-45DC97D7533E}" type="presParOf" srcId="{64E08833-4538-C14B-B9AA-A8240CA72E63}" destId="{D2571182-42DA-854E-A59F-A1A8E8339697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0.49126</cdr:x>
      <cdr:y>0.6589</cdr:y>
    </cdr:from>
    <cdr:to>
      <cdr:x>0.93107</cdr:x>
      <cdr:y>0.7534</cdr:y>
    </cdr:to>
    <cdr:sp macro="" textlink="">
      <cdr:nvSpPr>
        <cdr:cNvPr id="2" name="Round Diagonal Corner Rectangle 1"/>
        <cdr:cNvSpPr/>
      </cdr:nvSpPr>
      <cdr:spPr>
        <a:xfrm xmlns:a="http://schemas.openxmlformats.org/drawingml/2006/main">
          <a:off x="4492100" y="4518734"/>
          <a:ext cx="4021585" cy="648072"/>
        </a:xfrm>
        <a:prstGeom xmlns:a="http://schemas.openxmlformats.org/drawingml/2006/main" prst="round2DiagRect">
          <a:avLst/>
        </a:prstGeom>
        <a:gradFill xmlns:a="http://schemas.openxmlformats.org/drawingml/2006/main" rotWithShape="0">
          <a:gsLst>
            <a:gs pos="0">
              <a:srgbClr val="4F81BD">
                <a:alpha val="10000"/>
              </a:srgbClr>
            </a:gs>
            <a:gs pos="100000">
              <a:srgbClr val="4F81BD"/>
            </a:gs>
          </a:gsLst>
          <a:lin ang="0" scaled="1"/>
        </a:gra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glow" dir="t">
            <a:rot lat="0" lon="0" rev="14100000"/>
          </a:lightRig>
        </a:scene3d>
        <a:sp3d xmlns:a="http://schemas.openxmlformats.org/drawingml/2006/main" prstMaterial="softEdge">
          <a:bevelT w="127000" prst="artDeco"/>
        </a:sp3d>
      </cdr:spPr>
      <cdr:style>
        <a:lnRef xmlns:a="http://schemas.openxmlformats.org/drawingml/2006/main" idx="2">
          <a:scrgbClr r="0" g="0" b="0"/>
        </a:lnRef>
        <a:fillRef xmlns:a="http://schemas.openxmlformats.org/drawingml/2006/main" idx="1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0.73004</cdr:x>
      <cdr:y>0.72821</cdr:y>
    </cdr:from>
    <cdr:to>
      <cdr:x>0.75557</cdr:x>
      <cdr:y>0.77975</cdr:y>
    </cdr:to>
    <cdr:sp macro="" textlink="">
      <cdr:nvSpPr>
        <cdr:cNvPr id="2" name="Straight Arrow Connector 1"/>
        <cdr:cNvSpPr/>
      </cdr:nvSpPr>
      <cdr:spPr>
        <a:xfrm xmlns:a="http://schemas.openxmlformats.org/drawingml/2006/main" flipH="1" flipV="1">
          <a:off x="5452467" y="3888432"/>
          <a:ext cx="190659" cy="275165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0.73004</cdr:x>
      <cdr:y>0.76867</cdr:y>
    </cdr:from>
    <cdr:to>
      <cdr:x>0.85167</cdr:x>
      <cdr:y>0.85242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452467" y="4104456"/>
          <a:ext cx="908402" cy="4472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dirty="0" smtClean="0"/>
            <a:t>123 W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0.65291</cdr:x>
      <cdr:y>0.72821</cdr:y>
    </cdr:from>
    <cdr:to>
      <cdr:x>0.68184</cdr:x>
      <cdr:y>0.76867</cdr:y>
    </cdr:to>
    <cdr:sp macro="" textlink="">
      <cdr:nvSpPr>
        <cdr:cNvPr id="4" name="Straight Arrow Connector 3"/>
        <cdr:cNvSpPr/>
      </cdr:nvSpPr>
      <cdr:spPr>
        <a:xfrm xmlns:a="http://schemas.openxmlformats.org/drawingml/2006/main" flipV="1">
          <a:off x="4876403" y="3888432"/>
          <a:ext cx="216024" cy="21602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0.59619</cdr:x>
      <cdr:y>0.75565</cdr:y>
    </cdr:from>
    <cdr:to>
      <cdr:x>0.71782</cdr:x>
      <cdr:y>0.8394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452741" y="4034904"/>
          <a:ext cx="908402" cy="4472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dirty="0" smtClean="0"/>
            <a:t>111.3 W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0.66525</cdr:x>
      <cdr:y>0.57987</cdr:y>
    </cdr:from>
    <cdr:to>
      <cdr:x>0.68453</cdr:x>
      <cdr:y>0.63382</cdr:y>
    </cdr:to>
    <cdr:sp macro="" textlink="">
      <cdr:nvSpPr>
        <cdr:cNvPr id="6" name="Straight Arrow Connector 5"/>
        <cdr:cNvSpPr/>
      </cdr:nvSpPr>
      <cdr:spPr>
        <a:xfrm xmlns:a="http://schemas.openxmlformats.org/drawingml/2006/main" flipH="1">
          <a:off x="4968552" y="3096344"/>
          <a:ext cx="144016" cy="28803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0.66525</cdr:x>
      <cdr:y>0.51245</cdr:y>
    </cdr:from>
    <cdr:to>
      <cdr:x>0.78688</cdr:x>
      <cdr:y>0.5962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968552" y="2736304"/>
          <a:ext cx="908402" cy="4472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dirty="0" smtClean="0"/>
            <a:t>71 W</a:t>
          </a:r>
          <a:endParaRPr lang="en-US" sz="14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0.14377</cdr:x>
      <cdr:y>0.62785</cdr:y>
    </cdr:from>
    <cdr:to>
      <cdr:x>0.7423</cdr:x>
      <cdr:y>0.62785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968582" y="2631304"/>
          <a:ext cx="403244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103154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0.13722</cdr:x>
      <cdr:y>0.50758</cdr:y>
    </cdr:from>
    <cdr:to>
      <cdr:x>0.73576</cdr:x>
      <cdr:y>0.50758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924508" y="2127248"/>
          <a:ext cx="403244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28885-4F95-EC43-9F35-DF755EC9985E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A80E0-E375-2444-9718-359241C4F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64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Following</a:t>
            </a:r>
            <a:r>
              <a:rPr lang="en-US" baseline="0" dirty="0" smtClean="0"/>
              <a:t> the departure of </a:t>
            </a:r>
            <a:r>
              <a:rPr lang="en-US" baseline="0" dirty="0" err="1" smtClean="0"/>
              <a:t>Matteo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Pasini</a:t>
            </a:r>
            <a:r>
              <a:rPr lang="en-US" baseline="0" dirty="0" smtClean="0"/>
              <a:t>, I have been mandated to take over the technical coordination of the project in addition to project leader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A80E0-E375-2444-9718-359241C4F7F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67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SmartArt </a:t>
            </a:r>
            <a:r>
              <a:rPr lang="en-US" sz="1400" b="1" baseline="0" dirty="0" smtClean="0"/>
              <a:t>custom </a:t>
            </a:r>
            <a:r>
              <a:rPr lang="en-US" sz="1400" b="1" dirty="0" smtClean="0"/>
              <a:t>animation effects: upward arrow process</a:t>
            </a:r>
          </a:p>
          <a:p>
            <a:r>
              <a:rPr lang="en-US" sz="1400" dirty="0" smtClean="0"/>
              <a:t>(Basic)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SmartArt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Slides</a:t>
            </a:r>
            <a:r>
              <a:rPr lang="en-US" sz="1200" b="0" dirty="0" smtClean="0"/>
              <a:t> group, click </a:t>
            </a:r>
            <a:r>
              <a:rPr lang="en-US" sz="1200" b="1" dirty="0" smtClean="0"/>
              <a:t>Layout</a:t>
            </a:r>
            <a:r>
              <a:rPr lang="en-US" sz="1200" b="0" dirty="0" smtClean="0"/>
              <a:t>, and then 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Blank</a:t>
            </a:r>
            <a:r>
              <a:rPr lang="en-US" sz="1200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Insert tab</a:t>
            </a:r>
            <a:r>
              <a:rPr lang="en-US" sz="1200" b="0" dirty="0" smtClean="0"/>
              <a:t>, in the </a:t>
            </a:r>
            <a:r>
              <a:rPr lang="en-US" sz="1200" b="1" dirty="0" smtClean="0"/>
              <a:t>Illustrations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SmartArt</a:t>
            </a:r>
            <a:r>
              <a:rPr lang="en-US" sz="1200" b="0" dirty="0" smtClean="0"/>
              <a:t>.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Choose a SmartArt Graphic</a:t>
            </a:r>
            <a:r>
              <a:rPr lang="en-US" sz="1200" b="0" baseline="0" dirty="0" smtClean="0"/>
              <a:t> dialog box, in the left pane, click </a:t>
            </a:r>
            <a:r>
              <a:rPr lang="en-US" sz="1200" b="1" baseline="0" dirty="0" smtClean="0"/>
              <a:t>Process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Process</a:t>
            </a:r>
            <a:r>
              <a:rPr lang="en-US" sz="1200" b="0" baseline="0" dirty="0" smtClean="0"/>
              <a:t> pane, click </a:t>
            </a:r>
            <a:r>
              <a:rPr lang="en-US" sz="1200" b="1" baseline="0" dirty="0" smtClean="0"/>
              <a:t>Upward Arrow </a:t>
            </a:r>
            <a:r>
              <a:rPr lang="en-US" sz="1200" baseline="0" dirty="0" smtClean="0"/>
              <a:t>(sixth row, third option from the left), and then click </a:t>
            </a:r>
            <a:r>
              <a:rPr lang="en-US" sz="1200" b="1" baseline="0" dirty="0" smtClean="0"/>
              <a:t>OK</a:t>
            </a:r>
            <a:r>
              <a:rPr lang="en-US" sz="1200" baseline="0" dirty="0" smtClean="0"/>
              <a:t> to insert the graphic into the slide.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graphic, and then click one of the arrows on the left border. In the </a:t>
            </a:r>
            <a:r>
              <a:rPr lang="en-US" sz="1200" b="1" baseline="0" dirty="0" smtClean="0"/>
              <a:t>Type your text here </a:t>
            </a:r>
            <a:r>
              <a:rPr lang="en-US" sz="1200" baseline="0" dirty="0" smtClean="0"/>
              <a:t>dialog box, enter text. (</a:t>
            </a:r>
            <a:r>
              <a:rPr lang="en-US" sz="1200" b="1" baseline="0" dirty="0" smtClean="0"/>
              <a:t>Note: </a:t>
            </a:r>
            <a:r>
              <a:rPr lang="en-US" sz="1200" b="0" baseline="0" dirty="0" smtClean="0"/>
              <a:t>To create a bulleted list below each heading, select the heading text box in the </a:t>
            </a:r>
            <a:r>
              <a:rPr lang="en-US" sz="1200" b="1" baseline="0" dirty="0" smtClean="0"/>
              <a:t>Type your text here  </a:t>
            </a:r>
            <a:r>
              <a:rPr lang="en-US" sz="1200" b="0" baseline="0" dirty="0" smtClean="0"/>
              <a:t>dialog box, and then under </a:t>
            </a:r>
            <a:r>
              <a:rPr lang="en-US" sz="1200" b="1" baseline="0" dirty="0" smtClean="0"/>
              <a:t>SmartArt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Design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Create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Graphic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Add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Bullet</a:t>
            </a:r>
            <a:r>
              <a:rPr lang="en-US" sz="1200" b="0" baseline="0" dirty="0" smtClean="0"/>
              <a:t>. Enter text into the new bullet text box.)</a:t>
            </a:r>
            <a:endParaRPr lang="en-US" sz="1200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</a:t>
            </a:r>
            <a:r>
              <a:rPr lang="en-US" sz="1200" baseline="0" dirty="0" smtClean="0"/>
              <a:t> the slide, s</a:t>
            </a:r>
            <a:r>
              <a:rPr lang="en-US" sz="1200" dirty="0" smtClean="0"/>
              <a:t>elect</a:t>
            </a:r>
            <a:r>
              <a:rPr lang="en-US" sz="1200" baseline="0" dirty="0" smtClean="0"/>
              <a:t> the graphic.</a:t>
            </a:r>
            <a:r>
              <a:rPr lang="en-US" sz="1200" b="0" baseline="0" dirty="0" smtClean="0"/>
              <a:t> Under</a:t>
            </a:r>
            <a:r>
              <a:rPr lang="en-US" sz="1200" b="1" baseline="0" dirty="0" smtClean="0"/>
              <a:t> 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Design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Change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Colorful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Colorful  Range - Accent Colors 3 to 4 </a:t>
            </a:r>
            <a:r>
              <a:rPr lang="en-US" sz="1200" b="0" baseline="0" dirty="0" smtClean="0"/>
              <a:t>(third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More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Best Match for Document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Intense Effect </a:t>
            </a:r>
            <a:r>
              <a:rPr lang="en-US" sz="1200" b="0" baseline="0" dirty="0" smtClean="0"/>
              <a:t>(fifth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Font</a:t>
            </a:r>
            <a:r>
              <a:rPr lang="en-US" sz="1200" b="0" baseline="0" dirty="0" smtClean="0"/>
              <a:t> group, select </a:t>
            </a:r>
            <a:r>
              <a:rPr lang="en-US" sz="1200" b="1" baseline="0" dirty="0" smtClean="0"/>
              <a:t>Calibri </a:t>
            </a:r>
            <a:r>
              <a:rPr lang="en-US" sz="1200" b="0" baseline="0" dirty="0" smtClean="0"/>
              <a:t>from the </a:t>
            </a:r>
            <a:r>
              <a:rPr lang="en-US" sz="1200" b="1" baseline="0" dirty="0" smtClean="0"/>
              <a:t>Font </a:t>
            </a:r>
            <a:r>
              <a:rPr lang="en-US" sz="1200" b="0" baseline="0" dirty="0" smtClean="0"/>
              <a:t>list, and then select </a:t>
            </a:r>
            <a:r>
              <a:rPr lang="en-US" sz="1200" b="1" baseline="0" dirty="0" smtClean="0"/>
              <a:t>24 </a:t>
            </a:r>
            <a:r>
              <a:rPr lang="en-US" sz="1200" b="0" i="0" baseline="0" dirty="0" smtClean="0"/>
              <a:t>from</a:t>
            </a:r>
            <a:r>
              <a:rPr lang="en-US" sz="1200" b="0" baseline="0" dirty="0" smtClean="0"/>
              <a:t> the </a:t>
            </a:r>
            <a:r>
              <a:rPr lang="en-US" sz="1200" b="1" baseline="0" dirty="0" smtClean="0"/>
              <a:t>Font Size </a:t>
            </a:r>
            <a:r>
              <a:rPr lang="en-US" sz="1200" b="0" baseline="0" dirty="0" smtClean="0"/>
              <a:t>list.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lang="en-US" sz="1200" b="0" baseline="0" dirty="0" smtClean="0"/>
              <a:t>Select the text in the first text box from the left. Under</a:t>
            </a:r>
            <a:r>
              <a:rPr lang="en-US" sz="1200" b="1" baseline="0" dirty="0" smtClean="0"/>
              <a:t> 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WordArt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Text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="0" baseline="0" dirty="0" smtClean="0"/>
              <a:t>click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Olive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Green, Accent 3, Darker 25% </a:t>
            </a:r>
            <a:r>
              <a:rPr lang="en-US" sz="1200" b="0" baseline="0" dirty="0" smtClean="0"/>
              <a:t>(fifth row, seventh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lang="en-US" sz="1200" b="0" baseline="0" dirty="0" smtClean="0"/>
              <a:t>Select the text in the second text box from the left. Under</a:t>
            </a:r>
            <a:r>
              <a:rPr lang="en-US" sz="1200" b="1" baseline="0" dirty="0" smtClean="0"/>
              <a:t> 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WordArt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Text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="0" baseline="0" dirty="0" smtClean="0"/>
              <a:t>click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Aqua, Accent 5, Darker 25% </a:t>
            </a:r>
            <a:r>
              <a:rPr lang="en-US" sz="1200" b="0" baseline="0" dirty="0" smtClean="0"/>
              <a:t>(fifth row, ninth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lang="en-US" sz="1200" b="0" baseline="0" dirty="0" smtClean="0"/>
              <a:t>Select the text in the third text box from the left. Under</a:t>
            </a:r>
            <a:r>
              <a:rPr lang="en-US" sz="1200" b="1" baseline="0" dirty="0" smtClean="0"/>
              <a:t> 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WordArt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Text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="0" baseline="0" dirty="0" smtClean="0"/>
              <a:t>click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Purple, Accent 4, Darker 25% </a:t>
            </a:r>
            <a:r>
              <a:rPr lang="en-US" sz="1200" b="0" baseline="0" dirty="0" smtClean="0"/>
              <a:t>(fifth row, eighth option from the left).</a:t>
            </a:r>
          </a:p>
          <a:p>
            <a:endParaRPr lang="en-US" sz="1200" baseline="0" dirty="0" smtClean="0"/>
          </a:p>
          <a:p>
            <a:endParaRPr lang="en-US" sz="1200" baseline="0" dirty="0" smtClean="0"/>
          </a:p>
          <a:p>
            <a:r>
              <a:rPr lang="en-US" sz="1200" baseline="0" dirty="0" smtClean="0"/>
              <a:t>To reproduce the animation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slide, select the graphic.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Add Effect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</a:t>
            </a:r>
            <a:r>
              <a:rPr lang="en-US" sz="1200" b="1" baseline="0" dirty="0" smtClean="0"/>
              <a:t>the Add Entrance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Wipe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Wipe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Direction</a:t>
            </a:r>
            <a:r>
              <a:rPr lang="en-US" sz="1200" b="0" baseline="0" dirty="0" smtClean="0"/>
              <a:t> list, select </a:t>
            </a:r>
            <a:r>
              <a:rPr lang="en-US" sz="1200" b="1" baseline="0" dirty="0" smtClean="0"/>
              <a:t>From Left</a:t>
            </a:r>
            <a:r>
              <a:rPr lang="en-US" sz="1200" b="0" baseline="0" dirty="0" smtClean="0"/>
              <a:t>.</a:t>
            </a:r>
            <a:r>
              <a:rPr lang="en-US" sz="1200" baseline="0" dirty="0" smtClean="0"/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Wipe</a:t>
            </a:r>
            <a:r>
              <a:rPr lang="en-US" sz="1200" b="0" baseline="0" dirty="0" smtClean="0"/>
              <a:t>,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Speed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Fast</a:t>
            </a:r>
            <a:r>
              <a:rPr lang="en-US" sz="1200" baseline="0" dirty="0" smtClean="0"/>
              <a:t>.</a:t>
            </a:r>
            <a:endParaRPr lang="en-US" sz="1200" b="0" baseline="0" dirty="0" smtClean="0"/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 Animation </a:t>
            </a:r>
            <a:r>
              <a:rPr lang="en-US" sz="1200" b="0" baseline="0" dirty="0" smtClean="0"/>
              <a:t>task </a:t>
            </a:r>
            <a:r>
              <a:rPr lang="en-US" sz="1200" baseline="0" dirty="0" smtClean="0"/>
              <a:t>pane, select the wipe effect. Click the arrow to the right of the wipe effect, and then click </a:t>
            </a:r>
            <a:r>
              <a:rPr lang="en-US" sz="1200" b="1" baseline="0" dirty="0" smtClean="0"/>
              <a:t>Effect Options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Wipe</a:t>
            </a:r>
            <a:r>
              <a:rPr lang="en-US" sz="1200" baseline="0" dirty="0" smtClean="0"/>
              <a:t> dialog box, on the </a:t>
            </a:r>
            <a:r>
              <a:rPr lang="en-US" sz="1200" b="1" baseline="0" dirty="0" smtClean="0"/>
              <a:t>SmartArt Animation </a:t>
            </a:r>
            <a:r>
              <a:rPr lang="en-US" sz="1200" baseline="0" dirty="0" smtClean="0"/>
              <a:t>tab, in the </a:t>
            </a:r>
            <a:r>
              <a:rPr lang="en-US" sz="1200" b="1" baseline="0" dirty="0" smtClean="0"/>
              <a:t>Group graphic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One by one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 Animation </a:t>
            </a:r>
            <a:r>
              <a:rPr lang="en-US" sz="1200" b="0" baseline="0" dirty="0" smtClean="0"/>
              <a:t>task </a:t>
            </a:r>
            <a:r>
              <a:rPr lang="en-US" sz="1200" baseline="0" dirty="0" smtClean="0"/>
              <a:t>pane, click the double arrow under the wipe effect </a:t>
            </a:r>
            <a:r>
              <a:rPr lang="en-US" sz="1200" b="0" i="0" baseline="0" dirty="0" smtClean="0"/>
              <a:t>to expand the contents of the list of effects.</a:t>
            </a:r>
            <a:endParaRPr lang="en-US" sz="1200" baseline="0" dirty="0" smtClean="0"/>
          </a:p>
          <a:p>
            <a:pPr marL="228600" indent="-228600">
              <a:buFont typeface="+mj-lt"/>
              <a:buAutoNum type="arabicPeriod" startAt="4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 Animation </a:t>
            </a:r>
            <a:r>
              <a:rPr lang="en-US" sz="1200" b="0" baseline="0" dirty="0" smtClean="0"/>
              <a:t>task </a:t>
            </a:r>
            <a:r>
              <a:rPr lang="en-US" sz="1200" baseline="0" dirty="0" smtClean="0"/>
              <a:t>pane, select the second wipe effect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/>
              <a:t>C</a:t>
            </a:r>
            <a:r>
              <a:rPr lang="en-US" sz="1200" baseline="0" dirty="0" smtClean="0"/>
              <a:t>lick </a:t>
            </a:r>
            <a:r>
              <a:rPr lang="en-US" sz="1200" b="1" baseline="0" dirty="0" smtClean="0"/>
              <a:t>Change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 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Change Entrance Effect </a:t>
            </a:r>
            <a:r>
              <a:rPr lang="en-US" sz="1200" b="0" baseline="0" dirty="0" smtClean="0"/>
              <a:t>dialog box,</a:t>
            </a:r>
            <a:r>
              <a:rPr lang="en-US" sz="1200" baseline="0" dirty="0" smtClean="0"/>
              <a:t> under </a:t>
            </a:r>
            <a:r>
              <a:rPr lang="en-US" sz="1200" b="1" baseline="0" dirty="0" smtClean="0"/>
              <a:t>Exciting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Curve Up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Curve Up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Start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With Previous</a:t>
            </a:r>
            <a:r>
              <a:rPr lang="en-US" sz="1200" baseline="0" dirty="0" smtClean="0"/>
              <a:t>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Curve Up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</a:t>
            </a:r>
            <a:r>
              <a:rPr lang="en-US" sz="1200" baseline="0" dirty="0" smtClean="0"/>
              <a:t>n the </a:t>
            </a:r>
            <a:r>
              <a:rPr lang="en-US" sz="1200" b="1" baseline="0" dirty="0" smtClean="0"/>
              <a:t>Speed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Very Fast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 Animation </a:t>
            </a:r>
            <a:r>
              <a:rPr lang="en-US" sz="1200" b="0" baseline="0" dirty="0" smtClean="0"/>
              <a:t>task</a:t>
            </a:r>
            <a:r>
              <a:rPr lang="en-US" sz="1200" b="1" baseline="0" dirty="0" smtClean="0"/>
              <a:t> </a:t>
            </a:r>
            <a:r>
              <a:rPr lang="en-US" sz="1200" baseline="0" dirty="0" smtClean="0"/>
              <a:t>pane, select the third wipe effect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Change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 Effects</a:t>
            </a:r>
            <a:r>
              <a:rPr lang="en-US" sz="1200" b="0" baseline="0" dirty="0" smtClean="0"/>
              <a:t>.</a:t>
            </a:r>
            <a:r>
              <a:rPr lang="en-US" sz="1200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Change Entrance Effect </a:t>
            </a:r>
            <a:r>
              <a:rPr lang="en-US" sz="1200" b="0" baseline="0" dirty="0" smtClean="0"/>
              <a:t>dialog box,</a:t>
            </a:r>
            <a:r>
              <a:rPr lang="en-US" sz="1200" baseline="0" dirty="0" smtClean="0"/>
              <a:t> under </a:t>
            </a:r>
            <a:r>
              <a:rPr lang="en-US" sz="1200" b="1" baseline="0" dirty="0" smtClean="0"/>
              <a:t>Moderate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Descend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Modify: Descend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Start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With Previous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Modify: Descend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Speed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Very Fast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the arrow to the right of the third wipe effect, and then click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Descend</a:t>
            </a:r>
            <a:r>
              <a:rPr lang="en-US" sz="1200" b="0" baseline="0" dirty="0" smtClean="0"/>
              <a:t> dialog box, on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Delay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0.5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 Animation </a:t>
            </a:r>
            <a:r>
              <a:rPr lang="en-US" sz="1200" b="0" baseline="0" dirty="0" smtClean="0"/>
              <a:t>task </a:t>
            </a:r>
            <a:r>
              <a:rPr lang="en-US" sz="1200" baseline="0" dirty="0" smtClean="0"/>
              <a:t>pane, select the fourth wipe effect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Change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 Effects</a:t>
            </a:r>
            <a:r>
              <a:rPr lang="en-US" sz="1200" b="0" baseline="0" dirty="0" smtClean="0"/>
              <a:t>.</a:t>
            </a:r>
            <a:r>
              <a:rPr lang="en-US" sz="1200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Change Entrance Effect </a:t>
            </a:r>
            <a:r>
              <a:rPr lang="en-US" sz="1200" b="0" baseline="0" dirty="0" smtClean="0"/>
              <a:t>dialog box,</a:t>
            </a:r>
            <a:r>
              <a:rPr lang="en-US" sz="1200" baseline="0" dirty="0" smtClean="0"/>
              <a:t> under </a:t>
            </a:r>
            <a:r>
              <a:rPr lang="en-US" sz="1200" b="1" baseline="0" dirty="0" smtClean="0"/>
              <a:t>Exciting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Curve Up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Modify: Curve Up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Start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On Click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Modify: Curve Up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Speed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Very Fast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 Animation </a:t>
            </a:r>
            <a:r>
              <a:rPr lang="en-US" sz="1200" b="0" baseline="0" dirty="0" smtClean="0"/>
              <a:t>task</a:t>
            </a:r>
            <a:r>
              <a:rPr lang="en-US" sz="1200" b="1" baseline="0" dirty="0" smtClean="0"/>
              <a:t> </a:t>
            </a:r>
            <a:r>
              <a:rPr lang="en-US" sz="1200" baseline="0" dirty="0" smtClean="0"/>
              <a:t>pane, select the fifth wipe effect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Change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 Effects</a:t>
            </a:r>
            <a:r>
              <a:rPr lang="en-US" sz="1200" b="0" baseline="0" dirty="0" smtClean="0"/>
              <a:t>.</a:t>
            </a:r>
            <a:r>
              <a:rPr lang="en-US" sz="1200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Change Entrance Effect </a:t>
            </a:r>
            <a:r>
              <a:rPr lang="en-US" sz="1200" b="0" baseline="0" dirty="0" smtClean="0"/>
              <a:t>dialog box,</a:t>
            </a:r>
            <a:r>
              <a:rPr lang="en-US" sz="1200" baseline="0" dirty="0" smtClean="0"/>
              <a:t> under </a:t>
            </a:r>
            <a:r>
              <a:rPr lang="en-US" sz="1200" b="1" baseline="0" dirty="0" smtClean="0"/>
              <a:t>Moderate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Descend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Modify: Descend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Start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After Previous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Modify: Descend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Speed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Very Fast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 Animation </a:t>
            </a:r>
            <a:r>
              <a:rPr lang="en-US" sz="1200" b="0" baseline="0" dirty="0" smtClean="0"/>
              <a:t>task </a:t>
            </a:r>
            <a:r>
              <a:rPr lang="en-US" sz="1200" baseline="0" dirty="0" smtClean="0"/>
              <a:t>pane, select the sixth wipe effect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Change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 Effects</a:t>
            </a:r>
            <a:r>
              <a:rPr lang="en-US" sz="1200" b="0" baseline="0" dirty="0" smtClean="0"/>
              <a:t>.</a:t>
            </a:r>
            <a:r>
              <a:rPr lang="en-US" sz="1200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Change Entrance Effect </a:t>
            </a:r>
            <a:r>
              <a:rPr lang="en-US" sz="1200" b="0" baseline="0" dirty="0" smtClean="0"/>
              <a:t>dialog box,</a:t>
            </a:r>
            <a:r>
              <a:rPr lang="en-US" sz="1200" baseline="0" dirty="0" smtClean="0"/>
              <a:t> under </a:t>
            </a:r>
            <a:r>
              <a:rPr lang="en-US" sz="1200" b="1" baseline="0" dirty="0" smtClean="0"/>
              <a:t>Exciting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Curve Up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Modify: Curve Up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Start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On Click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Modify: Curve Up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Speed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Very Fast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 Animation </a:t>
            </a:r>
            <a:r>
              <a:rPr lang="en-US" sz="1200" b="0" baseline="0" dirty="0" smtClean="0"/>
              <a:t>task </a:t>
            </a:r>
            <a:r>
              <a:rPr lang="en-US" sz="1200" baseline="0" dirty="0" smtClean="0"/>
              <a:t>pane, select the seventh wipe effect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Change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 Effects</a:t>
            </a:r>
            <a:r>
              <a:rPr lang="en-US" sz="1200" b="0" baseline="0" dirty="0" smtClean="0"/>
              <a:t>.</a:t>
            </a:r>
            <a:r>
              <a:rPr lang="en-US" sz="1200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Change Entrance Effect </a:t>
            </a:r>
            <a:r>
              <a:rPr lang="en-US" sz="1200" b="0" baseline="0" dirty="0" smtClean="0"/>
              <a:t>dialog box,</a:t>
            </a:r>
            <a:r>
              <a:rPr lang="en-US" sz="1200" baseline="0" dirty="0" smtClean="0"/>
              <a:t> under </a:t>
            </a:r>
            <a:r>
              <a:rPr lang="en-US" sz="1200" b="1" baseline="0" dirty="0" smtClean="0"/>
              <a:t>Moderate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Descend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Modify: Descend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Start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After Previous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Modify: Descend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Speed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Very Fast</a:t>
            </a:r>
            <a:r>
              <a:rPr lang="en-US" sz="1200" b="0" baseline="0" dirty="0" smtClean="0"/>
              <a:t>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baseline="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Right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fourth option from the left).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39%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Olive Green, Accent 3, Lighter 60%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seventh option from the left)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buFont typeface="+mj-lt"/>
              <a:buNone/>
            </a:pPr>
            <a:r>
              <a:rPr lang="en-US" sz="1200" dirty="0" smtClean="0"/>
              <a:t>To increase the size of the SmartArt graphic</a:t>
            </a:r>
            <a:r>
              <a:rPr lang="en-US" sz="1200" baseline="0" dirty="0" smtClean="0"/>
              <a:t> so that it spans the entire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aseline="0" dirty="0" smtClean="0"/>
              <a:t>On the slide, select the graphic.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aseline="0" dirty="0" smtClean="0"/>
              <a:t>Point to the top right corner of the graphic border, until a two-headed arrow appears. Drag the top right corner of the graphic border into the top right corner of the slide.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Point to the bottom left corner of the graphic border, until a two-headed arrow appears. Drag the bottom left corner of the graphic border into the bottom left corner of the slide. </a:t>
            </a:r>
          </a:p>
          <a:p>
            <a:pPr marL="342900" indent="-342900">
              <a:buFont typeface="+mj-lt"/>
              <a:buNone/>
            </a:pPr>
            <a:endParaRPr lang="en-US" sz="1200" dirty="0" smtClean="0"/>
          </a:p>
          <a:p>
            <a:endParaRPr lang="en-US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-1" y="2133600"/>
            <a:ext cx="7543801" cy="3850341"/>
            <a:chOff x="-1" y="3379694"/>
            <a:chExt cx="7543801" cy="2604247"/>
          </a:xfrm>
        </p:grpSpPr>
        <p:sp>
          <p:nvSpPr>
            <p:cNvPr id="15" name="Snip Single Corner Rectangle 14"/>
            <p:cNvSpPr/>
            <p:nvPr/>
          </p:nvSpPr>
          <p:spPr>
            <a:xfrm flipV="1">
              <a:off x="-1" y="3393141"/>
              <a:ext cx="7543800" cy="2590800"/>
            </a:xfrm>
            <a:prstGeom prst="snip1Rect">
              <a:avLst>
                <a:gd name="adj" fmla="val 737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0" y="3379694"/>
              <a:ext cx="7543800" cy="237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ardrop 12"/>
          <p:cNvSpPr/>
          <p:nvPr/>
        </p:nvSpPr>
        <p:spPr>
          <a:xfrm>
            <a:off x="6844553" y="2743200"/>
            <a:ext cx="394447" cy="394447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4A11387-841E-274A-B892-F5D9F46B59A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74A11387-841E-274A-B892-F5D9F46B59A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E2D38DDF-6765-4540-B63D-425F3C6FA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1387-841E-274A-B892-F5D9F46B59A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38DDF-6765-4540-B63D-425F3C6FA7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1387-841E-274A-B892-F5D9F46B59A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38DDF-6765-4540-B63D-425F3C6FA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1387-841E-274A-B892-F5D9F46B59A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38DDF-6765-4540-B63D-425F3C6FA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1387-841E-274A-B892-F5D9F46B59A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38DDF-6765-4540-B63D-425F3C6FA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3B13-99A5-4532-9E1B-5703CBC5A5F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4/4/2013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CBE7-5518-401F-8BB0-02F0FA6D4E6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5514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3B13-99A5-4532-9E1B-5703CBC5A5F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4/4/2013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CBE7-5518-401F-8BB0-02F0FA6D4E6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605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3B13-99A5-4532-9E1B-5703CBC5A5F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4/4/2013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CBE7-5518-401F-8BB0-02F0FA6D4E6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1613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3B13-99A5-4532-9E1B-5703CBC5A5F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4/4/2013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CBE7-5518-401F-8BB0-02F0FA6D4E6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1151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3B13-99A5-4532-9E1B-5703CBC5A5F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4/4/2013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CBE7-5518-401F-8BB0-02F0FA6D4E6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936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1387-841E-274A-B892-F5D9F46B59A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38DDF-6765-4540-B63D-425F3C6FA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3B13-99A5-4532-9E1B-5703CBC5A5F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4/4/2013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CBE7-5518-401F-8BB0-02F0FA6D4E6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3867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3B13-99A5-4532-9E1B-5703CBC5A5F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4/4/2013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CBE7-5518-401F-8BB0-02F0FA6D4E6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9933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3B13-99A5-4532-9E1B-5703CBC5A5F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4/4/2013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CBE7-5518-401F-8BB0-02F0FA6D4E6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8834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3B13-99A5-4532-9E1B-5703CBC5A5F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4/4/2013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CBE7-5518-401F-8BB0-02F0FA6D4E6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2188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3B13-99A5-4532-9E1B-5703CBC5A5F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4/4/2013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CBE7-5518-401F-8BB0-02F0FA6D4E6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32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3B13-99A5-4532-9E1B-5703CBC5A5F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4/4/2013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CCBE7-5518-401F-8BB0-02F0FA6D4E6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481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4A11387-841E-274A-B892-F5D9F46B59A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4CBEAF9-9E58-4CC8-A6FF-6DD8A58DEEA4}" type="datetimeFigureOut">
              <a:rPr lang="en-US" smtClean="0"/>
              <a:pPr/>
              <a:t>4/4/2013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1387-841E-274A-B892-F5D9F46B59A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38DDF-6765-4540-B63D-425F3C6FA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1387-841E-274A-B892-F5D9F46B59A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38DDF-6765-4540-B63D-425F3C6FA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1387-841E-274A-B892-F5D9F46B59A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38DDF-6765-4540-B63D-425F3C6FA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1387-841E-274A-B892-F5D9F46B59A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38DDF-6765-4540-B63D-425F3C6FA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74A11387-841E-274A-B892-F5D9F46B59A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E2D38DDF-6765-4540-B63D-425F3C6FA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4A11387-841E-274A-B892-F5D9F46B59A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2D38DDF-6765-4540-B63D-425F3C6FA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B803B13-99A5-4532-9E1B-5703CBC5A5F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4/4/2013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3FCCBE7-5518-401F-8BB0-02F0FA6D4E6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899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ndico.cern.ch/conferenceDisplay.py?confId=16434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ndico.cern.ch/conferenceDisplay.py?confId=16434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819400"/>
            <a:ext cx="5867400" cy="2199416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HIE-ISOLDE Status Report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5867400" cy="573741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 smtClean="0"/>
              <a:t>Yacine </a:t>
            </a:r>
            <a:r>
              <a:rPr lang="en-US" sz="1800" b="1" dirty="0" err="1" smtClean="0"/>
              <a:t>Kadi</a:t>
            </a:r>
            <a:r>
              <a:rPr lang="en-US" sz="1800" b="1" dirty="0" smtClean="0"/>
              <a:t> on behalf of HIE-ISOLDE project team</a:t>
            </a:r>
          </a:p>
          <a:p>
            <a:r>
              <a:rPr lang="en-US" sz="1800" dirty="0" smtClean="0"/>
              <a:t>ISOLDE Collaboration Committee Meeting, 31 January 2012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209800"/>
            <a:ext cx="2992784" cy="97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09800"/>
            <a:ext cx="990600" cy="974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Highlights: others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8280920" cy="4032448"/>
          </a:xfrm>
        </p:spPr>
        <p:txBody>
          <a:bodyPr>
            <a:noAutofit/>
          </a:bodyPr>
          <a:lstStyle/>
          <a:p>
            <a:pPr>
              <a:spcBef>
                <a:spcPts val="1400"/>
              </a:spcBef>
            </a:pPr>
            <a:r>
              <a:rPr lang="en-US" sz="2400" dirty="0"/>
              <a:t>Diagnostics look well thought out and conceptually well advanced for this stage of the project</a:t>
            </a:r>
            <a:r>
              <a:rPr lang="en-US" sz="2400" dirty="0" smtClean="0"/>
              <a:t>.</a:t>
            </a:r>
          </a:p>
          <a:p>
            <a:pPr>
              <a:spcBef>
                <a:spcPts val="1400"/>
              </a:spcBef>
            </a:pPr>
            <a:r>
              <a:rPr lang="en-US" sz="2400" dirty="0" smtClean="0"/>
              <a:t>Compare safety protocols with other operating facilities</a:t>
            </a:r>
          </a:p>
          <a:p>
            <a:pPr>
              <a:spcBef>
                <a:spcPts val="1400"/>
              </a:spcBef>
            </a:pPr>
            <a:r>
              <a:rPr lang="en-US" sz="2400" dirty="0"/>
              <a:t>A finalization of the experimental layout is </a:t>
            </a:r>
            <a:r>
              <a:rPr lang="en-US" sz="2400" dirty="0" smtClean="0"/>
              <a:t>required</a:t>
            </a:r>
          </a:p>
          <a:p>
            <a:pPr>
              <a:spcBef>
                <a:spcPts val="1400"/>
              </a:spcBef>
            </a:pPr>
            <a:r>
              <a:rPr lang="en-US" sz="2400" dirty="0"/>
              <a:t>The IAP suggests that attention must be given on the production of x-</a:t>
            </a:r>
            <a:r>
              <a:rPr lang="en-US" sz="2400" dirty="0" smtClean="0"/>
              <a:t>rays</a:t>
            </a:r>
          </a:p>
          <a:p>
            <a:r>
              <a:rPr lang="en-US" sz="2400" dirty="0" smtClean="0"/>
              <a:t>The IAP strongly </a:t>
            </a:r>
            <a:r>
              <a:rPr lang="en-US" sz="2400" dirty="0"/>
              <a:t>support the addition of the storage ring to </a:t>
            </a:r>
            <a:r>
              <a:rPr lang="en-US" sz="2400" dirty="0" smtClean="0"/>
              <a:t>the ISOLDE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5990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751391" cy="4104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8000"/>
                </a:solidFill>
              </a:rPr>
              <a:t>2</a:t>
            </a:r>
            <a:r>
              <a:rPr lang="en-US" sz="2400" b="1" baseline="30000" dirty="0" smtClean="0">
                <a:solidFill>
                  <a:srgbClr val="008000"/>
                </a:solidFill>
              </a:rPr>
              <a:t>nd</a:t>
            </a:r>
            <a:r>
              <a:rPr lang="en-US" sz="2400" b="1" dirty="0" smtClean="0">
                <a:solidFill>
                  <a:srgbClr val="008000"/>
                </a:solidFill>
              </a:rPr>
              <a:t> International Advisory Panel Meeting (9-10 Jan. 2012) 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008000"/>
                </a:solidFill>
              </a:rPr>
              <a:t>Final recommendations</a:t>
            </a:r>
          </a:p>
          <a:p>
            <a:pPr marL="0" indent="0">
              <a:spcBef>
                <a:spcPts val="1200"/>
              </a:spcBef>
              <a:buNone/>
            </a:pPr>
            <a:endParaRPr lang="en-US" sz="1600" b="1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8000"/>
                </a:solidFill>
              </a:rPr>
              <a:t>“</a:t>
            </a:r>
            <a:r>
              <a:rPr lang="en-US" sz="2000" dirty="0"/>
              <a:t>The general recommendation of IAP is to meet the goal of having HIE-ISOLDE phase 1 </a:t>
            </a:r>
            <a:r>
              <a:rPr lang="en-US" sz="2000" dirty="0" smtClean="0"/>
              <a:t>in operation </a:t>
            </a:r>
            <a:r>
              <a:rPr lang="en-US" sz="2000" dirty="0"/>
              <a:t>in 2015. Thus the R&amp;D approach should now be ending and be replaced by a more </a:t>
            </a:r>
            <a:r>
              <a:rPr lang="en-US" sz="2000" dirty="0" smtClean="0"/>
              <a:t>project oriented </a:t>
            </a:r>
            <a:r>
              <a:rPr lang="en-US" sz="2000" dirty="0"/>
              <a:t>approach. As reported above, </a:t>
            </a:r>
            <a:r>
              <a:rPr lang="en-US" sz="2000" i="1" dirty="0"/>
              <a:t>we thus recommend that the HIE-ISOLDE </a:t>
            </a:r>
            <a:r>
              <a:rPr lang="en-US" sz="2000" i="1" dirty="0" smtClean="0"/>
              <a:t>project management </a:t>
            </a:r>
            <a:r>
              <a:rPr lang="en-US" sz="2000" i="1" dirty="0"/>
              <a:t>prepare a risk, budget and manpower analysis and sent it to the IAP by Sept. 2012</a:t>
            </a:r>
            <a:r>
              <a:rPr lang="en-US" sz="2000" b="1" dirty="0" smtClean="0">
                <a:solidFill>
                  <a:srgbClr val="008000"/>
                </a:solidFill>
              </a:rPr>
              <a:t>”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000" b="1" dirty="0">
              <a:solidFill>
                <a:srgbClr val="008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000" b="1" dirty="0">
                <a:solidFill>
                  <a:srgbClr val="008000"/>
                </a:solidFill>
                <a:hlinkClick r:id="rId3"/>
              </a:rPr>
              <a:t>http://indico.cern.ch/conferenceDisplay.py?confId=</a:t>
            </a:r>
            <a:r>
              <a:rPr lang="en-US" sz="2000" b="1" dirty="0" smtClean="0">
                <a:solidFill>
                  <a:srgbClr val="008000"/>
                </a:solidFill>
                <a:hlinkClick r:id="rId3"/>
              </a:rPr>
              <a:t>164342</a:t>
            </a:r>
            <a:endParaRPr lang="en-US" sz="2000" b="1" dirty="0" smtClean="0">
              <a:solidFill>
                <a:srgbClr val="008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000" b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R&amp;D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916832"/>
            <a:ext cx="7896993" cy="460851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IE" sz="2400" dirty="0" smtClean="0">
                <a:cs typeface="Arial" pitchFamily="34" charset="0"/>
              </a:rPr>
              <a:t>Pre-series High-Beta Cavity</a:t>
            </a:r>
          </a:p>
          <a:p>
            <a:pPr>
              <a:buFont typeface="Wingdings" pitchFamily="2" charset="2"/>
              <a:buChar char="Ø"/>
            </a:pPr>
            <a:r>
              <a:rPr lang="en-IE" sz="2400" dirty="0" smtClean="0">
                <a:cs typeface="Arial" pitchFamily="34" charset="0"/>
              </a:rPr>
              <a:t>High-Beta Cryomodule Design</a:t>
            </a:r>
            <a:endParaRPr lang="en-IE" sz="2400" dirty="0"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IE" sz="2400" b="1" dirty="0" smtClean="0">
                <a:cs typeface="Arial" pitchFamily="34" charset="0"/>
              </a:rPr>
              <a:t>RF Measurements</a:t>
            </a:r>
            <a:endParaRPr lang="en-IE" sz="2400" b="1" dirty="0"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IE" sz="2400" dirty="0" smtClean="0">
                <a:cs typeface="Arial" pitchFamily="34" charset="0"/>
              </a:rPr>
              <a:t>Sputtering Developments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77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Measurements @ 4.5K (2011)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9026205"/>
              </p:ext>
            </p:extLst>
          </p:nvPr>
        </p:nvGraphicFramePr>
        <p:xfrm>
          <a:off x="611559" y="1916832"/>
          <a:ext cx="7751391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2302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60829829"/>
              </p:ext>
            </p:extLst>
          </p:nvPr>
        </p:nvGraphicFramePr>
        <p:xfrm>
          <a:off x="610214" y="1772816"/>
          <a:ext cx="7706201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dirty="0" smtClean="0"/>
              <a:t>RF Measurements (2012)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134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65748447"/>
              </p:ext>
            </p:extLst>
          </p:nvPr>
        </p:nvGraphicFramePr>
        <p:xfrm>
          <a:off x="-798286" y="-304800"/>
          <a:ext cx="9942286" cy="7576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 Diagonal Corner Rectangle 3"/>
          <p:cNvSpPr/>
          <p:nvPr/>
        </p:nvSpPr>
        <p:spPr>
          <a:xfrm>
            <a:off x="174172" y="304091"/>
            <a:ext cx="8124008" cy="614129"/>
          </a:xfrm>
          <a:prstGeom prst="round2DiagRect">
            <a:avLst/>
          </a:prstGeom>
          <a:gradFill rotWithShape="0">
            <a:gsLst>
              <a:gs pos="0">
                <a:schemeClr val="accent6">
                  <a:alpha val="10000"/>
                </a:schemeClr>
              </a:gs>
              <a:gs pos="100000">
                <a:schemeClr val="accent6"/>
              </a:gs>
            </a:gsLst>
            <a:lin ang="0" scaled="1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395536" y="332656"/>
            <a:ext cx="8371274" cy="1624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A goal is a dream with milestones</a:t>
            </a: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(</a:t>
            </a:r>
            <a:r>
              <a:rPr lang="en-US" sz="3200" dirty="0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O. Brunner BE/RF)</a:t>
            </a:r>
            <a:endParaRPr lang="en-US" sz="3200" baseline="-25000" dirty="0">
              <a:ln>
                <a:solidFill>
                  <a:prstClr val="black">
                    <a:lumMod val="50000"/>
                    <a:lumOff val="50000"/>
                  </a:prstClr>
                </a:solidFill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baseline="-2500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99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3F067A-04C7-8540-BBA1-258986F0E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933F067A-04C7-8540-BBA1-258986F0E2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385932-BAAA-B444-9868-0521905A6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BF385932-BAAA-B444-9868-0521905A6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F8515C-ADE1-8E47-A6A5-16879266F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E4F8515C-ADE1-8E47-A6A5-16879266F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C12C55-FD27-FF44-A6FB-08132F3B4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EAC12C55-FD27-FF44-A6FB-08132F3B4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85076F-AD8F-0948-B8FE-72F0BE242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5885076F-AD8F-0948-B8FE-72F0BE2422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DAD5C6-AE7F-2E40-A1D9-C4431D397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C9DAD5C6-AE7F-2E40-A1D9-C4431D3974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8C368F-823E-2840-8E19-118BEF4F5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CD8C368F-823E-2840-8E19-118BEF4F58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73D7E8-49C1-594D-9EDB-5FBE78716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E573D7E8-49C1-594D-9EDB-5FBE787160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292499-A323-6D43-A883-6CBA81B5B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56292499-A323-6D43-A883-6CBA81B5B2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571182-42DA-854E-A59F-A1A8E8339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D2571182-42DA-854E-A59F-A1A8E83396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Review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495800" y="1949824"/>
            <a:ext cx="4173537" cy="4298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 pitchFamily="18" charset="2"/>
              <a:buChar char="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133600" y="1775331"/>
            <a:ext cx="5156200" cy="93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ts val="8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As defined in MTP 2012</a:t>
            </a:r>
          </a:p>
          <a:p>
            <a:pPr algn="ctr" defTabSz="914400" fontAlgn="base">
              <a:spcBef>
                <a:spcPts val="8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(175 FTE)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1000" y="2840186"/>
            <a:ext cx="8318500" cy="3613150"/>
          </a:xfrm>
        </p:spPr>
        <p:txBody>
          <a:bodyPr>
            <a:normAutofit fontScale="92500"/>
          </a:bodyPr>
          <a:lstStyle/>
          <a:p>
            <a:pPr>
              <a:buFontTx/>
              <a:buNone/>
              <a:defRPr/>
            </a:pPr>
            <a:r>
              <a:rPr lang="en-US" dirty="0" smtClean="0">
                <a:solidFill>
                  <a:srgbClr val="000090"/>
                </a:solidFill>
              </a:rPr>
              <a:t>   Total budget of 35.2 MCHF (2010 – 2015) including CVI of 10% for CERN part:</a:t>
            </a:r>
          </a:p>
          <a:p>
            <a:pPr lvl="1">
              <a:lnSpc>
                <a:spcPct val="170000"/>
              </a:lnSpc>
              <a:defRPr/>
            </a:pPr>
            <a:r>
              <a:rPr lang="en-US" dirty="0" smtClean="0">
                <a:solidFill>
                  <a:srgbClr val="000090"/>
                </a:solidFill>
              </a:rPr>
              <a:t>External funding (incl. </a:t>
            </a:r>
            <a:r>
              <a:rPr lang="en-US" dirty="0" err="1" smtClean="0">
                <a:solidFill>
                  <a:srgbClr val="000090"/>
                </a:solidFill>
              </a:rPr>
              <a:t>Isolde</a:t>
            </a:r>
            <a:r>
              <a:rPr lang="en-US" dirty="0" smtClean="0">
                <a:solidFill>
                  <a:srgbClr val="000090"/>
                </a:solidFill>
              </a:rPr>
              <a:t> Coll.)</a:t>
            </a:r>
          </a:p>
          <a:p>
            <a:pPr lvl="2">
              <a:defRPr/>
            </a:pPr>
            <a:r>
              <a:rPr lang="en-US" dirty="0" smtClean="0">
                <a:solidFill>
                  <a:srgbClr val="000090"/>
                </a:solidFill>
              </a:rPr>
              <a:t>LINAC (17.5 MCHF)</a:t>
            </a:r>
          </a:p>
          <a:p>
            <a:pPr lvl="3">
              <a:defRPr/>
            </a:pPr>
            <a:r>
              <a:rPr lang="en-US" b="1" dirty="0" smtClean="0"/>
              <a:t>5.5 </a:t>
            </a:r>
            <a:r>
              <a:rPr lang="en-US" b="1" dirty="0" err="1" smtClean="0"/>
              <a:t>AMeV</a:t>
            </a:r>
            <a:r>
              <a:rPr lang="en-US" b="1" dirty="0" smtClean="0"/>
              <a:t> + beam line stage1 ~ 8.5 MCHF (6.3 MCHF secured)</a:t>
            </a:r>
          </a:p>
          <a:p>
            <a:pPr lvl="1">
              <a:lnSpc>
                <a:spcPct val="170000"/>
              </a:lnSpc>
              <a:defRPr/>
            </a:pPr>
            <a:r>
              <a:rPr lang="en-US" dirty="0" smtClean="0">
                <a:solidFill>
                  <a:srgbClr val="000090"/>
                </a:solidFill>
              </a:rPr>
              <a:t>CERN</a:t>
            </a:r>
          </a:p>
          <a:p>
            <a:pPr lvl="2">
              <a:defRPr/>
            </a:pPr>
            <a:r>
              <a:rPr lang="en-US" dirty="0" smtClean="0">
                <a:solidFill>
                  <a:srgbClr val="000090"/>
                </a:solidFill>
              </a:rPr>
              <a:t>Management (0.1 MCHF)</a:t>
            </a:r>
          </a:p>
          <a:p>
            <a:pPr lvl="2">
              <a:defRPr/>
            </a:pPr>
            <a:r>
              <a:rPr lang="en-US" dirty="0" smtClean="0">
                <a:solidFill>
                  <a:srgbClr val="000090"/>
                </a:solidFill>
              </a:rPr>
              <a:t>Infrastructure (14.8 MCHF)    </a:t>
            </a:r>
            <a:r>
              <a:rPr lang="en-US" dirty="0" smtClean="0">
                <a:solidFill>
                  <a:srgbClr val="800000"/>
                </a:solidFill>
              </a:rPr>
              <a:t>=</a:t>
            </a:r>
            <a:r>
              <a:rPr lang="en-US" dirty="0">
                <a:solidFill>
                  <a:srgbClr val="800000"/>
                </a:solidFill>
              </a:rPr>
              <a:t>&gt; +15% (consolidation of testing infrastructure </a:t>
            </a:r>
            <a:r>
              <a:rPr lang="en-US" dirty="0" smtClean="0">
                <a:solidFill>
                  <a:srgbClr val="800000"/>
                </a:solidFill>
              </a:rPr>
              <a:t>)</a:t>
            </a:r>
          </a:p>
          <a:p>
            <a:pPr lvl="2">
              <a:defRPr/>
            </a:pPr>
            <a:r>
              <a:rPr lang="en-US" dirty="0" smtClean="0">
                <a:solidFill>
                  <a:srgbClr val="000090"/>
                </a:solidFill>
              </a:rPr>
              <a:t>Design studies for intensity upgrade (1.9 MCHF)</a:t>
            </a:r>
          </a:p>
          <a:p>
            <a:pPr lvl="2">
              <a:defRPr/>
            </a:pPr>
            <a:r>
              <a:rPr lang="en-US" dirty="0" smtClean="0">
                <a:solidFill>
                  <a:srgbClr val="000090"/>
                </a:solidFill>
              </a:rPr>
              <a:t>Safety (0.9 MCHF) </a:t>
            </a:r>
            <a:r>
              <a:rPr lang="en-US" dirty="0" smtClean="0">
                <a:solidFill>
                  <a:srgbClr val="800000"/>
                </a:solidFill>
              </a:rPr>
              <a:t>=&gt; +25%</a:t>
            </a:r>
          </a:p>
        </p:txBody>
      </p:sp>
    </p:spTree>
    <p:extLst>
      <p:ext uri="{BB962C8B-B14F-4D97-AF65-F5344CB8AC3E}">
        <p14:creationId xmlns:p14="http://schemas.microsoft.com/office/powerpoint/2010/main" val="402351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Expenditures SC </a:t>
            </a:r>
            <a:r>
              <a:rPr lang="en-US" dirty="0" err="1" smtClean="0"/>
              <a:t>Linac</a:t>
            </a:r>
            <a:r>
              <a:rPr lang="en-US" dirty="0" smtClean="0"/>
              <a:t> (1/3)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66718"/>
              </p:ext>
            </p:extLst>
          </p:nvPr>
        </p:nvGraphicFramePr>
        <p:xfrm>
          <a:off x="467542" y="1988843"/>
          <a:ext cx="8136906" cy="4301896"/>
        </p:xfrm>
        <a:graphic>
          <a:graphicData uri="http://schemas.openxmlformats.org/drawingml/2006/table">
            <a:tbl>
              <a:tblPr/>
              <a:tblGrid>
                <a:gridCol w="2504369"/>
                <a:gridCol w="816444"/>
                <a:gridCol w="486196"/>
                <a:gridCol w="486196"/>
                <a:gridCol w="486196"/>
                <a:gridCol w="486196"/>
                <a:gridCol w="440329"/>
                <a:gridCol w="486196"/>
                <a:gridCol w="486196"/>
                <a:gridCol w="486196"/>
                <a:gridCol w="486196"/>
                <a:gridCol w="486196"/>
              </a:tblGrid>
              <a:tr h="1879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Title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 Package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Code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Dep.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Request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Budget Profile Request (kCHF)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5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66CC"/>
                          </a:solidFill>
                          <a:effectLst/>
                          <a:latin typeface="Calibri"/>
                        </a:rPr>
                        <a:t>HIE-ISOLDE Project (Y. Kadi EN/HDO)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WP1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55600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HDO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66CC"/>
                          </a:solidFill>
                          <a:effectLst/>
                          <a:latin typeface="Calibri"/>
                        </a:rPr>
                        <a:t>HIE-ISOLDE Linac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 Cavity RF</a:t>
                      </a:r>
                    </a:p>
                  </a:txBody>
                  <a:tcPr marL="718166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WP2.1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69520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87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 Cavity Design &amp; Manufacturing</a:t>
                      </a:r>
                    </a:p>
                  </a:txBody>
                  <a:tcPr marL="718166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WP2.2.1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55601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HDO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3700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87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 Cavity Sputtering</a:t>
                      </a:r>
                    </a:p>
                  </a:txBody>
                  <a:tcPr marL="718166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WP2.2.2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99796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VSC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553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87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 Cavity Sputtering (IS)</a:t>
                      </a:r>
                    </a:p>
                  </a:txBody>
                  <a:tcPr marL="718166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WP2.2.2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99796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VSC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87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 solenoids</a:t>
                      </a:r>
                    </a:p>
                  </a:txBody>
                  <a:tcPr marL="718166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WP2.6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99157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MSC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656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87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 solenoids QPS</a:t>
                      </a:r>
                    </a:p>
                  </a:txBody>
                  <a:tcPr marL="718166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WP2.6.4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99689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MPE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87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Cryomodules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166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WP2.4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99158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MSC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4600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87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Cryomodules (MME)</a:t>
                      </a:r>
                    </a:p>
                  </a:txBody>
                  <a:tcPr marL="718166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WP2.4.1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55602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HDO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87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Dynamics</a:t>
                      </a:r>
                    </a:p>
                  </a:txBody>
                  <a:tcPr marL="718166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WP2.3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69522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87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Instrumentations</a:t>
                      </a:r>
                    </a:p>
                  </a:txBody>
                  <a:tcPr marL="718166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WP2.5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64520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87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Transfer Line </a:t>
                      </a:r>
                    </a:p>
                  </a:txBody>
                  <a:tcPr marL="718166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WP2.7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99160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MSC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394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568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426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87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Linac Integration/Installation</a:t>
                      </a:r>
                    </a:p>
                  </a:txBody>
                  <a:tcPr marL="718166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WP2.8 &amp; WP4.4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55603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MEF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87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Linac Commissioning</a:t>
                      </a:r>
                    </a:p>
                  </a:txBody>
                  <a:tcPr marL="718166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WP4.5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69523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87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</a:t>
                      </a:r>
                    </a:p>
                  </a:txBody>
                  <a:tcPr marL="718166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WP2.9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99798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VSC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98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Survey</a:t>
                      </a:r>
                    </a:p>
                  </a:txBody>
                  <a:tcPr marL="718166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WP2.10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61520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ABP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98502">
                <a:tc gridSpan="5"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8550" marR="8550" marT="8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17516</a:t>
                      </a:r>
                    </a:p>
                  </a:txBody>
                  <a:tcPr marL="8550" marR="8550" marT="85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642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3285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4617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4147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4494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98502">
                <a:tc gridSpan="5"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DD0806"/>
                          </a:solidFill>
                          <a:effectLst/>
                          <a:latin typeface="Calibri"/>
                        </a:rPr>
                        <a:t>Project Total</a:t>
                      </a:r>
                    </a:p>
                  </a:txBody>
                  <a:tcPr marL="8550" marR="8550" marT="8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DD0806"/>
                          </a:solidFill>
                          <a:effectLst/>
                          <a:latin typeface="Calibri"/>
                        </a:rPr>
                        <a:t>35220</a:t>
                      </a:r>
                    </a:p>
                  </a:txBody>
                  <a:tcPr marL="8550" marR="8550" marT="85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DD0806"/>
                          </a:solidFill>
                          <a:effectLst/>
                          <a:latin typeface="Calibri"/>
                        </a:rPr>
                        <a:t>436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DD0806"/>
                          </a:solidFill>
                          <a:effectLst/>
                          <a:latin typeface="Calibri"/>
                        </a:rPr>
                        <a:t>1720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DD0806"/>
                          </a:solidFill>
                          <a:effectLst/>
                          <a:latin typeface="Calibri"/>
                        </a:rPr>
                        <a:t>8506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DD0806"/>
                          </a:solidFill>
                          <a:effectLst/>
                          <a:latin typeface="Calibri"/>
                        </a:rPr>
                        <a:t>11090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DD0806"/>
                          </a:solidFill>
                          <a:effectLst/>
                          <a:latin typeface="Calibri"/>
                        </a:rPr>
                        <a:t>8840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DD0806"/>
                          </a:solidFill>
                          <a:effectLst/>
                          <a:latin typeface="Calibri"/>
                        </a:rPr>
                        <a:t>4626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82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Expenditures Infrastructure (2/3)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351278"/>
              </p:ext>
            </p:extLst>
          </p:nvPr>
        </p:nvGraphicFramePr>
        <p:xfrm>
          <a:off x="376686" y="2132856"/>
          <a:ext cx="8227763" cy="4104460"/>
        </p:xfrm>
        <a:graphic>
          <a:graphicData uri="http://schemas.openxmlformats.org/drawingml/2006/table">
            <a:tbl>
              <a:tblPr/>
              <a:tblGrid>
                <a:gridCol w="2532333"/>
                <a:gridCol w="825560"/>
                <a:gridCol w="491625"/>
                <a:gridCol w="491625"/>
                <a:gridCol w="491625"/>
                <a:gridCol w="491625"/>
                <a:gridCol w="445245"/>
                <a:gridCol w="491625"/>
                <a:gridCol w="491625"/>
                <a:gridCol w="491625"/>
                <a:gridCol w="491625"/>
                <a:gridCol w="491625"/>
              </a:tblGrid>
              <a:tr h="2134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Title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 Package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Code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Dep.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Request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Budget Profile Request (kCHF)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5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66CC"/>
                          </a:solidFill>
                          <a:effectLst/>
                          <a:latin typeface="Calibri"/>
                        </a:rPr>
                        <a:t>HIE-ISOLDE Infrastructure (D. Parchet GS/SEM)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 Cavity Test Infrastructure</a:t>
                      </a:r>
                    </a:p>
                  </a:txBody>
                  <a:tcPr marL="718166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WP4.1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69521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564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Cryomodule Test Infrastructure</a:t>
                      </a:r>
                    </a:p>
                  </a:txBody>
                  <a:tcPr marL="718166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WP4.2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99159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MSC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467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Civil engineering</a:t>
                      </a:r>
                    </a:p>
                  </a:txBody>
                  <a:tcPr marL="718166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WP3.1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76155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GS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1446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Integration</a:t>
                      </a:r>
                    </a:p>
                  </a:txBody>
                  <a:tcPr marL="718166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WP3.2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55613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MEF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Handling systems</a:t>
                      </a:r>
                    </a:p>
                  </a:txBody>
                  <a:tcPr marL="718166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WP4.3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55614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 &amp; Handling services</a:t>
                      </a:r>
                    </a:p>
                  </a:txBody>
                  <a:tcPr marL="718166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WP4.3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55617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Cooling &amp; ventilation</a:t>
                      </a:r>
                    </a:p>
                  </a:txBody>
                  <a:tcPr marL="718166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WP3.3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55604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CV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2710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1153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1497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 systems</a:t>
                      </a:r>
                    </a:p>
                  </a:txBody>
                  <a:tcPr marL="718166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WP3.4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55605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1296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613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613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Cryogenic system</a:t>
                      </a:r>
                    </a:p>
                  </a:txBody>
                  <a:tcPr marL="718166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WP3.5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99537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CRG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4693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1288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3202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 converters</a:t>
                      </a:r>
                    </a:p>
                  </a:txBody>
                  <a:tcPr marL="718166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WP3.6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99641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EPC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263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1338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564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Industrial Control systems</a:t>
                      </a:r>
                    </a:p>
                  </a:txBody>
                  <a:tcPr marL="718166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WP3.7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55615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ICE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Control systems</a:t>
                      </a:r>
                    </a:p>
                  </a:txBody>
                  <a:tcPr marL="718166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WP3.8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66520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Interlocks</a:t>
                      </a:r>
                    </a:p>
                  </a:txBody>
                  <a:tcPr marL="718166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WP3.9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99688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MPE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20">
                <a:tc gridSpan="5"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8550" marR="8550" marT="8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14776</a:t>
                      </a:r>
                    </a:p>
                  </a:txBody>
                  <a:tcPr marL="8550" marR="8550" marT="85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1002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4362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5265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3978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20">
                <a:tc gridSpan="5"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DD0806"/>
                          </a:solidFill>
                          <a:effectLst/>
                          <a:latin typeface="Calibri"/>
                        </a:rPr>
                        <a:t>Project Total</a:t>
                      </a:r>
                    </a:p>
                  </a:txBody>
                  <a:tcPr marL="8550" marR="8550" marT="8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DD0806"/>
                          </a:solidFill>
                          <a:effectLst/>
                          <a:latin typeface="Calibri"/>
                        </a:rPr>
                        <a:t>35220</a:t>
                      </a:r>
                    </a:p>
                  </a:txBody>
                  <a:tcPr marL="8550" marR="8550" marT="85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DD0806"/>
                          </a:solidFill>
                          <a:effectLst/>
                          <a:latin typeface="Calibri"/>
                        </a:rPr>
                        <a:t>436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DD0806"/>
                          </a:solidFill>
                          <a:effectLst/>
                          <a:latin typeface="Calibri"/>
                        </a:rPr>
                        <a:t>1720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DD0806"/>
                          </a:solidFill>
                          <a:effectLst/>
                          <a:latin typeface="Calibri"/>
                        </a:rPr>
                        <a:t>8506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DD0806"/>
                          </a:solidFill>
                          <a:effectLst/>
                          <a:latin typeface="Calibri"/>
                        </a:rPr>
                        <a:t>11090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DD0806"/>
                          </a:solidFill>
                          <a:effectLst/>
                          <a:latin typeface="Calibri"/>
                        </a:rPr>
                        <a:t>8840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DD0806"/>
                          </a:solidFill>
                          <a:effectLst/>
                          <a:latin typeface="Calibri"/>
                        </a:rPr>
                        <a:t>4626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08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Expenditures DS + Safety (3/3)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847526"/>
              </p:ext>
            </p:extLst>
          </p:nvPr>
        </p:nvGraphicFramePr>
        <p:xfrm>
          <a:off x="467542" y="1844814"/>
          <a:ext cx="8136906" cy="4534008"/>
        </p:xfrm>
        <a:graphic>
          <a:graphicData uri="http://schemas.openxmlformats.org/drawingml/2006/table">
            <a:tbl>
              <a:tblPr/>
              <a:tblGrid>
                <a:gridCol w="2504369"/>
                <a:gridCol w="816444"/>
                <a:gridCol w="486196"/>
                <a:gridCol w="486196"/>
                <a:gridCol w="486196"/>
                <a:gridCol w="486196"/>
                <a:gridCol w="440329"/>
                <a:gridCol w="486196"/>
                <a:gridCol w="486196"/>
                <a:gridCol w="486196"/>
                <a:gridCol w="486196"/>
                <a:gridCol w="486196"/>
              </a:tblGrid>
              <a:tr h="1580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Title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 Package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Code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Dep.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Request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Budget Profile Request (kCHF)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69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66CC"/>
                          </a:solidFill>
                          <a:effectLst/>
                          <a:latin typeface="Calibri"/>
                        </a:rPr>
                        <a:t>HIE-ISOLDE Design Study (R. Catherall EN/STI)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Target &amp; Front end Design</a:t>
                      </a:r>
                    </a:p>
                  </a:txBody>
                  <a:tcPr marL="718166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WP5.1, 5.2.2, 5.2.3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55606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STI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541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HV and High Current Systems</a:t>
                      </a:r>
                    </a:p>
                  </a:txBody>
                  <a:tcPr marL="718166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WP5.2.1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99223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ABT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Diagnostics</a:t>
                      </a:r>
                    </a:p>
                  </a:txBody>
                  <a:tcPr marL="718166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WP5.3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64520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Layout upgrade</a:t>
                      </a:r>
                    </a:p>
                  </a:txBody>
                  <a:tcPr marL="718166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WP6.1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55616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MEF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Cooling and Ventilation</a:t>
                      </a:r>
                    </a:p>
                  </a:txBody>
                  <a:tcPr marL="718166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WP6.2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55607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CV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 systems</a:t>
                      </a:r>
                    </a:p>
                  </a:txBody>
                  <a:tcPr marL="718166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WP6.3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55608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 &amp; Handling</a:t>
                      </a:r>
                    </a:p>
                  </a:txBody>
                  <a:tcPr marL="718166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WP6.4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55618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</a:t>
                      </a:r>
                    </a:p>
                  </a:txBody>
                  <a:tcPr marL="718166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WP6.5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99799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VSC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Survey </a:t>
                      </a:r>
                    </a:p>
                  </a:txBody>
                  <a:tcPr marL="718166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WP6.6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61520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ABP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Civil engineering</a:t>
                      </a:r>
                    </a:p>
                  </a:txBody>
                  <a:tcPr marL="718166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WP6.7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76155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GS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LL controls</a:t>
                      </a:r>
                    </a:p>
                  </a:txBody>
                  <a:tcPr marL="718166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WP6.8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55609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STI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Off line separator</a:t>
                      </a:r>
                    </a:p>
                  </a:txBody>
                  <a:tcPr marL="718166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WP7.1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55610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STI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Separator areas</a:t>
                      </a:r>
                    </a:p>
                  </a:txBody>
                  <a:tcPr marL="718166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WP7.2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55611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STI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Experiment Hall</a:t>
                      </a:r>
                    </a:p>
                  </a:txBody>
                  <a:tcPr marL="718166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WP7.3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55612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MEF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lines</a:t>
                      </a:r>
                    </a:p>
                  </a:txBody>
                  <a:tcPr marL="718166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WP7.4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61522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ABP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43">
                <a:tc gridSpan="5"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8550" marR="8550" marT="8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1939</a:t>
                      </a:r>
                    </a:p>
                  </a:txBody>
                  <a:tcPr marL="8550" marR="8550" marT="85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783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66CC"/>
                          </a:solidFill>
                          <a:effectLst/>
                          <a:latin typeface="Calibri"/>
                        </a:rPr>
                        <a:t>HIE-ISOLDE Safety (A.P. Bernardes EN/STI)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Safety Coordinator</a:t>
                      </a:r>
                    </a:p>
                  </a:txBody>
                  <a:tcPr marL="718166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WP8.1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70155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GS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99.325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Radiation Protection</a:t>
                      </a:r>
                    </a:p>
                  </a:txBody>
                  <a:tcPr marL="718166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WP8.2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DGS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451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Access System</a:t>
                      </a:r>
                    </a:p>
                  </a:txBody>
                  <a:tcPr marL="718166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WP8.3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72155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GS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ASE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148.869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Fire &amp; Gaz Detection</a:t>
                      </a:r>
                    </a:p>
                  </a:txBody>
                  <a:tcPr marL="718166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WP8.4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72155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GS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ASE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140.112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43">
                <a:tc gridSpan="5"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8550" marR="8550" marT="8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840</a:t>
                      </a:r>
                    </a:p>
                  </a:txBody>
                  <a:tcPr marL="8550" marR="8550" marT="85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43">
                <a:tc gridSpan="5"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DD0806"/>
                          </a:solidFill>
                          <a:effectLst/>
                          <a:latin typeface="Calibri"/>
                        </a:rPr>
                        <a:t>Project Total</a:t>
                      </a:r>
                    </a:p>
                  </a:txBody>
                  <a:tcPr marL="8550" marR="8550" marT="85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DD0806"/>
                          </a:solidFill>
                          <a:effectLst/>
                          <a:latin typeface="Calibri"/>
                        </a:rPr>
                        <a:t>35220</a:t>
                      </a:r>
                    </a:p>
                  </a:txBody>
                  <a:tcPr marL="8550" marR="8550" marT="85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DD0806"/>
                          </a:solidFill>
                          <a:effectLst/>
                          <a:latin typeface="Calibri"/>
                        </a:rPr>
                        <a:t>436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DD0806"/>
                          </a:solidFill>
                          <a:effectLst/>
                          <a:latin typeface="Calibri"/>
                        </a:rPr>
                        <a:t>1720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DD0806"/>
                          </a:solidFill>
                          <a:effectLst/>
                          <a:latin typeface="Calibri"/>
                        </a:rPr>
                        <a:t>8506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DD0806"/>
                          </a:solidFill>
                          <a:effectLst/>
                          <a:latin typeface="Calibri"/>
                        </a:rPr>
                        <a:t>11090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DD0806"/>
                          </a:solidFill>
                          <a:effectLst/>
                          <a:latin typeface="Calibri"/>
                        </a:rPr>
                        <a:t>8840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DD0806"/>
                          </a:solidFill>
                          <a:effectLst/>
                          <a:latin typeface="Calibri"/>
                        </a:rPr>
                        <a:t>4626</a:t>
                      </a:r>
                    </a:p>
                  </a:txBody>
                  <a:tcPr marL="8550" marR="8550" marT="8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75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241176"/>
            <a:ext cx="7583488" cy="400722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IE" sz="2400" b="1" dirty="0" smtClean="0">
                <a:cs typeface="Arial" pitchFamily="34" charset="0"/>
              </a:rPr>
              <a:t>Project Organization</a:t>
            </a:r>
          </a:p>
          <a:p>
            <a:pPr>
              <a:buFont typeface="Wingdings" pitchFamily="2" charset="2"/>
              <a:buChar char="Ø"/>
            </a:pPr>
            <a:r>
              <a:rPr lang="en-IE" sz="2400" dirty="0" smtClean="0">
                <a:cs typeface="Arial" pitchFamily="34" charset="0"/>
              </a:rPr>
              <a:t>Main </a:t>
            </a:r>
            <a:r>
              <a:rPr lang="en-IE" sz="2400" dirty="0">
                <a:cs typeface="Arial" pitchFamily="34" charset="0"/>
              </a:rPr>
              <a:t>Highlights &amp; R&amp;D Activities</a:t>
            </a:r>
          </a:p>
          <a:p>
            <a:pPr>
              <a:buFont typeface="Wingdings" pitchFamily="2" charset="2"/>
              <a:buChar char="Ø"/>
            </a:pPr>
            <a:r>
              <a:rPr lang="en-IE" sz="2400" dirty="0" smtClean="0">
                <a:cs typeface="Arial" pitchFamily="34" charset="0"/>
              </a:rPr>
              <a:t>Project Schedule</a:t>
            </a:r>
            <a:endParaRPr lang="en-IE" sz="2400" dirty="0"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IE" sz="2400" dirty="0" smtClean="0">
                <a:cs typeface="Arial" pitchFamily="34" charset="0"/>
              </a:rPr>
              <a:t>Budget Review + Resources</a:t>
            </a:r>
          </a:p>
          <a:p>
            <a:pPr>
              <a:buFont typeface="Wingdings" pitchFamily="2" charset="2"/>
              <a:buChar char="Ø"/>
            </a:pPr>
            <a:r>
              <a:rPr lang="en-IE" sz="2400" dirty="0" smtClean="0">
                <a:cs typeface="Arial" pitchFamily="34" charset="0"/>
              </a:rPr>
              <a:t>Int. Collaboration</a:t>
            </a:r>
            <a:endParaRPr lang="en-IE" sz="2400" dirty="0"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Outlook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fellows through T131910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 bwMode="auto">
          <a:xfrm>
            <a:off x="779463" y="1844824"/>
            <a:ext cx="7583487" cy="460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457200" lvl="1" indent="0">
              <a:buNone/>
            </a:pPr>
            <a:endParaRPr lang="en-US" sz="2400" dirty="0">
              <a:solidFill>
                <a:srgbClr val="000090"/>
              </a:solidFill>
              <a:latin typeface="Arial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charset="0"/>
              <a:buChar char="ü"/>
            </a:pPr>
            <a:r>
              <a:rPr lang="en-US" sz="2400" dirty="0" err="1" smtClean="0">
                <a:solidFill>
                  <a:srgbClr val="000090"/>
                </a:solidFill>
                <a:latin typeface="Arial" charset="0"/>
              </a:rPr>
              <a:t>Yann</a:t>
            </a:r>
            <a:r>
              <a:rPr lang="en-US" sz="2400" dirty="0" smtClean="0">
                <a:solidFill>
                  <a:srgbClr val="00009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  <a:latin typeface="Arial" charset="0"/>
              </a:rPr>
              <a:t>Leclercq</a:t>
            </a:r>
            <a:r>
              <a:rPr lang="en-US" sz="2400" dirty="0" smtClean="0">
                <a:solidFill>
                  <a:srgbClr val="000090"/>
                </a:solidFill>
                <a:latin typeface="Arial" charset="0"/>
              </a:rPr>
              <a:t> (TE/MSC): 100% for </a:t>
            </a:r>
            <a:r>
              <a:rPr lang="en-US" sz="2400" dirty="0" err="1" smtClean="0">
                <a:solidFill>
                  <a:srgbClr val="000090"/>
                </a:solidFill>
                <a:latin typeface="Arial" charset="0"/>
              </a:rPr>
              <a:t>cryomodule</a:t>
            </a:r>
            <a:r>
              <a:rPr lang="en-US" sz="2400" dirty="0" smtClean="0">
                <a:solidFill>
                  <a:srgbClr val="000090"/>
                </a:solidFill>
                <a:latin typeface="Arial" charset="0"/>
              </a:rPr>
              <a:t> design until mid-2013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charset="0"/>
              <a:buChar char="ü"/>
            </a:pPr>
            <a:r>
              <a:rPr lang="en-US" sz="2400" dirty="0" err="1" smtClean="0">
                <a:solidFill>
                  <a:srgbClr val="FF6600"/>
                </a:solidFill>
                <a:latin typeface="Arial" charset="0"/>
              </a:rPr>
              <a:t>Matthieu</a:t>
            </a:r>
            <a:r>
              <a:rPr lang="en-US" sz="2400" dirty="0" smtClean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FF6600"/>
                </a:solidFill>
                <a:latin typeface="Arial" charset="0"/>
              </a:rPr>
              <a:t>Therasse</a:t>
            </a:r>
            <a:r>
              <a:rPr lang="en-US" sz="2400" dirty="0" smtClean="0">
                <a:solidFill>
                  <a:srgbClr val="FF6600"/>
                </a:solidFill>
                <a:latin typeface="Arial" charset="0"/>
              </a:rPr>
              <a:t> (BE/RF): 50% for cavity tests up to end of Feb. 2012 =&gt; then CERN staff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charset="0"/>
              <a:buChar char="ü"/>
            </a:pPr>
            <a:r>
              <a:rPr lang="en-US" sz="2400" dirty="0" smtClean="0">
                <a:solidFill>
                  <a:srgbClr val="FF6600"/>
                </a:solidFill>
                <a:latin typeface="Arial" charset="0"/>
              </a:rPr>
              <a:t>Francesca </a:t>
            </a:r>
            <a:r>
              <a:rPr lang="en-US" sz="2400" dirty="0" err="1" smtClean="0">
                <a:solidFill>
                  <a:srgbClr val="FF6600"/>
                </a:solidFill>
                <a:latin typeface="Arial" charset="0"/>
              </a:rPr>
              <a:t>Zocca</a:t>
            </a:r>
            <a:r>
              <a:rPr lang="en-US" sz="2400" dirty="0" smtClean="0">
                <a:solidFill>
                  <a:srgbClr val="FF6600"/>
                </a:solidFill>
                <a:latin typeface="Arial" charset="0"/>
              </a:rPr>
              <a:t> (BE/BI): 100% for beam diagnostic until Jan. 31</a:t>
            </a:r>
            <a:r>
              <a:rPr lang="en-US" sz="2400" baseline="30000" dirty="0" smtClean="0">
                <a:solidFill>
                  <a:srgbClr val="FF6600"/>
                </a:solidFill>
                <a:latin typeface="Arial" charset="0"/>
              </a:rPr>
              <a:t>st</a:t>
            </a:r>
            <a:r>
              <a:rPr lang="en-US" sz="2400" dirty="0" smtClean="0">
                <a:solidFill>
                  <a:srgbClr val="FF6600"/>
                </a:solidFill>
                <a:latin typeface="Arial" charset="0"/>
              </a:rPr>
              <a:t> =&gt; then COFUND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charset="0"/>
              <a:buChar char="ü"/>
            </a:pPr>
            <a:r>
              <a:rPr lang="en-US" sz="2400" dirty="0" smtClean="0">
                <a:solidFill>
                  <a:srgbClr val="3366FF"/>
                </a:solidFill>
                <a:latin typeface="Arial" charset="0"/>
              </a:rPr>
              <a:t>Matthew Fraser (BE/RF): 60% for 3 years (COFUND) to upgrade </a:t>
            </a:r>
            <a:r>
              <a:rPr lang="en-US" sz="2400" dirty="0">
                <a:solidFill>
                  <a:srgbClr val="3366FF"/>
                </a:solidFill>
                <a:latin typeface="Arial" charset="0"/>
              </a:rPr>
              <a:t>the present scenario of the HIE-ISOLDE </a:t>
            </a:r>
            <a:r>
              <a:rPr lang="en-US" sz="2400" dirty="0" err="1">
                <a:solidFill>
                  <a:srgbClr val="3366FF"/>
                </a:solidFill>
                <a:latin typeface="Arial" charset="0"/>
              </a:rPr>
              <a:t>linac</a:t>
            </a:r>
            <a:r>
              <a:rPr lang="en-US" sz="2400" dirty="0">
                <a:solidFill>
                  <a:srgbClr val="3366FF"/>
                </a:solidFill>
                <a:latin typeface="Arial" charset="0"/>
              </a:rPr>
              <a:t> with the possibility to have 100 ns clean bunch spacing</a:t>
            </a:r>
            <a:r>
              <a:rPr lang="en-US" sz="2400" dirty="0" smtClean="0">
                <a:solidFill>
                  <a:srgbClr val="3366FF"/>
                </a:solidFill>
                <a:latin typeface="Arial" charset="0"/>
              </a:rPr>
              <a:t>.</a:t>
            </a:r>
            <a:endParaRPr lang="en-US" sz="2400" dirty="0">
              <a:solidFill>
                <a:srgbClr val="000090"/>
              </a:solidFill>
              <a:latin typeface="Arial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charset="0"/>
              <a:buChar char="ü"/>
            </a:pPr>
            <a:r>
              <a:rPr lang="en-US" sz="2400" dirty="0" smtClean="0">
                <a:solidFill>
                  <a:srgbClr val="3366FF"/>
                </a:solidFill>
                <a:latin typeface="Arial" charset="0"/>
              </a:rPr>
              <a:t>New Fellow (TE/ABT): 50% on validation of beam transfer lines optics for Mar. 2012</a:t>
            </a:r>
            <a:r>
              <a:rPr lang="en-US" sz="2400" dirty="0">
                <a:solidFill>
                  <a:srgbClr val="3366FF"/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rgbClr val="3366FF"/>
                </a:solidFill>
                <a:latin typeface="Arial" charset="0"/>
              </a:rPr>
              <a:t>– Mar. 2013</a:t>
            </a:r>
            <a:endParaRPr lang="en-US" sz="2400" dirty="0">
              <a:solidFill>
                <a:srgbClr val="3366FF"/>
              </a:solidFill>
              <a:latin typeface="Arial" charset="0"/>
            </a:endParaRPr>
          </a:p>
          <a:p>
            <a:pPr lvl="1">
              <a:buFont typeface="Wingdings" charset="0"/>
              <a:buChar char="ü"/>
            </a:pPr>
            <a:r>
              <a:rPr lang="en-US" sz="2400" dirty="0" smtClean="0">
                <a:solidFill>
                  <a:srgbClr val="3366FF"/>
                </a:solidFill>
                <a:latin typeface="Arial" charset="0"/>
              </a:rPr>
              <a:t>Luis </a:t>
            </a:r>
            <a:r>
              <a:rPr lang="en-US" sz="2400" dirty="0" err="1" smtClean="0">
                <a:solidFill>
                  <a:srgbClr val="3366FF"/>
                </a:solidFill>
                <a:latin typeface="Arial" charset="0"/>
              </a:rPr>
              <a:t>Veira</a:t>
            </a:r>
            <a:r>
              <a:rPr lang="en-US" sz="2400" dirty="0" smtClean="0">
                <a:solidFill>
                  <a:srgbClr val="3366FF"/>
                </a:solidFill>
                <a:latin typeface="Arial" charset="0"/>
              </a:rPr>
              <a:t> (EN/MME): 50% for 2 years on cavity mechanical design and spec preparations and production follow up</a:t>
            </a:r>
          </a:p>
          <a:p>
            <a:pPr marL="349250" lvl="1" indent="0">
              <a:spcBef>
                <a:spcPts val="1800"/>
              </a:spcBef>
              <a:buNone/>
            </a:pPr>
            <a:r>
              <a:rPr lang="en-US" sz="2400" dirty="0" smtClean="0">
                <a:solidFill>
                  <a:srgbClr val="000090"/>
                </a:solidFill>
                <a:latin typeface="Arial" charset="0"/>
              </a:rPr>
              <a:t>=&gt; 4.5 FTE over 3 years =&gt; 150 </a:t>
            </a:r>
            <a:r>
              <a:rPr lang="en-US" sz="2400" dirty="0" err="1" smtClean="0">
                <a:solidFill>
                  <a:srgbClr val="000090"/>
                </a:solidFill>
                <a:latin typeface="Arial" charset="0"/>
              </a:rPr>
              <a:t>kCHF</a:t>
            </a:r>
            <a:r>
              <a:rPr lang="en-US" sz="2400" dirty="0" smtClean="0">
                <a:solidFill>
                  <a:srgbClr val="000090"/>
                </a:solidFill>
                <a:latin typeface="Arial" charset="0"/>
              </a:rPr>
              <a:t>/year</a:t>
            </a:r>
          </a:p>
        </p:txBody>
      </p:sp>
    </p:spTree>
    <p:extLst>
      <p:ext uri="{BB962C8B-B14F-4D97-AF65-F5344CB8AC3E}">
        <p14:creationId xmlns:p14="http://schemas.microsoft.com/office/powerpoint/2010/main" val="416435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</a:t>
            </a:r>
            <a:r>
              <a:rPr lang="en-US" dirty="0" smtClean="0"/>
              <a:t> CATHI Positions still open</a:t>
            </a:r>
            <a:br>
              <a:rPr lang="en-US" dirty="0" smtClean="0"/>
            </a:br>
            <a:r>
              <a:rPr lang="en-US" dirty="0" smtClean="0"/>
              <a:t>(selection ongoing)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85528"/>
            <a:ext cx="8072864" cy="4495800"/>
          </a:xfrm>
        </p:spPr>
        <p:txBody>
          <a:bodyPr>
            <a:noAutofit/>
          </a:bodyPr>
          <a:lstStyle/>
          <a:p>
            <a:pPr lvl="0">
              <a:spcBef>
                <a:spcPts val="800"/>
              </a:spcBef>
            </a:pPr>
            <a:r>
              <a:rPr lang="en-US" dirty="0" smtClean="0">
                <a:solidFill>
                  <a:srgbClr val="000090"/>
                </a:solidFill>
              </a:rPr>
              <a:t>ESR10: Target </a:t>
            </a:r>
            <a:r>
              <a:rPr lang="en-US" dirty="0">
                <a:solidFill>
                  <a:srgbClr val="000090"/>
                </a:solidFill>
              </a:rPr>
              <a:t>conceptual </a:t>
            </a:r>
            <a:r>
              <a:rPr lang="en-US" dirty="0" smtClean="0">
                <a:solidFill>
                  <a:srgbClr val="000090"/>
                </a:solidFill>
              </a:rPr>
              <a:t>design#2</a:t>
            </a:r>
          </a:p>
          <a:p>
            <a:pPr>
              <a:spcBef>
                <a:spcPts val="800"/>
              </a:spcBef>
            </a:pPr>
            <a:r>
              <a:rPr lang="en-US" dirty="0" smtClean="0">
                <a:solidFill>
                  <a:srgbClr val="FF0000"/>
                </a:solidFill>
              </a:rPr>
              <a:t>ER1: LLRF Control</a:t>
            </a:r>
            <a:endParaRPr lang="en-US" dirty="0"/>
          </a:p>
          <a:p>
            <a:pPr>
              <a:spcBef>
                <a:spcPts val="800"/>
              </a:spcBef>
            </a:pPr>
            <a:r>
              <a:rPr lang="en-US" dirty="0">
                <a:solidFill>
                  <a:srgbClr val="FF0000"/>
                </a:solidFill>
              </a:rPr>
              <a:t>ER2: Beam Instrumentation</a:t>
            </a:r>
            <a:endParaRPr lang="en-US" dirty="0"/>
          </a:p>
          <a:p>
            <a:pPr>
              <a:spcBef>
                <a:spcPts val="800"/>
              </a:spcBef>
            </a:pPr>
            <a:r>
              <a:rPr lang="en-US" dirty="0" smtClean="0">
                <a:solidFill>
                  <a:srgbClr val="000090"/>
                </a:solidFill>
              </a:rPr>
              <a:t>ER3</a:t>
            </a:r>
            <a:r>
              <a:rPr lang="en-US" dirty="0">
                <a:solidFill>
                  <a:srgbClr val="000090"/>
                </a:solidFill>
              </a:rPr>
              <a:t>: Design study of a replacement charge breeder for </a:t>
            </a:r>
            <a:r>
              <a:rPr lang="en-US" dirty="0" smtClean="0">
                <a:solidFill>
                  <a:srgbClr val="000090"/>
                </a:solidFill>
              </a:rPr>
              <a:t>REXEBIS</a:t>
            </a:r>
          </a:p>
          <a:p>
            <a:pPr lvl="0">
              <a:spcBef>
                <a:spcPts val="800"/>
              </a:spcBef>
            </a:pPr>
            <a:r>
              <a:rPr lang="en-US" dirty="0" smtClean="0">
                <a:solidFill>
                  <a:srgbClr val="000090"/>
                </a:solidFill>
              </a:rPr>
              <a:t>ER4: Radiation Protection Studies     </a:t>
            </a:r>
            <a:endParaRPr lang="en-US" dirty="0">
              <a:solidFill>
                <a:srgbClr val="000090"/>
              </a:solidFill>
            </a:endParaRPr>
          </a:p>
          <a:p>
            <a:pPr lvl="0">
              <a:spcBef>
                <a:spcPts val="800"/>
              </a:spcBef>
            </a:pP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652120" y="4669685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18 CATHI positions already filled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861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Int. Collaborations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85528"/>
            <a:ext cx="8072864" cy="4495800"/>
          </a:xfrm>
        </p:spPr>
        <p:txBody>
          <a:bodyPr>
            <a:noAutofit/>
          </a:bodyPr>
          <a:lstStyle/>
          <a:p>
            <a:pPr lvl="0">
              <a:spcBef>
                <a:spcPts val="800"/>
              </a:spcBef>
            </a:pPr>
            <a:r>
              <a:rPr lang="en-US" dirty="0" smtClean="0">
                <a:solidFill>
                  <a:srgbClr val="000090"/>
                </a:solidFill>
              </a:rPr>
              <a:t>Visit of CATE Partners 30-31 January 2012</a:t>
            </a:r>
          </a:p>
          <a:p>
            <a:pPr lvl="2">
              <a:spcBef>
                <a:spcPts val="800"/>
              </a:spcBef>
            </a:pPr>
            <a:r>
              <a:rPr lang="en-US" dirty="0" smtClean="0">
                <a:solidFill>
                  <a:srgbClr val="000090"/>
                </a:solidFill>
              </a:rPr>
              <a:t>Technical visit to installations</a:t>
            </a:r>
          </a:p>
          <a:p>
            <a:pPr lvl="2">
              <a:spcBef>
                <a:spcPts val="800"/>
              </a:spcBef>
            </a:pPr>
            <a:r>
              <a:rPr lang="en-US" dirty="0" smtClean="0">
                <a:solidFill>
                  <a:srgbClr val="000090"/>
                </a:solidFill>
              </a:rPr>
              <a:t>Finalize </a:t>
            </a:r>
            <a:r>
              <a:rPr lang="en-US" dirty="0" err="1" smtClean="0">
                <a:solidFill>
                  <a:srgbClr val="000090"/>
                </a:solidFill>
              </a:rPr>
              <a:t>MoU</a:t>
            </a:r>
            <a:endParaRPr lang="en-US" dirty="0" smtClean="0">
              <a:solidFill>
                <a:srgbClr val="000090"/>
              </a:solidFill>
            </a:endParaRPr>
          </a:p>
          <a:p>
            <a:pPr>
              <a:spcBef>
                <a:spcPts val="800"/>
              </a:spcBef>
            </a:pPr>
            <a:endParaRPr lang="en-US" dirty="0" smtClean="0">
              <a:solidFill>
                <a:srgbClr val="000090"/>
              </a:solidFill>
            </a:endParaRPr>
          </a:p>
          <a:p>
            <a:pPr lvl="0">
              <a:spcBef>
                <a:spcPts val="800"/>
              </a:spcBef>
            </a:pPr>
            <a:r>
              <a:rPr lang="en-US" dirty="0" smtClean="0">
                <a:solidFill>
                  <a:srgbClr val="000090"/>
                </a:solidFill>
              </a:rPr>
              <a:t>Visit of LRF Project Team from Uni. Huelva (Spain) 23-24 Jan. 2012 </a:t>
            </a:r>
          </a:p>
          <a:p>
            <a:pPr lvl="2">
              <a:spcBef>
                <a:spcPts val="800"/>
              </a:spcBef>
            </a:pPr>
            <a:r>
              <a:rPr lang="en-US" dirty="0" smtClean="0">
                <a:solidFill>
                  <a:srgbClr val="000090"/>
                </a:solidFill>
              </a:rPr>
              <a:t>Possible synergy/collaboration     </a:t>
            </a:r>
            <a:endParaRPr lang="en-US" dirty="0">
              <a:solidFill>
                <a:srgbClr val="000090"/>
              </a:solidFill>
            </a:endParaRPr>
          </a:p>
          <a:p>
            <a:pPr lvl="0">
              <a:spcBef>
                <a:spcPts val="800"/>
              </a:spcBef>
            </a:pP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193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CATE Partnership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651" y="1772816"/>
            <a:ext cx="6781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CATE Partnership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369" y="1700808"/>
            <a:ext cx="6781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CATE Partnership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838" t="12476" r="10500" b="17033"/>
          <a:stretch/>
        </p:blipFill>
        <p:spPr>
          <a:xfrm>
            <a:off x="565025" y="1844823"/>
            <a:ext cx="7895407" cy="464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7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LRF @ Huelva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924" y="1772816"/>
            <a:ext cx="6781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5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LRF @ Huelva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772816"/>
            <a:ext cx="6781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LRF @ Huelva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772816"/>
            <a:ext cx="6781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1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LRF @ Huelva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63" y="1772816"/>
            <a:ext cx="6781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6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Organization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7" name="Group 116"/>
          <p:cNvGrpSpPr/>
          <p:nvPr/>
        </p:nvGrpSpPr>
        <p:grpSpPr>
          <a:xfrm>
            <a:off x="0" y="2301867"/>
            <a:ext cx="8676456" cy="3143357"/>
            <a:chOff x="-468601" y="1412776"/>
            <a:chExt cx="10435952" cy="3143357"/>
          </a:xfrm>
        </p:grpSpPr>
        <p:cxnSp>
          <p:nvCxnSpPr>
            <p:cNvPr id="118" name="Straight Connector 117"/>
            <p:cNvCxnSpPr/>
            <p:nvPr/>
          </p:nvCxnSpPr>
          <p:spPr>
            <a:xfrm rot="5400000">
              <a:off x="4221713" y="3197608"/>
              <a:ext cx="463035" cy="0"/>
            </a:xfrm>
            <a:prstGeom prst="lin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5400000">
              <a:off x="5503284" y="3197608"/>
              <a:ext cx="463035" cy="0"/>
            </a:xfrm>
            <a:prstGeom prst="lin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6729135" y="3197608"/>
              <a:ext cx="463035" cy="0"/>
            </a:xfrm>
            <a:prstGeom prst="lin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1182944" y="3620518"/>
              <a:ext cx="448615" cy="1300000"/>
            </a:xfrm>
            <a:prstGeom prst="lin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5400000">
              <a:off x="-67832" y="3645441"/>
              <a:ext cx="498462" cy="1300000"/>
            </a:xfrm>
            <a:prstGeom prst="lin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>
              <a:off x="-618598" y="4277728"/>
              <a:ext cx="463035" cy="0"/>
            </a:xfrm>
            <a:prstGeom prst="lin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1268528" y="3814820"/>
              <a:ext cx="463035" cy="0"/>
            </a:xfrm>
            <a:prstGeom prst="lin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2353074" y="3609906"/>
              <a:ext cx="448615" cy="1300000"/>
            </a:xfrm>
            <a:prstGeom prst="lin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-394448" y="4046211"/>
              <a:ext cx="3621830" cy="0"/>
            </a:xfrm>
            <a:prstGeom prst="lin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5400000">
              <a:off x="4249632" y="3917627"/>
              <a:ext cx="463035" cy="0"/>
            </a:xfrm>
            <a:prstGeom prst="lin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>
              <a:off x="5503284" y="3917688"/>
              <a:ext cx="463035" cy="0"/>
            </a:xfrm>
            <a:prstGeom prst="lin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5400000">
              <a:off x="6729133" y="3917688"/>
              <a:ext cx="463035" cy="0"/>
            </a:xfrm>
            <a:prstGeom prst="lin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1444326" y="2966091"/>
              <a:ext cx="5516328" cy="0"/>
            </a:xfrm>
            <a:prstGeom prst="lin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7440643" y="3454780"/>
              <a:ext cx="1491720" cy="0"/>
            </a:xfrm>
            <a:prstGeom prst="lin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1212807" y="3197608"/>
              <a:ext cx="463035" cy="0"/>
            </a:xfrm>
            <a:prstGeom prst="lin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5400000">
              <a:off x="3456202" y="2477529"/>
              <a:ext cx="977377" cy="0"/>
            </a:xfrm>
            <a:prstGeom prst="lin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4" name="Rectangle 133"/>
            <p:cNvSpPr/>
            <p:nvPr/>
          </p:nvSpPr>
          <p:spPr>
            <a:xfrm>
              <a:off x="488504" y="2528900"/>
              <a:ext cx="1950000" cy="46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1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International Collaboration</a:t>
              </a:r>
              <a:endParaRPr lang="en-US" sz="1100" b="1" i="1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/>
              <a:r>
                <a:rPr lang="fr-CH" sz="800" i="1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I. Goulas</a:t>
              </a:r>
              <a:endParaRPr lang="en-US" sz="8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7977335" y="1916832"/>
              <a:ext cx="1716000" cy="504000"/>
            </a:xfrm>
            <a:prstGeom prst="rect">
              <a:avLst/>
            </a:prstGeom>
            <a:solidFill>
              <a:srgbClr val="CE57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2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International Advisory Panel</a:t>
              </a:r>
            </a:p>
            <a:p>
              <a:pPr algn="ctr"/>
              <a:r>
                <a:rPr lang="fr-CH" sz="800" i="1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A. Bracco</a:t>
              </a:r>
              <a:endParaRPr lang="en-US" sz="8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488504" y="1916832"/>
              <a:ext cx="1716000" cy="50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2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sz="12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Steering Committee</a:t>
              </a:r>
            </a:p>
            <a:p>
              <a:pPr algn="ctr"/>
              <a:r>
                <a:rPr lang="fr-CH" sz="800" i="1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M. Huyse</a:t>
              </a:r>
              <a:endParaRPr lang="en-US" sz="8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137" name="Straight Connector 136"/>
            <p:cNvCxnSpPr/>
            <p:nvPr/>
          </p:nvCxnSpPr>
          <p:spPr>
            <a:xfrm>
              <a:off x="0" y="1988840"/>
              <a:ext cx="9906000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0" y="2636912"/>
              <a:ext cx="9906000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-1131676" y="2888940"/>
              <a:ext cx="2952328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5400000">
              <a:off x="6321152" y="2852936"/>
              <a:ext cx="2880320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987057" y="3777962"/>
              <a:ext cx="3172352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8876037" y="2681225"/>
              <a:ext cx="16002" cy="1107815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Rectangle 142"/>
            <p:cNvSpPr/>
            <p:nvPr/>
          </p:nvSpPr>
          <p:spPr>
            <a:xfrm>
              <a:off x="7888699" y="2528900"/>
              <a:ext cx="1950000" cy="46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1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Physics Coordination</a:t>
              </a:r>
            </a:p>
            <a:p>
              <a:pPr algn="ctr"/>
              <a:r>
                <a:rPr lang="fr-CH" sz="800" i="1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Y. Blumenfeld</a:t>
              </a:r>
              <a:endParaRPr lang="en-US" sz="8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144" name="Straight Connector 143"/>
            <p:cNvCxnSpPr/>
            <p:nvPr/>
          </p:nvCxnSpPr>
          <p:spPr>
            <a:xfrm rot="5400000">
              <a:off x="2957276" y="3939980"/>
              <a:ext cx="324036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3912884" y="3104964"/>
              <a:ext cx="3668408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5400000">
              <a:off x="3576385" y="3441463"/>
              <a:ext cx="672998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5400000">
              <a:off x="1865155" y="3939980"/>
              <a:ext cx="324036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3997391" y="3939980"/>
              <a:ext cx="324036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825039" y="3939980"/>
              <a:ext cx="324036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5400000">
              <a:off x="4432942" y="2636912"/>
              <a:ext cx="936104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6933220" y="3753036"/>
              <a:ext cx="1296144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5400000">
              <a:off x="5879718" y="3790425"/>
              <a:ext cx="1370922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Rectangle 152"/>
            <p:cNvSpPr/>
            <p:nvPr/>
          </p:nvSpPr>
          <p:spPr>
            <a:xfrm>
              <a:off x="3332821" y="3176972"/>
              <a:ext cx="1048116" cy="5123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sz="1000" b="1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Linac</a:t>
              </a:r>
              <a:r>
                <a:rPr lang="en-US" sz="1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System</a:t>
              </a:r>
            </a:p>
            <a:p>
              <a:pPr algn="ctr"/>
              <a:r>
                <a:rPr lang="fr-CH" sz="800" i="1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W. Venturini</a:t>
              </a:r>
              <a:endParaRPr lang="en-US" sz="8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925108" y="3176972"/>
              <a:ext cx="1144000" cy="5123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Design Study</a:t>
              </a:r>
            </a:p>
            <a:p>
              <a:pPr algn="ctr"/>
              <a:r>
                <a:rPr lang="fr-CH" sz="800" i="1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R. Catherall</a:t>
              </a:r>
              <a:endParaRPr lang="en-US" sz="8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5" name="Rounded Rectangle 19"/>
            <p:cNvSpPr/>
            <p:nvPr/>
          </p:nvSpPr>
          <p:spPr>
            <a:xfrm>
              <a:off x="7221252" y="3176972"/>
              <a:ext cx="1144000" cy="5123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Safety</a:t>
              </a:r>
            </a:p>
            <a:p>
              <a:pPr algn="ctr"/>
              <a:r>
                <a:rPr lang="fr-CH" sz="800" i="1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A.P. Bernardes</a:t>
              </a:r>
              <a:endParaRPr lang="en-US" sz="8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6" name="Rounded Rectangle 15"/>
            <p:cNvSpPr/>
            <p:nvPr/>
          </p:nvSpPr>
          <p:spPr>
            <a:xfrm>
              <a:off x="7125920" y="3927517"/>
              <a:ext cx="936000" cy="6230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9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Safety</a:t>
              </a:r>
            </a:p>
            <a:p>
              <a:pPr algn="ctr"/>
              <a:r>
                <a:rPr lang="en-US" sz="9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Working Group</a:t>
              </a:r>
              <a:endParaRPr lang="en-US" sz="9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086595" y="3927517"/>
              <a:ext cx="936000" cy="6230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9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Design Study Working Group</a:t>
              </a:r>
              <a:endParaRPr lang="en-US" sz="9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3419431" y="3927517"/>
              <a:ext cx="1264680" cy="6230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9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  </a:t>
              </a:r>
              <a:r>
                <a:rPr lang="en-US" sz="900" b="1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Linac</a:t>
              </a:r>
              <a:r>
                <a:rPr lang="en-US" sz="9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Commissioning</a:t>
              </a:r>
              <a:endParaRPr lang="en-US" sz="9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/>
              <a:r>
                <a:rPr lang="en-US" sz="9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Working</a:t>
              </a:r>
            </a:p>
            <a:p>
              <a:pPr algn="ctr"/>
              <a:r>
                <a:rPr lang="en-US" sz="9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Group</a:t>
              </a:r>
              <a:endParaRPr lang="en-US" sz="9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2355209" y="3927517"/>
              <a:ext cx="936000" cy="6230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9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sz="900" b="1" dirty="0" err="1">
                  <a:latin typeface="Verdana" pitchFamily="34" charset="0"/>
                  <a:ea typeface="Verdana" pitchFamily="34" charset="0"/>
                  <a:cs typeface="Verdana" pitchFamily="34" charset="0"/>
                </a:rPr>
                <a:t>Cryo</a:t>
              </a:r>
              <a:r>
                <a:rPr lang="en-US" sz="9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-</a:t>
              </a:r>
            </a:p>
            <a:p>
              <a:pPr algn="ctr"/>
              <a:r>
                <a:rPr lang="en-US" sz="9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modules</a:t>
              </a:r>
            </a:p>
            <a:p>
              <a:pPr algn="ctr"/>
              <a:r>
                <a:rPr lang="en-US" sz="9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Working</a:t>
              </a:r>
            </a:p>
            <a:p>
              <a:pPr algn="ctr"/>
              <a:r>
                <a:rPr lang="en-US" sz="9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Group</a:t>
              </a:r>
              <a:endParaRPr lang="en-US" sz="900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1219692" y="3927517"/>
              <a:ext cx="1044116" cy="6230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9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sz="9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RF</a:t>
              </a:r>
            </a:p>
            <a:p>
              <a:pPr algn="ctr"/>
              <a:r>
                <a:rPr lang="en-US" sz="9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Accelerating</a:t>
              </a:r>
            </a:p>
            <a:p>
              <a:pPr algn="ctr"/>
              <a:r>
                <a:rPr lang="en-US" sz="9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Working</a:t>
              </a:r>
            </a:p>
            <a:p>
              <a:pPr algn="ctr"/>
              <a:r>
                <a:rPr lang="en-US" sz="9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Group</a:t>
              </a:r>
              <a:endParaRPr lang="en-US" sz="9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80367" y="3927517"/>
              <a:ext cx="936000" cy="6230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9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sz="9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Beam</a:t>
              </a:r>
            </a:p>
            <a:p>
              <a:pPr algn="ctr"/>
              <a:r>
                <a:rPr lang="en-US" sz="9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Dynamics</a:t>
              </a:r>
            </a:p>
            <a:p>
              <a:pPr algn="ctr"/>
              <a:r>
                <a:rPr lang="en-US" sz="9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Working</a:t>
              </a:r>
            </a:p>
            <a:p>
              <a:pPr algn="ctr"/>
              <a:r>
                <a:rPr lang="en-US" sz="9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Group</a:t>
              </a:r>
              <a:endParaRPr lang="en-US" sz="9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3904617" y="2528900"/>
              <a:ext cx="1950216" cy="46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1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Technical Coordination</a:t>
              </a:r>
            </a:p>
            <a:p>
              <a:pPr algn="ctr"/>
              <a:r>
                <a:rPr lang="fr-CH" sz="800" i="1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Y. Kadi</a:t>
              </a:r>
              <a:endParaRPr lang="en-US" sz="8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2934669" y="1916832"/>
              <a:ext cx="4178571" cy="504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2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sz="12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Project Management</a:t>
              </a:r>
            </a:p>
            <a:p>
              <a:pPr algn="ctr"/>
              <a:endParaRPr lang="fr-CH" sz="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/>
              <a:r>
                <a:rPr lang="fr-CH" sz="800" i="1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Y. Kadi</a:t>
              </a:r>
              <a:endParaRPr lang="en-US" sz="8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164" name="Straight Connector 163"/>
            <p:cNvCxnSpPr/>
            <p:nvPr/>
          </p:nvCxnSpPr>
          <p:spPr>
            <a:xfrm rot="5400000">
              <a:off x="4683585" y="3790425"/>
              <a:ext cx="1370922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Rectangle 164"/>
            <p:cNvSpPr/>
            <p:nvPr/>
          </p:nvSpPr>
          <p:spPr>
            <a:xfrm>
              <a:off x="4791032" y="3927517"/>
              <a:ext cx="1192236" cy="6230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9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Infrastructure &amp; Integration</a:t>
              </a:r>
              <a:endParaRPr lang="en-US" sz="9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/>
              <a:r>
                <a:rPr lang="en-US" sz="9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Working </a:t>
              </a:r>
              <a:endParaRPr lang="en-US" sz="900" b="1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/>
              <a:r>
                <a:rPr lang="en-US" sz="9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Group</a:t>
              </a:r>
              <a:endParaRPr lang="en-US" sz="9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4481150" y="3176972"/>
              <a:ext cx="1335946" cy="5123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Infrastructure</a:t>
              </a:r>
            </a:p>
            <a:p>
              <a:pPr algn="ctr"/>
              <a:r>
                <a:rPr lang="en-US" sz="1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&amp; Integration</a:t>
              </a:r>
            </a:p>
            <a:p>
              <a:pPr algn="ctr"/>
              <a:r>
                <a:rPr lang="fr-CH" sz="800" i="1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E. Siesling</a:t>
              </a:r>
              <a:endParaRPr lang="en-US" sz="8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167" name="Straight Connector 166"/>
            <p:cNvCxnSpPr/>
            <p:nvPr/>
          </p:nvCxnSpPr>
          <p:spPr>
            <a:xfrm>
              <a:off x="8512587" y="3789040"/>
              <a:ext cx="972108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>
              <a:off x="8350569" y="3951058"/>
              <a:ext cx="324036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9322677" y="3951058"/>
              <a:ext cx="324036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Rectangle 169"/>
            <p:cNvSpPr/>
            <p:nvPr/>
          </p:nvSpPr>
          <p:spPr>
            <a:xfrm>
              <a:off x="9103255" y="3933056"/>
              <a:ext cx="864096" cy="6230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9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High-Energy</a:t>
              </a:r>
            </a:p>
            <a:p>
              <a:pPr algn="ctr"/>
              <a:r>
                <a:rPr lang="fr-CH" sz="900" b="1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Beam</a:t>
              </a:r>
              <a:endParaRPr lang="fr-CH" sz="900" b="1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/>
              <a:r>
                <a:rPr lang="fr-CH" sz="9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Transfer WG</a:t>
              </a:r>
              <a:endParaRPr lang="en-US" sz="9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8150540" y="3927517"/>
              <a:ext cx="864096" cy="6230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9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Physics</a:t>
              </a:r>
              <a:endParaRPr lang="en-US" sz="9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/>
              <a:r>
                <a:rPr lang="en-US" sz="9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Working Group</a:t>
              </a:r>
              <a:endParaRPr lang="en-US" sz="9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42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LRF @ Huelva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79463" y="1916832"/>
            <a:ext cx="7583488" cy="4007224"/>
          </a:xfrm>
        </p:spPr>
        <p:txBody>
          <a:bodyPr>
            <a:noAutofit/>
          </a:bodyPr>
          <a:lstStyle/>
          <a:p>
            <a:r>
              <a:rPr lang="en-US" sz="2400" dirty="0"/>
              <a:t>There are various issues we can think for collaboration between LRF-Huelva and HIE-ISOLDE, sharing costs and man power.  Some general topics:</a:t>
            </a:r>
          </a:p>
          <a:p>
            <a:pPr lvl="3"/>
            <a:r>
              <a:rPr lang="en-US" dirty="0"/>
              <a:t>beam dynamics</a:t>
            </a:r>
          </a:p>
          <a:p>
            <a:pPr lvl="3"/>
            <a:r>
              <a:rPr lang="en-US" dirty="0"/>
              <a:t>cavities</a:t>
            </a:r>
          </a:p>
          <a:p>
            <a:pPr lvl="3"/>
            <a:r>
              <a:rPr lang="en-US" dirty="0"/>
              <a:t>cryostats </a:t>
            </a:r>
          </a:p>
          <a:p>
            <a:pPr lvl="3"/>
            <a:r>
              <a:rPr lang="en-US" dirty="0"/>
              <a:t>Auxiliary </a:t>
            </a:r>
            <a:r>
              <a:rPr lang="en-US" dirty="0" err="1"/>
              <a:t>equipments</a:t>
            </a:r>
            <a:endParaRPr lang="en-US" dirty="0"/>
          </a:p>
          <a:p>
            <a:r>
              <a:rPr lang="en-US" sz="2400" dirty="0"/>
              <a:t>We will study more topics and specific details in nearest </a:t>
            </a:r>
            <a:r>
              <a:rPr lang="en-US" sz="2400" dirty="0" smtClean="0"/>
              <a:t>future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HIE-ISOLDE design could be an option for  LRF-Huelva, although with some limitations  in beam intensity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040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 for 2012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79463" y="1916832"/>
            <a:ext cx="7583488" cy="400722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IE" sz="2400" dirty="0" smtClean="0">
                <a:cs typeface="Arial" pitchFamily="34" charset="0"/>
              </a:rPr>
              <a:t>Completion of Civil Engineering Works</a:t>
            </a:r>
          </a:p>
          <a:p>
            <a:pPr>
              <a:buFont typeface="Wingdings" pitchFamily="2" charset="2"/>
              <a:buChar char="Ø"/>
            </a:pPr>
            <a:r>
              <a:rPr lang="en-IE" sz="2400" dirty="0" smtClean="0">
                <a:cs typeface="Arial" pitchFamily="34" charset="0"/>
              </a:rPr>
              <a:t>Installation of Main Services (EL, CV, Transport)</a:t>
            </a:r>
          </a:p>
          <a:p>
            <a:pPr>
              <a:buFont typeface="Wingdings" pitchFamily="2" charset="2"/>
              <a:buChar char="Ø"/>
            </a:pPr>
            <a:r>
              <a:rPr lang="en-IE" sz="2400" b="1" dirty="0" smtClean="0">
                <a:cs typeface="Arial" pitchFamily="34" charset="0"/>
              </a:rPr>
              <a:t>Procurement of Cryogenic Plant</a:t>
            </a:r>
            <a:endParaRPr lang="en-IE" sz="2400" b="1" dirty="0"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IE" sz="2400" b="1" dirty="0" smtClean="0">
                <a:cs typeface="Arial" pitchFamily="34" charset="0"/>
              </a:rPr>
              <a:t>Procurement of first batch of 5 (+5 option) high-beta cavities + ancillaries</a:t>
            </a:r>
            <a:r>
              <a:rPr lang="en-IE" sz="2400" b="1" dirty="0">
                <a:cs typeface="Arial" pitchFamily="34" charset="0"/>
              </a:rPr>
              <a:t> </a:t>
            </a:r>
            <a:r>
              <a:rPr lang="en-IE" sz="2400" b="1" dirty="0" smtClean="0">
                <a:cs typeface="Arial" pitchFamily="34" charset="0"/>
              </a:rPr>
              <a:t>by Q1 2012.</a:t>
            </a:r>
            <a:endParaRPr lang="en-IE" sz="2400" b="1" dirty="0"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IE" sz="2400" b="1" dirty="0" smtClean="0">
                <a:cs typeface="Arial" pitchFamily="34" charset="0"/>
              </a:rPr>
              <a:t>Procurement of CM1 ( Q2 2012)</a:t>
            </a:r>
          </a:p>
          <a:p>
            <a:pPr>
              <a:buFont typeface="Wingdings" pitchFamily="2" charset="2"/>
              <a:buChar char="Ø"/>
            </a:pPr>
            <a:r>
              <a:rPr lang="en-IE" sz="2400" dirty="0" smtClean="0">
                <a:cs typeface="Arial" pitchFamily="34" charset="0"/>
              </a:rPr>
              <a:t>Finalise HEBT design and launch procurement</a:t>
            </a:r>
            <a:endParaRPr lang="en-IE" sz="2400" dirty="0"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Validate LLRF system and tuner plate design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808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2590800"/>
            <a:ext cx="6781800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/>
            <a:r>
              <a:rPr lang="fr-CH" sz="4000" dirty="0" smtClean="0">
                <a:solidFill>
                  <a:prstClr val="white"/>
                </a:solidFill>
                <a:latin typeface="Calibri"/>
              </a:rPr>
              <a:t>Thank you very much for your attention</a:t>
            </a:r>
            <a:endParaRPr lang="fr-CH" sz="40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609600"/>
            <a:ext cx="1981200" cy="67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/>
          <p:nvPr/>
        </p:nvGrpSpPr>
        <p:grpSpPr>
          <a:xfrm>
            <a:off x="609600" y="609600"/>
            <a:ext cx="2686098" cy="1743052"/>
            <a:chOff x="533400" y="1524000"/>
            <a:chExt cx="8020098" cy="4714852"/>
          </a:xfrm>
        </p:grpSpPr>
        <p:pic>
          <p:nvPicPr>
            <p:cNvPr id="11" name="Picture 10" descr="Screen shot 2010-05-11 at 09.22.23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1524000"/>
              <a:ext cx="6324600" cy="4628797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210098" y="5172052"/>
              <a:ext cx="43434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fr-CH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3" name="Picture 12" descr="Screen shot 2010-05-20 at 18.33.2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4077072"/>
            <a:ext cx="2133600" cy="1418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1840" y="5589240"/>
            <a:ext cx="801636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728"/>
              </a:spcBef>
            </a:pPr>
            <a:r>
              <a:rPr lang="en-US" dirty="0">
                <a:solidFill>
                  <a:srgbClr val="000090"/>
                </a:solidFill>
              </a:rPr>
              <a:t>HIE-ISOLDE web site -&gt; http://</a:t>
            </a:r>
            <a:r>
              <a:rPr lang="en-US" dirty="0" err="1">
                <a:solidFill>
                  <a:srgbClr val="000090"/>
                </a:solidFill>
              </a:rPr>
              <a:t>hie-isolde.web.cern.ch</a:t>
            </a:r>
            <a:r>
              <a:rPr lang="en-US" dirty="0">
                <a:solidFill>
                  <a:srgbClr val="000090"/>
                </a:solidFill>
              </a:rPr>
              <a:t>/</a:t>
            </a:r>
            <a:r>
              <a:rPr lang="en-US" dirty="0" err="1">
                <a:solidFill>
                  <a:srgbClr val="000090"/>
                </a:solidFill>
              </a:rPr>
              <a:t>hie-isolde</a:t>
            </a:r>
            <a:r>
              <a:rPr lang="en-US" dirty="0">
                <a:solidFill>
                  <a:srgbClr val="000090"/>
                </a:solidFill>
              </a:rPr>
              <a:t>/</a:t>
            </a:r>
          </a:p>
          <a:p>
            <a:pPr>
              <a:spcBef>
                <a:spcPts val="1728"/>
              </a:spcBef>
            </a:pPr>
            <a:r>
              <a:rPr lang="en-US" dirty="0">
                <a:solidFill>
                  <a:srgbClr val="000090"/>
                </a:solidFill>
              </a:rPr>
              <a:t>CATHI-ITN web site -&gt; </a:t>
            </a:r>
            <a:r>
              <a:rPr lang="de-DE" dirty="0">
                <a:solidFill>
                  <a:srgbClr val="000090"/>
                </a:solidFill>
              </a:rPr>
              <a:t>https://</a:t>
            </a:r>
            <a:r>
              <a:rPr lang="de-DE" dirty="0" err="1">
                <a:solidFill>
                  <a:srgbClr val="000090"/>
                </a:solidFill>
              </a:rPr>
              <a:t>espace.cern.ch</a:t>
            </a:r>
            <a:r>
              <a:rPr lang="de-DE" dirty="0">
                <a:solidFill>
                  <a:srgbClr val="000090"/>
                </a:solidFill>
              </a:rPr>
              <a:t>/Marie-Curie-CATHI/</a:t>
            </a:r>
            <a:r>
              <a:rPr lang="de-DE" dirty="0" err="1">
                <a:solidFill>
                  <a:srgbClr val="000090"/>
                </a:solidFill>
              </a:rPr>
              <a:t>default.aspx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55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Resources (1/2)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 bwMode="auto">
          <a:xfrm>
            <a:off x="779463" y="2230462"/>
            <a:ext cx="7583487" cy="4006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sz="2400" dirty="0">
                <a:solidFill>
                  <a:srgbClr val="000090"/>
                </a:solidFill>
                <a:latin typeface="Arial" charset="0"/>
              </a:rPr>
              <a:t>CERN Staff</a:t>
            </a:r>
          </a:p>
          <a:p>
            <a:pPr lvl="1">
              <a:buFont typeface="Wingdings" charset="0"/>
              <a:buChar char="ü"/>
            </a:pPr>
            <a:r>
              <a:rPr lang="en-US" sz="2400" dirty="0">
                <a:solidFill>
                  <a:srgbClr val="000090"/>
                </a:solidFill>
                <a:latin typeface="Arial" charset="0"/>
              </a:rPr>
              <a:t>Resources defined by group leaders (95 FTE over 5 years</a:t>
            </a:r>
            <a:r>
              <a:rPr lang="en-US" sz="2400" dirty="0" smtClean="0">
                <a:solidFill>
                  <a:srgbClr val="000090"/>
                </a:solidFill>
                <a:latin typeface="Arial" charset="0"/>
              </a:rPr>
              <a:t>) =&gt; included in APT</a:t>
            </a:r>
            <a:endParaRPr lang="en-US" sz="2400" dirty="0">
              <a:solidFill>
                <a:srgbClr val="000090"/>
              </a:solidFill>
              <a:latin typeface="Arial" charset="0"/>
            </a:endParaRPr>
          </a:p>
          <a:p>
            <a:pPr lvl="1">
              <a:buFont typeface="Wingdings" charset="0"/>
              <a:buChar char="ü"/>
            </a:pPr>
            <a:endParaRPr lang="en-US" sz="2400" dirty="0">
              <a:solidFill>
                <a:srgbClr val="000090"/>
              </a:solidFill>
              <a:latin typeface="Arial" charset="0"/>
            </a:endParaRPr>
          </a:p>
          <a:p>
            <a:r>
              <a:rPr lang="en-US" sz="2400" dirty="0">
                <a:solidFill>
                  <a:srgbClr val="000090"/>
                </a:solidFill>
                <a:latin typeface="Arial" charset="0"/>
              </a:rPr>
              <a:t>Fellows (70 FTE)</a:t>
            </a:r>
          </a:p>
          <a:p>
            <a:pPr lvl="1">
              <a:buFont typeface="Wingdings" charset="0"/>
              <a:buChar char="ü"/>
            </a:pPr>
            <a:r>
              <a:rPr lang="en-US" sz="2400" dirty="0">
                <a:solidFill>
                  <a:srgbClr val="000090"/>
                </a:solidFill>
                <a:latin typeface="Arial" charset="0"/>
              </a:rPr>
              <a:t>5 FTE paid on departmental budget</a:t>
            </a:r>
          </a:p>
          <a:p>
            <a:pPr lvl="1">
              <a:buFont typeface="Wingdings" charset="0"/>
              <a:buChar char="ü"/>
            </a:pPr>
            <a:r>
              <a:rPr lang="en-US" sz="2400" dirty="0">
                <a:solidFill>
                  <a:srgbClr val="000090"/>
                </a:solidFill>
                <a:latin typeface="Arial" charset="0"/>
              </a:rPr>
              <a:t>9 FTE paid by </a:t>
            </a:r>
            <a:r>
              <a:rPr lang="en-US" sz="2400" dirty="0" err="1">
                <a:solidFill>
                  <a:srgbClr val="000090"/>
                </a:solidFill>
                <a:latin typeface="Arial" charset="0"/>
              </a:rPr>
              <a:t>Isolde</a:t>
            </a:r>
            <a:r>
              <a:rPr lang="en-US" sz="2400" dirty="0">
                <a:solidFill>
                  <a:srgbClr val="000090"/>
                </a:solidFill>
                <a:latin typeface="Arial" charset="0"/>
              </a:rPr>
              <a:t> Collaboration</a:t>
            </a:r>
          </a:p>
          <a:p>
            <a:pPr lvl="1">
              <a:buFont typeface="Wingdings" charset="0"/>
              <a:buChar char="ü"/>
            </a:pPr>
            <a:r>
              <a:rPr lang="en-US" sz="2400" dirty="0">
                <a:solidFill>
                  <a:srgbClr val="000090"/>
                </a:solidFill>
                <a:latin typeface="Arial" charset="0"/>
              </a:rPr>
              <a:t>56 FTE paid by ITN3 Marie Curie Contract (20 fellows)</a:t>
            </a:r>
          </a:p>
          <a:p>
            <a:pPr marL="457200" lvl="1" indent="0">
              <a:buNone/>
            </a:pPr>
            <a:endParaRPr lang="en-US" sz="2400" dirty="0">
              <a:solidFill>
                <a:srgbClr val="00009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29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 </a:t>
            </a:r>
            <a:r>
              <a:rPr lang="en-US" dirty="0" err="1" smtClean="0"/>
              <a:t>Linac</a:t>
            </a:r>
            <a:r>
              <a:rPr lang="en-US" dirty="0" smtClean="0"/>
              <a:t> </a:t>
            </a:r>
            <a:r>
              <a:rPr lang="en-US" dirty="0"/>
              <a:t>E</a:t>
            </a:r>
            <a:r>
              <a:rPr lang="en-US" dirty="0" smtClean="0"/>
              <a:t>xpenditures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495800" y="1949824"/>
            <a:ext cx="4173537" cy="4298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 pitchFamily="18" charset="2"/>
              <a:buChar char="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5141948"/>
              </p:ext>
            </p:extLst>
          </p:nvPr>
        </p:nvGraphicFramePr>
        <p:xfrm>
          <a:off x="1127212" y="1949824"/>
          <a:ext cx="6737176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11996" y="4365104"/>
            <a:ext cx="1712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Income Secured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56176" y="3861048"/>
            <a:ext cx="272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Income Secured + Applied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96119" y="4256816"/>
            <a:ext cx="580256" cy="0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876375" y="3573016"/>
            <a:ext cx="580256" cy="0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67209" y="3356992"/>
            <a:ext cx="1481055" cy="523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10 MeV/u + TL1 and TL2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60032" y="4057908"/>
            <a:ext cx="148105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5.5 MeV/u + TL1 and TL2</a:t>
            </a:r>
            <a:endParaRPr lang="en-US" sz="1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241176"/>
            <a:ext cx="7583488" cy="400722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IE" sz="2400" dirty="0" smtClean="0">
                <a:cs typeface="Arial" pitchFamily="34" charset="0"/>
              </a:rPr>
              <a:t>Project Organization</a:t>
            </a:r>
          </a:p>
          <a:p>
            <a:pPr>
              <a:buFont typeface="Wingdings" pitchFamily="2" charset="2"/>
              <a:buChar char="Ø"/>
            </a:pPr>
            <a:r>
              <a:rPr lang="en-IE" sz="2400" b="1" dirty="0" smtClean="0">
                <a:cs typeface="Arial" pitchFamily="34" charset="0"/>
              </a:rPr>
              <a:t>Main </a:t>
            </a:r>
            <a:r>
              <a:rPr lang="en-IE" sz="2400" b="1" dirty="0">
                <a:cs typeface="Arial" pitchFamily="34" charset="0"/>
              </a:rPr>
              <a:t>Highlights &amp; R&amp;D Activities</a:t>
            </a:r>
          </a:p>
          <a:p>
            <a:pPr>
              <a:buFont typeface="Wingdings" pitchFamily="2" charset="2"/>
              <a:buChar char="Ø"/>
            </a:pPr>
            <a:r>
              <a:rPr lang="en-IE" sz="2400" dirty="0" smtClean="0">
                <a:cs typeface="Arial" pitchFamily="34" charset="0"/>
              </a:rPr>
              <a:t>Project Schedule</a:t>
            </a:r>
            <a:endParaRPr lang="en-IE" sz="2400" dirty="0"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IE" sz="2400" dirty="0" smtClean="0">
                <a:cs typeface="Arial" pitchFamily="34" charset="0"/>
              </a:rPr>
              <a:t>Budget Review + Resources</a:t>
            </a:r>
          </a:p>
          <a:p>
            <a:pPr>
              <a:buFont typeface="Wingdings" pitchFamily="2" charset="2"/>
              <a:buChar char="Ø"/>
            </a:pPr>
            <a:r>
              <a:rPr lang="en-IE" sz="2400" dirty="0" smtClean="0">
                <a:cs typeface="Arial" pitchFamily="34" charset="0"/>
              </a:rPr>
              <a:t>Int. Collaboration</a:t>
            </a:r>
            <a:endParaRPr lang="en-IE" sz="2400" dirty="0"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Outlook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943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79463" y="1905000"/>
            <a:ext cx="7583488" cy="4548336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000" dirty="0"/>
              <a:t>D</a:t>
            </a:r>
            <a:r>
              <a:rPr lang="en-US" sz="2000" dirty="0" smtClean="0"/>
              <a:t>ismantling and relocation of “hangar </a:t>
            </a:r>
            <a:r>
              <a:rPr lang="en-US" sz="2000" dirty="0" err="1" smtClean="0"/>
              <a:t>à</a:t>
            </a:r>
            <a:r>
              <a:rPr lang="en-US" sz="2000" dirty="0" smtClean="0"/>
              <a:t> camion” over =&gt; start of civil engineering work at ISOLDE</a:t>
            </a:r>
            <a:endParaRPr lang="en-US" sz="2000" dirty="0"/>
          </a:p>
          <a:p>
            <a:pPr>
              <a:spcBef>
                <a:spcPts val="1800"/>
              </a:spcBef>
            </a:pPr>
            <a:r>
              <a:rPr lang="en-US" sz="2000" dirty="0" smtClean="0"/>
              <a:t>Invitation for Tenders are being launched</a:t>
            </a:r>
            <a:r>
              <a:rPr lang="en-US" sz="1800" dirty="0"/>
              <a:t>	</a:t>
            </a:r>
          </a:p>
          <a:p>
            <a:pPr lvl="3"/>
            <a:r>
              <a:rPr lang="en-US" sz="1600" dirty="0" smtClean="0"/>
              <a:t>Cryogenic Plant</a:t>
            </a:r>
          </a:p>
          <a:p>
            <a:pPr lvl="3"/>
            <a:r>
              <a:rPr lang="en-US" sz="1600" dirty="0" smtClean="0"/>
              <a:t>HVAC System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Market surveys </a:t>
            </a:r>
            <a:r>
              <a:rPr lang="en-US" sz="2000" dirty="0" smtClean="0"/>
              <a:t>are being launched</a:t>
            </a:r>
            <a:r>
              <a:rPr lang="en-US" sz="1800" dirty="0"/>
              <a:t>	</a:t>
            </a:r>
          </a:p>
          <a:p>
            <a:pPr lvl="3"/>
            <a:r>
              <a:rPr lang="en-US" sz="1600" dirty="0" smtClean="0"/>
              <a:t>Cooling System</a:t>
            </a:r>
          </a:p>
          <a:p>
            <a:pPr lvl="3"/>
            <a:r>
              <a:rPr lang="en-US" sz="1600" dirty="0" smtClean="0"/>
              <a:t>Copper forgings for the SC cavities</a:t>
            </a:r>
          </a:p>
          <a:p>
            <a:pPr lvl="3"/>
            <a:r>
              <a:rPr lang="en-US" sz="1600" dirty="0" smtClean="0"/>
              <a:t>SC solenoids</a:t>
            </a:r>
          </a:p>
          <a:p>
            <a:pPr lvl="3"/>
            <a:r>
              <a:rPr lang="en-US" sz="1600" dirty="0" smtClean="0"/>
              <a:t>Clean room at SM18</a:t>
            </a:r>
            <a:r>
              <a:rPr lang="en-US" sz="1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0301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751391" cy="4104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8000"/>
                </a:solidFill>
              </a:rPr>
              <a:t>2</a:t>
            </a:r>
            <a:r>
              <a:rPr lang="en-US" sz="2400" b="1" baseline="30000" dirty="0" smtClean="0">
                <a:solidFill>
                  <a:srgbClr val="008000"/>
                </a:solidFill>
              </a:rPr>
              <a:t>nd</a:t>
            </a:r>
            <a:r>
              <a:rPr lang="en-US" sz="2400" b="1" dirty="0" smtClean="0">
                <a:solidFill>
                  <a:srgbClr val="008000"/>
                </a:solidFill>
              </a:rPr>
              <a:t> International Advisory Panel Meeting (9-10 Jan. 2012) 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008000"/>
                </a:solidFill>
              </a:rPr>
              <a:t>Final recommendations</a:t>
            </a:r>
          </a:p>
          <a:p>
            <a:pPr marL="0" indent="0">
              <a:spcBef>
                <a:spcPts val="1200"/>
              </a:spcBef>
              <a:buNone/>
            </a:pPr>
            <a:endParaRPr lang="en-US" sz="1600" b="1" dirty="0" smtClean="0">
              <a:solidFill>
                <a:srgbClr val="008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000" b="1" dirty="0" smtClean="0">
                <a:solidFill>
                  <a:srgbClr val="008000"/>
                </a:solidFill>
              </a:rPr>
              <a:t>“</a:t>
            </a:r>
            <a:r>
              <a:rPr lang="en-US" sz="2000" dirty="0" smtClean="0"/>
              <a:t>The IAP acknowledges the HIE-ISOLDE management and all the participants in the meeting of the previous </a:t>
            </a:r>
            <a:r>
              <a:rPr lang="en-US" sz="2000" dirty="0"/>
              <a:t>day for the high quality of their presentations. </a:t>
            </a:r>
            <a:r>
              <a:rPr lang="en-US" sz="2000" dirty="0" smtClean="0"/>
              <a:t>Well organized information </a:t>
            </a:r>
            <a:r>
              <a:rPr lang="en-US" sz="2000" dirty="0"/>
              <a:t>was </a:t>
            </a:r>
            <a:r>
              <a:rPr lang="en-US" sz="2000" dirty="0" smtClean="0"/>
              <a:t>provided showing in detail the progress made since last year. It was very clear from all presentations that a particular </a:t>
            </a:r>
            <a:r>
              <a:rPr lang="en-US" sz="2000" dirty="0"/>
              <a:t>effort has been made to answer most of the specific points raised in our previous </a:t>
            </a:r>
            <a:r>
              <a:rPr lang="en-US" sz="2000" dirty="0" smtClean="0"/>
              <a:t>reports. This </a:t>
            </a:r>
            <a:r>
              <a:rPr lang="en-US" sz="2000" dirty="0"/>
              <a:t>effort of the HIE-ISOLDE </a:t>
            </a:r>
            <a:r>
              <a:rPr lang="en-US" sz="2000" dirty="0" smtClean="0"/>
              <a:t>management has </a:t>
            </a:r>
            <a:r>
              <a:rPr lang="en-US" sz="2000" dirty="0"/>
              <a:t>been indeed highly recognized by the IAP.</a:t>
            </a:r>
            <a:r>
              <a:rPr lang="en-US" sz="2000" b="1" dirty="0" smtClean="0">
                <a:solidFill>
                  <a:srgbClr val="008000"/>
                </a:solidFill>
              </a:rPr>
              <a:t> ”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000" b="1" dirty="0">
              <a:solidFill>
                <a:srgbClr val="008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000" b="1" dirty="0">
                <a:solidFill>
                  <a:srgbClr val="008000"/>
                </a:solidFill>
                <a:hlinkClick r:id="rId3"/>
              </a:rPr>
              <a:t>http://indico.cern.ch/conferenceDisplay.py?confId=</a:t>
            </a:r>
            <a:r>
              <a:rPr lang="en-US" sz="2000" b="1" dirty="0" smtClean="0">
                <a:solidFill>
                  <a:srgbClr val="008000"/>
                </a:solidFill>
                <a:hlinkClick r:id="rId3"/>
              </a:rPr>
              <a:t>164342</a:t>
            </a:r>
            <a:endParaRPr lang="en-US" sz="2000" b="1" dirty="0" smtClean="0">
              <a:solidFill>
                <a:srgbClr val="008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000" b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38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Highlights: General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7751391" cy="4104456"/>
          </a:xfrm>
        </p:spPr>
        <p:txBody>
          <a:bodyPr>
            <a:noAutofit/>
          </a:bodyPr>
          <a:lstStyle/>
          <a:p>
            <a:r>
              <a:rPr lang="en-US" sz="2000" dirty="0" smtClean="0"/>
              <a:t>work </a:t>
            </a:r>
            <a:r>
              <a:rPr lang="en-US" sz="2000" dirty="0"/>
              <a:t>on the cavity has made good progress and is on the right path </a:t>
            </a:r>
            <a:r>
              <a:rPr lang="en-US" sz="2000" dirty="0" smtClean="0"/>
              <a:t>although many </a:t>
            </a:r>
            <a:r>
              <a:rPr lang="en-US" sz="2000" dirty="0"/>
              <a:t>cold tests are still necessary to get things </a:t>
            </a:r>
            <a:r>
              <a:rPr lang="en-US" sz="2000" dirty="0" smtClean="0"/>
              <a:t>settled</a:t>
            </a:r>
            <a:endParaRPr lang="en-US" sz="2000" b="1" dirty="0" smtClean="0">
              <a:solidFill>
                <a:srgbClr val="800000"/>
              </a:solidFill>
            </a:endParaRPr>
          </a:p>
          <a:p>
            <a:r>
              <a:rPr lang="en-US" sz="2000" dirty="0"/>
              <a:t>necessary to make key technical decisions as soon as </a:t>
            </a:r>
            <a:r>
              <a:rPr lang="en-US" sz="2000" dirty="0" smtClean="0"/>
              <a:t>possible</a:t>
            </a:r>
            <a:endParaRPr lang="en-US" sz="2000" b="1" dirty="0">
              <a:solidFill>
                <a:srgbClr val="800000"/>
              </a:solidFill>
            </a:endParaRPr>
          </a:p>
          <a:p>
            <a:r>
              <a:rPr lang="en-US" sz="2000" dirty="0"/>
              <a:t>The IAP fully supports the </a:t>
            </a:r>
            <a:r>
              <a:rPr lang="en-US" sz="2000" dirty="0" err="1"/>
              <a:t>cryomodule</a:t>
            </a:r>
            <a:r>
              <a:rPr lang="en-US" sz="2000" dirty="0"/>
              <a:t> technical design review scheduled in </a:t>
            </a:r>
            <a:r>
              <a:rPr lang="en-US" sz="2000" dirty="0" smtClean="0"/>
              <a:t>spring</a:t>
            </a:r>
          </a:p>
          <a:p>
            <a:r>
              <a:rPr lang="en-US" sz="2000" dirty="0"/>
              <a:t>Possible concerns are related to realities of funding which may cause complicated </a:t>
            </a:r>
            <a:r>
              <a:rPr lang="en-US" sz="2000" dirty="0" smtClean="0"/>
              <a:t>procurement strategies</a:t>
            </a:r>
          </a:p>
          <a:p>
            <a:r>
              <a:rPr lang="en-US" sz="2000" dirty="0"/>
              <a:t>Synergies between ESS and HIE-ISOLDE should be explored with regard to the training </a:t>
            </a:r>
            <a:r>
              <a:rPr lang="en-US" sz="2000" dirty="0" smtClean="0"/>
              <a:t>of people</a:t>
            </a:r>
          </a:p>
          <a:p>
            <a:r>
              <a:rPr lang="en-US" sz="2000" dirty="0"/>
              <a:t>The goal of having the 5.5 MeV/u </a:t>
            </a:r>
            <a:r>
              <a:rPr lang="en-US" sz="2000" dirty="0" err="1"/>
              <a:t>linac</a:t>
            </a:r>
            <a:r>
              <a:rPr lang="en-US" sz="2000" dirty="0"/>
              <a:t> commissioned in 2015 is tight but still </a:t>
            </a:r>
            <a:r>
              <a:rPr lang="en-US" sz="2000" dirty="0" smtClean="0"/>
              <a:t>possible </a:t>
            </a:r>
            <a:r>
              <a:rPr lang="en-US" sz="2000" dirty="0" smtClean="0">
                <a:solidFill>
                  <a:srgbClr val="FF0000"/>
                </a:solidFill>
              </a:rPr>
              <a:t>=&gt; risk analysis by Sep. 2012</a:t>
            </a:r>
            <a:endParaRPr lang="en-US" sz="2000" b="1" kern="0" dirty="0" smtClean="0">
              <a:solidFill>
                <a:srgbClr val="FF0000"/>
              </a:solidFill>
            </a:endParaRPr>
          </a:p>
          <a:p>
            <a:pPr marL="1035050" lvl="3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0529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Highlights: Cavity Design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7751391" cy="4104456"/>
          </a:xfrm>
        </p:spPr>
        <p:txBody>
          <a:bodyPr>
            <a:noAutofit/>
          </a:bodyPr>
          <a:lstStyle/>
          <a:p>
            <a:r>
              <a:rPr lang="en-US" sz="2000" dirty="0"/>
              <a:t>It is almost certain that the very stringent specification on the inner conductor beam port is </a:t>
            </a:r>
            <a:r>
              <a:rPr lang="en-US" sz="2000" dirty="0" smtClean="0"/>
              <a:t>too tight </a:t>
            </a:r>
            <a:r>
              <a:rPr lang="en-US" sz="2000" dirty="0"/>
              <a:t>by probably a factor of ten at least. It is suggested that cavity development should </a:t>
            </a:r>
            <a:r>
              <a:rPr lang="en-US" sz="2000" dirty="0" smtClean="0"/>
              <a:t>proceed with </a:t>
            </a:r>
            <a:r>
              <a:rPr lang="en-US" sz="2000" dirty="0"/>
              <a:t>this as a fact while beam simulations are done in parallel to confirm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High temperature sputtering should be continued without regard to the beam port </a:t>
            </a:r>
            <a:r>
              <a:rPr lang="en-US" sz="2000" dirty="0" smtClean="0"/>
              <a:t>tolerance</a:t>
            </a:r>
          </a:p>
          <a:p>
            <a:r>
              <a:rPr lang="en-US" sz="2000" dirty="0"/>
              <a:t>It is noted that one of the RF performance curves reaches the high field value 6 MV/m and has </a:t>
            </a:r>
            <a:r>
              <a:rPr lang="en-US" sz="2000" dirty="0" smtClean="0"/>
              <a:t>a very </a:t>
            </a:r>
            <a:r>
              <a:rPr lang="en-US" sz="2000" dirty="0"/>
              <a:t>low Q-slope for a sputtered cavity but a </a:t>
            </a:r>
            <a:r>
              <a:rPr lang="en-US" sz="2000" dirty="0" err="1"/>
              <a:t>Qo</a:t>
            </a:r>
            <a:r>
              <a:rPr lang="en-US" sz="2000" dirty="0"/>
              <a:t> which is a factor of ten from the </a:t>
            </a:r>
            <a:r>
              <a:rPr lang="en-US" sz="2000" dirty="0" smtClean="0"/>
              <a:t>goal. </a:t>
            </a:r>
            <a:r>
              <a:rPr lang="en-US" sz="2000" dirty="0" smtClean="0">
                <a:solidFill>
                  <a:srgbClr val="FF0000"/>
                </a:solidFill>
              </a:rPr>
              <a:t>=&gt; evaluate influence of tuner plate</a:t>
            </a:r>
          </a:p>
        </p:txBody>
      </p:sp>
    </p:spTree>
    <p:extLst>
      <p:ext uri="{BB962C8B-B14F-4D97-AF65-F5344CB8AC3E}">
        <p14:creationId xmlns:p14="http://schemas.microsoft.com/office/powerpoint/2010/main" val="384547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Highlights: </a:t>
            </a:r>
            <a:r>
              <a:rPr lang="en-US" dirty="0" err="1" smtClean="0"/>
              <a:t>Cryomodule</a:t>
            </a:r>
            <a:r>
              <a:rPr lang="en-US" dirty="0" smtClean="0"/>
              <a:t> Design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280920" cy="4104456"/>
          </a:xfrm>
        </p:spPr>
        <p:txBody>
          <a:bodyPr>
            <a:noAutofit/>
          </a:bodyPr>
          <a:lstStyle/>
          <a:p>
            <a:pPr>
              <a:spcBef>
                <a:spcPts val="1400"/>
              </a:spcBef>
            </a:pPr>
            <a:r>
              <a:rPr lang="en-US" sz="2000" dirty="0"/>
              <a:t>The top loading design is a good choice with examples in ISAC-II, LNL, MSU and ANL</a:t>
            </a:r>
            <a:r>
              <a:rPr lang="en-US" sz="2000" dirty="0" smtClean="0"/>
              <a:t>.</a:t>
            </a:r>
          </a:p>
          <a:p>
            <a:pPr>
              <a:spcBef>
                <a:spcPts val="1400"/>
              </a:spcBef>
            </a:pPr>
            <a:r>
              <a:rPr lang="en-US" sz="2000" dirty="0"/>
              <a:t>For the cryogenic safety the IAP has the impression that the numbers presented for the burst </a:t>
            </a:r>
            <a:r>
              <a:rPr lang="en-US" sz="2000" dirty="0" smtClean="0"/>
              <a:t>disk size </a:t>
            </a:r>
            <a:r>
              <a:rPr lang="en-US" sz="2000" dirty="0"/>
              <a:t>to mitigate overpressure in the case of a venting accident are over </a:t>
            </a:r>
            <a:r>
              <a:rPr lang="en-US" sz="2000" dirty="0" smtClean="0"/>
              <a:t>conservative</a:t>
            </a:r>
          </a:p>
          <a:p>
            <a:pPr>
              <a:spcBef>
                <a:spcPts val="1400"/>
              </a:spcBef>
            </a:pPr>
            <a:r>
              <a:rPr lang="en-US" sz="2000" dirty="0" smtClean="0"/>
              <a:t>Concerns about the use of MLI =&gt; </a:t>
            </a:r>
            <a:r>
              <a:rPr lang="en-US" sz="2000" dirty="0"/>
              <a:t>consider nickel plating of thermal shield and electro-polishing </a:t>
            </a:r>
            <a:r>
              <a:rPr lang="en-US" sz="2000" dirty="0" smtClean="0"/>
              <a:t>large surfaces </a:t>
            </a:r>
            <a:r>
              <a:rPr lang="en-US" sz="2000" dirty="0"/>
              <a:t>like helium </a:t>
            </a:r>
            <a:r>
              <a:rPr lang="en-US" sz="2000" dirty="0" smtClean="0"/>
              <a:t>reservoir</a:t>
            </a:r>
          </a:p>
          <a:p>
            <a:pPr>
              <a:spcBef>
                <a:spcPts val="1400"/>
              </a:spcBef>
            </a:pPr>
            <a:r>
              <a:rPr lang="en-US" sz="2000" dirty="0"/>
              <a:t>The </a:t>
            </a:r>
            <a:r>
              <a:rPr lang="en-US" sz="2000" dirty="0" err="1"/>
              <a:t>cryomodule</a:t>
            </a:r>
            <a:r>
              <a:rPr lang="en-US" sz="2000" dirty="0"/>
              <a:t> assembly sequence should be optimized to give adequate access to the </a:t>
            </a:r>
            <a:r>
              <a:rPr lang="en-US" sz="2000" dirty="0" smtClean="0"/>
              <a:t>cavities in </a:t>
            </a:r>
            <a:r>
              <a:rPr lang="en-US" sz="2000" dirty="0"/>
              <a:t>case they have to be rinsed in the </a:t>
            </a:r>
            <a:r>
              <a:rPr lang="en-US" sz="2000" dirty="0" smtClean="0"/>
              <a:t>future</a:t>
            </a:r>
          </a:p>
          <a:p>
            <a:pPr>
              <a:spcBef>
                <a:spcPts val="1400"/>
              </a:spcBef>
            </a:pPr>
            <a:r>
              <a:rPr lang="en-US" sz="2000" dirty="0"/>
              <a:t>The capability to helium condition the cavities by adding a leak system to the </a:t>
            </a:r>
            <a:r>
              <a:rPr lang="en-US" sz="2000" dirty="0" err="1" smtClean="0"/>
              <a:t>cryomodule</a:t>
            </a:r>
            <a:r>
              <a:rPr lang="en-US" sz="2000" dirty="0" smtClean="0"/>
              <a:t> should </a:t>
            </a:r>
            <a:r>
              <a:rPr lang="en-US" sz="2000" dirty="0"/>
              <a:t>be analyzed at the cavity testing </a:t>
            </a:r>
            <a:r>
              <a:rPr lang="en-US" sz="2000" dirty="0" smtClean="0"/>
              <a:t>stage</a:t>
            </a:r>
          </a:p>
          <a:p>
            <a:pPr>
              <a:spcBef>
                <a:spcPts val="1400"/>
              </a:spcBef>
            </a:pPr>
            <a:r>
              <a:rPr lang="en-US" sz="2000" dirty="0"/>
              <a:t>A 1400 W </a:t>
            </a:r>
            <a:r>
              <a:rPr lang="en-US" sz="2000" dirty="0" smtClean="0"/>
              <a:t>cryogenic plant </a:t>
            </a:r>
            <a:r>
              <a:rPr lang="en-US" sz="2000" dirty="0"/>
              <a:t>should have sufficient margin.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032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FFFFFF"/>
      </a:dk1>
      <a:lt1>
        <a:srgbClr val="103154"/>
      </a:lt1>
      <a:dk2>
        <a:srgbClr val="0096FF"/>
      </a:dk2>
      <a:lt2>
        <a:srgbClr val="87FD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17680</TotalTime>
  <Words>3730</Words>
  <Application>Microsoft Office PowerPoint</Application>
  <PresentationFormat>On-screen Show (4:3)</PresentationFormat>
  <Paragraphs>1052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Pixel</vt:lpstr>
      <vt:lpstr>2_Office Theme</vt:lpstr>
      <vt:lpstr>HIE-ISOLDE Status Report</vt:lpstr>
      <vt:lpstr>Outline</vt:lpstr>
      <vt:lpstr>Project Organization</vt:lpstr>
      <vt:lpstr>Outline</vt:lpstr>
      <vt:lpstr>Highlights</vt:lpstr>
      <vt:lpstr>Highlights</vt:lpstr>
      <vt:lpstr>Highlights: General</vt:lpstr>
      <vt:lpstr>Highlights: Cavity Design</vt:lpstr>
      <vt:lpstr>Highlights: Cryomodule Design</vt:lpstr>
      <vt:lpstr>Highlights: others</vt:lpstr>
      <vt:lpstr>Highlights</vt:lpstr>
      <vt:lpstr>R&amp;D Activities</vt:lpstr>
      <vt:lpstr>RF Measurements @ 4.5K (2011)</vt:lpstr>
      <vt:lpstr>RF Measurements (2012)</vt:lpstr>
      <vt:lpstr>PowerPoint Presentation</vt:lpstr>
      <vt:lpstr>Budget Review</vt:lpstr>
      <vt:lpstr>Expenditures SC Linac (1/3)</vt:lpstr>
      <vt:lpstr>Expenditures Infrastructure (2/3)</vt:lpstr>
      <vt:lpstr>Expenditures DS + Safety (3/3)</vt:lpstr>
      <vt:lpstr>Funding fellows through T131910</vt:lpstr>
      <vt:lpstr>2 CATHI Positions still open (selection ongoing)</vt:lpstr>
      <vt:lpstr>Int. Collaborations</vt:lpstr>
      <vt:lpstr>CATE Partnership</vt:lpstr>
      <vt:lpstr>CATE Partnership</vt:lpstr>
      <vt:lpstr>CATE Partnership</vt:lpstr>
      <vt:lpstr>LRF @ Huelva</vt:lpstr>
      <vt:lpstr>LRF @ Huelva</vt:lpstr>
      <vt:lpstr>LRF @ Huelva</vt:lpstr>
      <vt:lpstr>LRF @ Huelva</vt:lpstr>
      <vt:lpstr>LRF @ Huelva</vt:lpstr>
      <vt:lpstr>Outlook for 2012</vt:lpstr>
      <vt:lpstr>PowerPoint Presentation</vt:lpstr>
      <vt:lpstr>Human Resources (1/2)</vt:lpstr>
      <vt:lpstr>SC Linac Expenditures</vt:lpstr>
    </vt:vector>
  </TitlesOfParts>
  <Company>CERN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HIE-ISOLDE Project</dc:title>
  <dc:creator>Matteo Pasini</dc:creator>
  <cp:lastModifiedBy>Jenny Weterings</cp:lastModifiedBy>
  <cp:revision>195</cp:revision>
  <dcterms:created xsi:type="dcterms:W3CDTF">2010-08-02T09:08:47Z</dcterms:created>
  <dcterms:modified xsi:type="dcterms:W3CDTF">2013-04-04T11:45:19Z</dcterms:modified>
</cp:coreProperties>
</file>