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3"/>
  </p:notesMasterIdLst>
  <p:sldIdLst>
    <p:sldId id="256" r:id="rId2"/>
    <p:sldId id="340" r:id="rId3"/>
    <p:sldId id="341" r:id="rId4"/>
    <p:sldId id="342" r:id="rId5"/>
    <p:sldId id="343" r:id="rId6"/>
    <p:sldId id="344" r:id="rId7"/>
    <p:sldId id="345" r:id="rId8"/>
    <p:sldId id="346" r:id="rId9"/>
    <p:sldId id="347" r:id="rId10"/>
    <p:sldId id="348" r:id="rId11"/>
    <p:sldId id="349" r:id="rId12"/>
    <p:sldId id="338" r:id="rId13"/>
    <p:sldId id="339" r:id="rId14"/>
    <p:sldId id="328" r:id="rId15"/>
    <p:sldId id="329" r:id="rId16"/>
    <p:sldId id="293" r:id="rId17"/>
    <p:sldId id="335" r:id="rId18"/>
    <p:sldId id="336" r:id="rId19"/>
    <p:sldId id="337" r:id="rId20"/>
    <p:sldId id="294" r:id="rId21"/>
    <p:sldId id="308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348C"/>
    <a:srgbClr val="7BBA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ykadi:Library:Caches:TemporaryItems:Outlook%20Temp:SummaryQWR%5b1%5d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9578107060656"/>
          <c:y val="6.8413184103282398E-2"/>
          <c:w val="0.80398285807494396"/>
          <c:h val="0.76017728121063499"/>
        </c:manualLayout>
      </c:layout>
      <c:scatterChart>
        <c:scatterStyle val="lineMarker"/>
        <c:varyColors val="0"/>
        <c:ser>
          <c:idx val="6"/>
          <c:order val="0"/>
          <c:tx>
            <c:strRef>
              <c:f>Data!$U$1</c:f>
              <c:strCache>
                <c:ptCount val="1"/>
                <c:pt idx="0">
                  <c:v>Q2_5 Dec 2011</c:v>
                </c:pt>
              </c:strCache>
            </c:strRef>
          </c:tx>
          <c:spPr>
            <a:ln w="28575">
              <a:noFill/>
            </a:ln>
          </c:spPr>
          <c:marker>
            <c:symbol val="square"/>
            <c:size val="7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Data!$X$3:$X$66</c:f>
              <c:numCache>
                <c:formatCode>General</c:formatCode>
                <c:ptCount val="64"/>
                <c:pt idx="0">
                  <c:v>1.5765779975048799</c:v>
                </c:pt>
                <c:pt idx="1">
                  <c:v>1.4230346051330549</c:v>
                </c:pt>
                <c:pt idx="2">
                  <c:v>1.320430238467299</c:v>
                </c:pt>
                <c:pt idx="3">
                  <c:v>1.1945806104416301</c:v>
                </c:pt>
                <c:pt idx="4">
                  <c:v>1.09198195400831</c:v>
                </c:pt>
                <c:pt idx="5">
                  <c:v>0.97435105855539805</c:v>
                </c:pt>
                <c:pt idx="6">
                  <c:v>0.26774135768735102</c:v>
                </c:pt>
                <c:pt idx="7">
                  <c:v>0.30145012016275602</c:v>
                </c:pt>
                <c:pt idx="8">
                  <c:v>0.33979380861126102</c:v>
                </c:pt>
                <c:pt idx="9">
                  <c:v>0.38257400844301598</c:v>
                </c:pt>
                <c:pt idx="10">
                  <c:v>0.43123644911583597</c:v>
                </c:pt>
                <c:pt idx="11">
                  <c:v>0.47776624331253698</c:v>
                </c:pt>
                <c:pt idx="12">
                  <c:v>0.53544573216263502</c:v>
                </c:pt>
                <c:pt idx="13">
                  <c:v>0.61336001563407805</c:v>
                </c:pt>
                <c:pt idx="14">
                  <c:v>0.69217428588502095</c:v>
                </c:pt>
                <c:pt idx="15">
                  <c:v>1.7406660596531609</c:v>
                </c:pt>
                <c:pt idx="16">
                  <c:v>1.320430238467299</c:v>
                </c:pt>
                <c:pt idx="17">
                  <c:v>1.195956714191617</c:v>
                </c:pt>
                <c:pt idx="18">
                  <c:v>1.0982860346255601</c:v>
                </c:pt>
                <c:pt idx="19">
                  <c:v>0.98790563197390402</c:v>
                </c:pt>
                <c:pt idx="20">
                  <c:v>0.87541797814367495</c:v>
                </c:pt>
                <c:pt idx="21">
                  <c:v>0.78201568043445902</c:v>
                </c:pt>
                <c:pt idx="22">
                  <c:v>0.68820125667237597</c:v>
                </c:pt>
                <c:pt idx="23">
                  <c:v>0.62046238987996305</c:v>
                </c:pt>
                <c:pt idx="24">
                  <c:v>0.55044693942545098</c:v>
                </c:pt>
                <c:pt idx="25">
                  <c:v>0.48497065563150399</c:v>
                </c:pt>
                <c:pt idx="26">
                  <c:v>0.43372600430522701</c:v>
                </c:pt>
                <c:pt idx="27">
                  <c:v>0.37950321666129899</c:v>
                </c:pt>
                <c:pt idx="28">
                  <c:v>0.34175545967597398</c:v>
                </c:pt>
                <c:pt idx="29">
                  <c:v>0.29937495213205201</c:v>
                </c:pt>
                <c:pt idx="30">
                  <c:v>0.26897719564328798</c:v>
                </c:pt>
                <c:pt idx="31">
                  <c:v>0.24027880386735301</c:v>
                </c:pt>
                <c:pt idx="32">
                  <c:v>0.21588151706244499</c:v>
                </c:pt>
                <c:pt idx="33">
                  <c:v>0.18759249574156101</c:v>
                </c:pt>
                <c:pt idx="34">
                  <c:v>0.17108638949813099</c:v>
                </c:pt>
                <c:pt idx="35">
                  <c:v>0.15531573682046401</c:v>
                </c:pt>
                <c:pt idx="36">
                  <c:v>0.140189491777158</c:v>
                </c:pt>
                <c:pt idx="37">
                  <c:v>0.140189491777158</c:v>
                </c:pt>
                <c:pt idx="38">
                  <c:v>0.114476267634948</c:v>
                </c:pt>
                <c:pt idx="39">
                  <c:v>0.10320849884052399</c:v>
                </c:pt>
                <c:pt idx="40">
                  <c:v>9.2728975443585701E-2</c:v>
                </c:pt>
                <c:pt idx="41">
                  <c:v>8.18870944006371E-2</c:v>
                </c:pt>
                <c:pt idx="42">
                  <c:v>7.47679479454334E-2</c:v>
                </c:pt>
                <c:pt idx="43">
                  <c:v>1.7466885016363241</c:v>
                </c:pt>
                <c:pt idx="44">
                  <c:v>1.9553092793481781</c:v>
                </c:pt>
                <c:pt idx="45">
                  <c:v>2.1316478541621229</c:v>
                </c:pt>
                <c:pt idx="46">
                  <c:v>2.2999344651964702</c:v>
                </c:pt>
                <c:pt idx="47">
                  <c:v>2.5247330273697561</c:v>
                </c:pt>
                <c:pt idx="48">
                  <c:v>2.73977855065201</c:v>
                </c:pt>
                <c:pt idx="49">
                  <c:v>3.000650826712763</c:v>
                </c:pt>
                <c:pt idx="50">
                  <c:v>3.2788040383714749</c:v>
                </c:pt>
                <c:pt idx="51">
                  <c:v>3.401852359709256</c:v>
                </c:pt>
                <c:pt idx="52">
                  <c:v>3.708646687938788</c:v>
                </c:pt>
                <c:pt idx="53">
                  <c:v>4.0245327079777571</c:v>
                </c:pt>
                <c:pt idx="54">
                  <c:v>4.3422563737793469</c:v>
                </c:pt>
                <c:pt idx="55">
                  <c:v>4.6742879350358937</c:v>
                </c:pt>
                <c:pt idx="56">
                  <c:v>5.0143594333433619</c:v>
                </c:pt>
                <c:pt idx="57">
                  <c:v>5.3544573216263416</c:v>
                </c:pt>
                <c:pt idx="58">
                  <c:v>5.6262038207143901</c:v>
                </c:pt>
                <c:pt idx="59">
                  <c:v>5.9870855149201887</c:v>
                </c:pt>
                <c:pt idx="60">
                  <c:v>6.2909388152068599</c:v>
                </c:pt>
                <c:pt idx="61">
                  <c:v>6.5874216274446011</c:v>
                </c:pt>
                <c:pt idx="62">
                  <c:v>6.7564016812187377</c:v>
                </c:pt>
                <c:pt idx="63">
                  <c:v>6.9376991240538697</c:v>
                </c:pt>
              </c:numCache>
            </c:numRef>
          </c:xVal>
          <c:yVal>
            <c:numRef>
              <c:f>Data!$Y$3:$Y$66</c:f>
              <c:numCache>
                <c:formatCode>General</c:formatCode>
                <c:ptCount val="64"/>
                <c:pt idx="0">
                  <c:v>119377441.222232</c:v>
                </c:pt>
                <c:pt idx="1">
                  <c:v>122524328.636434</c:v>
                </c:pt>
                <c:pt idx="2">
                  <c:v>133578900.58543999</c:v>
                </c:pt>
                <c:pt idx="3">
                  <c:v>137714602.99681199</c:v>
                </c:pt>
                <c:pt idx="4">
                  <c:v>147639777.960307</c:v>
                </c:pt>
                <c:pt idx="5">
                  <c:v>148700696.15193999</c:v>
                </c:pt>
                <c:pt idx="6">
                  <c:v>142603867.62371901</c:v>
                </c:pt>
                <c:pt idx="7">
                  <c:v>143974079.19381899</c:v>
                </c:pt>
                <c:pt idx="8">
                  <c:v>145030236.789442</c:v>
                </c:pt>
                <c:pt idx="9">
                  <c:v>146545438.95722899</c:v>
                </c:pt>
                <c:pt idx="10">
                  <c:v>148365853.42843401</c:v>
                </c:pt>
                <c:pt idx="11">
                  <c:v>145998338.311809</c:v>
                </c:pt>
                <c:pt idx="12">
                  <c:v>145895896.308249</c:v>
                </c:pt>
                <c:pt idx="13">
                  <c:v>149349416.14186701</c:v>
                </c:pt>
                <c:pt idx="14">
                  <c:v>150237994.53996101</c:v>
                </c:pt>
                <c:pt idx="15">
                  <c:v>113435310.777438</c:v>
                </c:pt>
                <c:pt idx="16">
                  <c:v>136797139.826754</c:v>
                </c:pt>
                <c:pt idx="17">
                  <c:v>139634944.20084</c:v>
                </c:pt>
                <c:pt idx="18">
                  <c:v>146098013.41959801</c:v>
                </c:pt>
                <c:pt idx="19">
                  <c:v>150747900.90042099</c:v>
                </c:pt>
                <c:pt idx="20">
                  <c:v>150383068.95702401</c:v>
                </c:pt>
                <c:pt idx="21">
                  <c:v>151205426.75526601</c:v>
                </c:pt>
                <c:pt idx="22">
                  <c:v>149192384.483596</c:v>
                </c:pt>
                <c:pt idx="23">
                  <c:v>151374285.70699099</c:v>
                </c:pt>
                <c:pt idx="24">
                  <c:v>150157611.713016</c:v>
                </c:pt>
                <c:pt idx="25">
                  <c:v>148149937.97136</c:v>
                </c:pt>
                <c:pt idx="26">
                  <c:v>149348920.579487</c:v>
                </c:pt>
                <c:pt idx="27">
                  <c:v>146126294.40114701</c:v>
                </c:pt>
                <c:pt idx="28">
                  <c:v>146388283.72355399</c:v>
                </c:pt>
                <c:pt idx="29">
                  <c:v>144016026.09582099</c:v>
                </c:pt>
                <c:pt idx="30">
                  <c:v>145031158.68764499</c:v>
                </c:pt>
                <c:pt idx="31">
                  <c:v>145453557.44014299</c:v>
                </c:pt>
                <c:pt idx="32">
                  <c:v>148094903.644959</c:v>
                </c:pt>
                <c:pt idx="33">
                  <c:v>144822895.294671</c:v>
                </c:pt>
                <c:pt idx="34">
                  <c:v>150547334.20805499</c:v>
                </c:pt>
                <c:pt idx="35">
                  <c:v>155592666.73482901</c:v>
                </c:pt>
                <c:pt idx="36">
                  <c:v>160335472.74845001</c:v>
                </c:pt>
                <c:pt idx="37">
                  <c:v>160335472.74845001</c:v>
                </c:pt>
                <c:pt idx="38">
                  <c:v>170438421.62347999</c:v>
                </c:pt>
                <c:pt idx="39">
                  <c:v>175225691.42550999</c:v>
                </c:pt>
                <c:pt idx="40">
                  <c:v>179456298.50202399</c:v>
                </c:pt>
                <c:pt idx="41">
                  <c:v>174689201.01182699</c:v>
                </c:pt>
                <c:pt idx="42">
                  <c:v>185278842.58407301</c:v>
                </c:pt>
                <c:pt idx="43">
                  <c:v>113635253.959627</c:v>
                </c:pt>
                <c:pt idx="44">
                  <c:v>109863770.695113</c:v>
                </c:pt>
                <c:pt idx="45">
                  <c:v>103784070.824862</c:v>
                </c:pt>
                <c:pt idx="46">
                  <c:v>101415550.973877</c:v>
                </c:pt>
                <c:pt idx="47">
                  <c:v>97797174.680310294</c:v>
                </c:pt>
                <c:pt idx="48">
                  <c:v>93722052.400108993</c:v>
                </c:pt>
                <c:pt idx="49">
                  <c:v>91283738.978616998</c:v>
                </c:pt>
                <c:pt idx="50">
                  <c:v>88365490.709642306</c:v>
                </c:pt>
                <c:pt idx="51">
                  <c:v>87300349.721615806</c:v>
                </c:pt>
                <c:pt idx="52">
                  <c:v>85485916.489550501</c:v>
                </c:pt>
                <c:pt idx="53">
                  <c:v>82758481.616456598</c:v>
                </c:pt>
                <c:pt idx="54">
                  <c:v>81251079.496670097</c:v>
                </c:pt>
                <c:pt idx="55">
                  <c:v>79048844.828337595</c:v>
                </c:pt>
                <c:pt idx="56">
                  <c:v>76756649.486748099</c:v>
                </c:pt>
                <c:pt idx="57">
                  <c:v>74195285.512968794</c:v>
                </c:pt>
                <c:pt idx="58">
                  <c:v>70906793.303364903</c:v>
                </c:pt>
                <c:pt idx="59">
                  <c:v>68767913.166260704</c:v>
                </c:pt>
                <c:pt idx="60">
                  <c:v>65217057.326143101</c:v>
                </c:pt>
                <c:pt idx="61">
                  <c:v>61649509.188773602</c:v>
                </c:pt>
                <c:pt idx="62">
                  <c:v>56329466.432629801</c:v>
                </c:pt>
                <c:pt idx="63">
                  <c:v>51518636.876003802</c:v>
                </c:pt>
              </c:numCache>
            </c:numRef>
          </c:yVal>
          <c:smooth val="0"/>
        </c:ser>
        <c:ser>
          <c:idx val="5"/>
          <c:order val="1"/>
          <c:tx>
            <c:strRef>
              <c:f>Data!$A$1</c:f>
              <c:strCache>
                <c:ptCount val="1"/>
                <c:pt idx="0">
                  <c:v>HIE-ISOLDE specification</c:v>
                </c:pt>
              </c:strCache>
            </c:strRef>
          </c:tx>
          <c:spPr>
            <a:ln w="28575">
              <a:noFill/>
            </a:ln>
          </c:spPr>
          <c:marker>
            <c:symbol val="circle"/>
            <c:size val="9"/>
            <c:spPr>
              <a:solidFill>
                <a:srgbClr val="FF0000"/>
              </a:solidFill>
            </c:spPr>
          </c:marker>
          <c:xVal>
            <c:numRef>
              <c:f>Data!$B$3</c:f>
              <c:numCache>
                <c:formatCode>General</c:formatCode>
                <c:ptCount val="1"/>
                <c:pt idx="0">
                  <c:v>6</c:v>
                </c:pt>
              </c:numCache>
            </c:numRef>
          </c:xVal>
          <c:yVal>
            <c:numRef>
              <c:f>Data!$A$3</c:f>
              <c:numCache>
                <c:formatCode>0.00E+00</c:formatCode>
                <c:ptCount val="1"/>
                <c:pt idx="0">
                  <c:v>670000000</c:v>
                </c:pt>
              </c:numCache>
            </c:numRef>
          </c:yVal>
          <c:smooth val="0"/>
        </c:ser>
        <c:ser>
          <c:idx val="2"/>
          <c:order val="2"/>
          <c:tx>
            <c:v>Q1_9 (February 2012) </c:v>
          </c:tx>
          <c:spPr>
            <a:ln w="28575">
              <a:noFill/>
            </a:ln>
          </c:spPr>
          <c:marker>
            <c:symbol val="square"/>
            <c:size val="6"/>
            <c:spPr>
              <a:solidFill>
                <a:srgbClr val="FFC000"/>
              </a:solidFill>
            </c:spPr>
          </c:marker>
          <c:xVal>
            <c:numRef>
              <c:f>Data!$AD$4:$AD$40</c:f>
              <c:numCache>
                <c:formatCode>General</c:formatCode>
                <c:ptCount val="37"/>
                <c:pt idx="0">
                  <c:v>1.6124586364694731</c:v>
                </c:pt>
                <c:pt idx="1">
                  <c:v>5.6557288841267006</c:v>
                </c:pt>
                <c:pt idx="2">
                  <c:v>5.9701959118658978</c:v>
                </c:pt>
                <c:pt idx="3">
                  <c:v>6.2515625767715548</c:v>
                </c:pt>
                <c:pt idx="4">
                  <c:v>6.4787106300744552</c:v>
                </c:pt>
                <c:pt idx="5">
                  <c:v>6.6678923960127756</c:v>
                </c:pt>
                <c:pt idx="6">
                  <c:v>1.0057466223404921</c:v>
                </c:pt>
                <c:pt idx="7">
                  <c:v>0.89122750813247897</c:v>
                </c:pt>
                <c:pt idx="8">
                  <c:v>0.79339339879398496</c:v>
                </c:pt>
                <c:pt idx="9">
                  <c:v>0.703863723651315</c:v>
                </c:pt>
                <c:pt idx="10">
                  <c:v>0.62876532413865605</c:v>
                </c:pt>
                <c:pt idx="11">
                  <c:v>0.55781293747060601</c:v>
                </c:pt>
                <c:pt idx="12">
                  <c:v>0.495437165967338</c:v>
                </c:pt>
                <c:pt idx="13">
                  <c:v>0.439530060374973</c:v>
                </c:pt>
                <c:pt idx="14">
                  <c:v>0.39083062101759802</c:v>
                </c:pt>
                <c:pt idx="15">
                  <c:v>0.34752702510196398</c:v>
                </c:pt>
                <c:pt idx="16">
                  <c:v>0.309377398141781</c:v>
                </c:pt>
                <c:pt idx="17">
                  <c:v>0.27700562155355901</c:v>
                </c:pt>
                <c:pt idx="18">
                  <c:v>0.246313708338361</c:v>
                </c:pt>
                <c:pt idx="19">
                  <c:v>0.22003338637734099</c:v>
                </c:pt>
                <c:pt idx="20">
                  <c:v>0.19475498496652399</c:v>
                </c:pt>
                <c:pt idx="21">
                  <c:v>0.174577625718732</c:v>
                </c:pt>
                <c:pt idx="22">
                  <c:v>0.15757545968096201</c:v>
                </c:pt>
                <c:pt idx="23">
                  <c:v>0.140601056069587</c:v>
                </c:pt>
                <c:pt idx="24">
                  <c:v>0.12690787808908</c:v>
                </c:pt>
                <c:pt idx="25">
                  <c:v>1.1297662135879749</c:v>
                </c:pt>
                <c:pt idx="26">
                  <c:v>1.2603425040131251</c:v>
                </c:pt>
                <c:pt idx="27">
                  <c:v>1.412500410573247</c:v>
                </c:pt>
                <c:pt idx="28">
                  <c:v>1.586677205866416</c:v>
                </c:pt>
                <c:pt idx="29">
                  <c:v>3.3226805002195521</c:v>
                </c:pt>
                <c:pt idx="30">
                  <c:v>3.4672773512429171</c:v>
                </c:pt>
                <c:pt idx="31">
                  <c:v>3.8149476494041541</c:v>
                </c:pt>
                <c:pt idx="32">
                  <c:v>4.192649743824532</c:v>
                </c:pt>
                <c:pt idx="33">
                  <c:v>4.5602492724524142</c:v>
                </c:pt>
                <c:pt idx="34">
                  <c:v>4.9657926658753269</c:v>
                </c:pt>
                <c:pt idx="35">
                  <c:v>5.3701767839838803</c:v>
                </c:pt>
                <c:pt idx="36">
                  <c:v>5.7741569269509236</c:v>
                </c:pt>
              </c:numCache>
            </c:numRef>
          </c:xVal>
          <c:yVal>
            <c:numRef>
              <c:f>Data!$AE$4:$AE$40</c:f>
              <c:numCache>
                <c:formatCode>0.00E+00</c:formatCode>
                <c:ptCount val="37"/>
                <c:pt idx="0">
                  <c:v>187908897.68921</c:v>
                </c:pt>
                <c:pt idx="1">
                  <c:v>117414999.04570299</c:v>
                </c:pt>
                <c:pt idx="2">
                  <c:v>109919141.878379</c:v>
                </c:pt>
                <c:pt idx="3">
                  <c:v>100547278.935169</c:v>
                </c:pt>
                <c:pt idx="4">
                  <c:v>90903560.329852998</c:v>
                </c:pt>
                <c:pt idx="5">
                  <c:v>83122338.436873004</c:v>
                </c:pt>
                <c:pt idx="6">
                  <c:v>180144896.85301101</c:v>
                </c:pt>
                <c:pt idx="7">
                  <c:v>179554972.39168</c:v>
                </c:pt>
                <c:pt idx="8">
                  <c:v>180582650.18665799</c:v>
                </c:pt>
                <c:pt idx="9">
                  <c:v>177642864.83015701</c:v>
                </c:pt>
                <c:pt idx="10">
                  <c:v>178607153.65558201</c:v>
                </c:pt>
                <c:pt idx="11">
                  <c:v>177896239.42006999</c:v>
                </c:pt>
                <c:pt idx="12">
                  <c:v>175700648.31683001</c:v>
                </c:pt>
                <c:pt idx="13">
                  <c:v>177269199.759799</c:v>
                </c:pt>
                <c:pt idx="14">
                  <c:v>177723900.15901399</c:v>
                </c:pt>
                <c:pt idx="15">
                  <c:v>176187314.31908101</c:v>
                </c:pt>
                <c:pt idx="16">
                  <c:v>175700648.31683001</c:v>
                </c:pt>
                <c:pt idx="17">
                  <c:v>176406799.38206199</c:v>
                </c:pt>
                <c:pt idx="18">
                  <c:v>176894864.749221</c:v>
                </c:pt>
                <c:pt idx="19">
                  <c:v>178825237.46535701</c:v>
                </c:pt>
                <c:pt idx="20">
                  <c:v>177764585.840271</c:v>
                </c:pt>
                <c:pt idx="21">
                  <c:v>179762273.659482</c:v>
                </c:pt>
                <c:pt idx="22">
                  <c:v>182388849.262023</c:v>
                </c:pt>
                <c:pt idx="23">
                  <c:v>182319181.53251401</c:v>
                </c:pt>
                <c:pt idx="24">
                  <c:v>189213089.25744</c:v>
                </c:pt>
                <c:pt idx="25">
                  <c:v>180351297.794898</c:v>
                </c:pt>
                <c:pt idx="26">
                  <c:v>177350784.94769299</c:v>
                </c:pt>
                <c:pt idx="27">
                  <c:v>176009504.30563501</c:v>
                </c:pt>
                <c:pt idx="28">
                  <c:v>172926703.03486601</c:v>
                </c:pt>
                <c:pt idx="29">
                  <c:v>147637392.02773601</c:v>
                </c:pt>
                <c:pt idx="30">
                  <c:v>150573934.91793299</c:v>
                </c:pt>
                <c:pt idx="31">
                  <c:v>144522419.54265699</c:v>
                </c:pt>
                <c:pt idx="32">
                  <c:v>138801345.28506601</c:v>
                </c:pt>
                <c:pt idx="33">
                  <c:v>134048351.27857</c:v>
                </c:pt>
                <c:pt idx="34">
                  <c:v>129445487.50100601</c:v>
                </c:pt>
                <c:pt idx="35">
                  <c:v>124287544.29002599</c:v>
                </c:pt>
                <c:pt idx="36">
                  <c:v>118644702.92579199</c:v>
                </c:pt>
              </c:numCache>
            </c:numRef>
          </c:yVal>
          <c:smooth val="0"/>
        </c:ser>
        <c:ser>
          <c:idx val="7"/>
          <c:order val="3"/>
          <c:tx>
            <c:v>Q1_10 (April 2012)</c:v>
          </c:tx>
          <c:spPr>
            <a:ln w="28575">
              <a:noFill/>
            </a:ln>
          </c:spPr>
          <c:marker>
            <c:symbol val="diamond"/>
            <c:size val="9"/>
            <c:spPr>
              <a:solidFill>
                <a:schemeClr val="accent6">
                  <a:lumMod val="75000"/>
                </a:schemeClr>
              </a:solidFill>
            </c:spPr>
          </c:marker>
          <c:xVal>
            <c:numRef>
              <c:f>Data!$AG$4:$AG$70</c:f>
              <c:numCache>
                <c:formatCode>General</c:formatCode>
                <c:ptCount val="67"/>
                <c:pt idx="0">
                  <c:v>2.2572672368476199E-2</c:v>
                </c:pt>
                <c:pt idx="1">
                  <c:v>4.4267294315454366</c:v>
                </c:pt>
                <c:pt idx="2">
                  <c:v>4.0325798717488874</c:v>
                </c:pt>
                <c:pt idx="3">
                  <c:v>3.66929794825398</c:v>
                </c:pt>
                <c:pt idx="4">
                  <c:v>3.3541538413985839</c:v>
                </c:pt>
                <c:pt idx="5">
                  <c:v>3.0274918175974239</c:v>
                </c:pt>
                <c:pt idx="6">
                  <c:v>2.732643503852382</c:v>
                </c:pt>
                <c:pt idx="7">
                  <c:v>2.475044308071789</c:v>
                </c:pt>
                <c:pt idx="8">
                  <c:v>2.2417283184881471</c:v>
                </c:pt>
                <c:pt idx="9">
                  <c:v>2.037431320334846</c:v>
                </c:pt>
                <c:pt idx="10">
                  <c:v>1.866736322907105</c:v>
                </c:pt>
                <c:pt idx="11">
                  <c:v>1.7103420687024879</c:v>
                </c:pt>
                <c:pt idx="12">
                  <c:v>1.526099949742775</c:v>
                </c:pt>
                <c:pt idx="13">
                  <c:v>1.387020813326896</c:v>
                </c:pt>
                <c:pt idx="14">
                  <c:v>1.2562699687545069</c:v>
                </c:pt>
                <c:pt idx="15">
                  <c:v>1.131313521993135</c:v>
                </c:pt>
                <c:pt idx="16">
                  <c:v>1.009445736411555</c:v>
                </c:pt>
                <c:pt idx="17">
                  <c:v>0.90590567034174196</c:v>
                </c:pt>
                <c:pt idx="18">
                  <c:v>0.81111601813558099</c:v>
                </c:pt>
                <c:pt idx="19">
                  <c:v>0.72457438694442999</c:v>
                </c:pt>
                <c:pt idx="20">
                  <c:v>0.64950571689401004</c:v>
                </c:pt>
                <c:pt idx="21">
                  <c:v>0.57887257950501703</c:v>
                </c:pt>
                <c:pt idx="22">
                  <c:v>0.51473414479317603</c:v>
                </c:pt>
                <c:pt idx="23">
                  <c:v>0.46140572417081199</c:v>
                </c:pt>
                <c:pt idx="24">
                  <c:v>0.41170200122732997</c:v>
                </c:pt>
                <c:pt idx="25">
                  <c:v>0.368623465805206</c:v>
                </c:pt>
                <c:pt idx="26">
                  <c:v>0.32853600971700297</c:v>
                </c:pt>
                <c:pt idx="27">
                  <c:v>0.29314532869917098</c:v>
                </c:pt>
                <c:pt idx="28">
                  <c:v>0.261567016084987</c:v>
                </c:pt>
                <c:pt idx="29">
                  <c:v>0.233928414899363</c:v>
                </c:pt>
                <c:pt idx="30">
                  <c:v>0.20562834402309699</c:v>
                </c:pt>
                <c:pt idx="31">
                  <c:v>0.182844953368617</c:v>
                </c:pt>
                <c:pt idx="32">
                  <c:v>0.16314845974539699</c:v>
                </c:pt>
                <c:pt idx="33">
                  <c:v>0.14540621780315999</c:v>
                </c:pt>
                <c:pt idx="34">
                  <c:v>0.129593428027546</c:v>
                </c:pt>
                <c:pt idx="35">
                  <c:v>0.115633315474645</c:v>
                </c:pt>
                <c:pt idx="36">
                  <c:v>0.102939718916989</c:v>
                </c:pt>
                <c:pt idx="37">
                  <c:v>9.1428791230563605E-2</c:v>
                </c:pt>
                <c:pt idx="38">
                  <c:v>1.570662872826655</c:v>
                </c:pt>
                <c:pt idx="39">
                  <c:v>4.360968784629935</c:v>
                </c:pt>
                <c:pt idx="40">
                  <c:v>4.6890296407164458</c:v>
                </c:pt>
                <c:pt idx="41">
                  <c:v>5.0592131612895201</c:v>
                </c:pt>
                <c:pt idx="42">
                  <c:v>5.4398005680754666</c:v>
                </c:pt>
                <c:pt idx="43">
                  <c:v>5.8760161133025361</c:v>
                </c:pt>
                <c:pt idx="44">
                  <c:v>6.3035177202856456</c:v>
                </c:pt>
                <c:pt idx="45">
                  <c:v>6.7233075505628639</c:v>
                </c:pt>
              </c:numCache>
            </c:numRef>
          </c:xVal>
          <c:yVal>
            <c:numRef>
              <c:f>Data!$AH$4:$AH$70</c:f>
              <c:numCache>
                <c:formatCode>General</c:formatCode>
                <c:ptCount val="67"/>
                <c:pt idx="0">
                  <c:v>407336453.09749299</c:v>
                </c:pt>
                <c:pt idx="1">
                  <c:v>160910463.421285</c:v>
                </c:pt>
                <c:pt idx="2">
                  <c:v>166257438.759013</c:v>
                </c:pt>
                <c:pt idx="3">
                  <c:v>180684072.14484301</c:v>
                </c:pt>
                <c:pt idx="4">
                  <c:v>184572161.766155</c:v>
                </c:pt>
                <c:pt idx="5">
                  <c:v>191947121.56040901</c:v>
                </c:pt>
                <c:pt idx="6">
                  <c:v>195706679.95534801</c:v>
                </c:pt>
                <c:pt idx="7">
                  <c:v>204161626.05332699</c:v>
                </c:pt>
                <c:pt idx="8">
                  <c:v>213517543.68813199</c:v>
                </c:pt>
                <c:pt idx="9">
                  <c:v>224315984.64984</c:v>
                </c:pt>
                <c:pt idx="10">
                  <c:v>240731511.24424601</c:v>
                </c:pt>
                <c:pt idx="11">
                  <c:v>255346278.10746899</c:v>
                </c:pt>
                <c:pt idx="12">
                  <c:v>264318876.598548</c:v>
                </c:pt>
                <c:pt idx="13">
                  <c:v>280182766.55764103</c:v>
                </c:pt>
                <c:pt idx="14">
                  <c:v>292947460.21639103</c:v>
                </c:pt>
                <c:pt idx="15">
                  <c:v>299850960.83285898</c:v>
                </c:pt>
                <c:pt idx="16">
                  <c:v>307012940.307096</c:v>
                </c:pt>
                <c:pt idx="17">
                  <c:v>309379496.12186402</c:v>
                </c:pt>
                <c:pt idx="18">
                  <c:v>314470286.17775202</c:v>
                </c:pt>
                <c:pt idx="19">
                  <c:v>315768729.41592598</c:v>
                </c:pt>
                <c:pt idx="20">
                  <c:v>318481368.49703401</c:v>
                </c:pt>
                <c:pt idx="21">
                  <c:v>337379889.43556601</c:v>
                </c:pt>
                <c:pt idx="22">
                  <c:v>335074353.09122998</c:v>
                </c:pt>
                <c:pt idx="23">
                  <c:v>342396138.97102797</c:v>
                </c:pt>
                <c:pt idx="24">
                  <c:v>343380348.61262202</c:v>
                </c:pt>
                <c:pt idx="25">
                  <c:v>348695889.25013602</c:v>
                </c:pt>
                <c:pt idx="26">
                  <c:v>348499883.63169998</c:v>
                </c:pt>
                <c:pt idx="27">
                  <c:v>349142758.47367197</c:v>
                </c:pt>
                <c:pt idx="28">
                  <c:v>351834587.44710898</c:v>
                </c:pt>
                <c:pt idx="29">
                  <c:v>355331729.57810801</c:v>
                </c:pt>
                <c:pt idx="30">
                  <c:v>345404940.70871103</c:v>
                </c:pt>
                <c:pt idx="31">
                  <c:v>359527935.52160102</c:v>
                </c:pt>
                <c:pt idx="32">
                  <c:v>347550053.24759197</c:v>
                </c:pt>
                <c:pt idx="33">
                  <c:v>349210805.12855297</c:v>
                </c:pt>
                <c:pt idx="34">
                  <c:v>348247709.11716002</c:v>
                </c:pt>
                <c:pt idx="35">
                  <c:v>351789873.90250599</c:v>
                </c:pt>
                <c:pt idx="36">
                  <c:v>350152983.93155402</c:v>
                </c:pt>
                <c:pt idx="37">
                  <c:v>352594249.692936</c:v>
                </c:pt>
                <c:pt idx="38">
                  <c:v>-188662336.70607299</c:v>
                </c:pt>
                <c:pt idx="39">
                  <c:v>160551342.89573899</c:v>
                </c:pt>
                <c:pt idx="40">
                  <c:v>149900084.29791799</c:v>
                </c:pt>
                <c:pt idx="41">
                  <c:v>142316374.20427701</c:v>
                </c:pt>
                <c:pt idx="42">
                  <c:v>135213983.446316</c:v>
                </c:pt>
                <c:pt idx="43">
                  <c:v>129122008.96801101</c:v>
                </c:pt>
                <c:pt idx="44">
                  <c:v>123880018.202961</c:v>
                </c:pt>
                <c:pt idx="45">
                  <c:v>117848459.495627</c:v>
                </c:pt>
              </c:numCache>
            </c:numRef>
          </c:yVal>
          <c:smooth val="0"/>
        </c:ser>
        <c:ser>
          <c:idx val="8"/>
          <c:order val="4"/>
          <c:tx>
            <c:v>Q2_6 (May 2012)</c:v>
          </c:tx>
          <c:spPr>
            <a:ln w="28575">
              <a:noFill/>
            </a:ln>
          </c:spPr>
          <c:marker>
            <c:symbol val="plus"/>
            <c:size val="6"/>
            <c:spPr>
              <a:solidFill>
                <a:srgbClr val="C00000"/>
              </a:solidFill>
            </c:spPr>
          </c:marker>
          <c:xVal>
            <c:numRef>
              <c:f>Data!$AJ$4:$AJ$53</c:f>
              <c:numCache>
                <c:formatCode>General</c:formatCode>
                <c:ptCount val="50"/>
                <c:pt idx="0">
                  <c:v>3.71393555094807</c:v>
                </c:pt>
                <c:pt idx="1">
                  <c:v>3.8400277518803252</c:v>
                </c:pt>
                <c:pt idx="2">
                  <c:v>3.9795536412491219</c:v>
                </c:pt>
                <c:pt idx="3">
                  <c:v>4.10992941283933</c:v>
                </c:pt>
                <c:pt idx="4">
                  <c:v>4.2202129228994174</c:v>
                </c:pt>
                <c:pt idx="5">
                  <c:v>4.3234890464116376</c:v>
                </c:pt>
                <c:pt idx="6">
                  <c:v>4.4140206748593096</c:v>
                </c:pt>
                <c:pt idx="7">
                  <c:v>4.5012627343303304</c:v>
                </c:pt>
                <c:pt idx="8">
                  <c:v>4.5902291121725911</c:v>
                </c:pt>
                <c:pt idx="9">
                  <c:v>4.6380386459150387</c:v>
                </c:pt>
                <c:pt idx="10">
                  <c:v>4.7188303394480346</c:v>
                </c:pt>
                <c:pt idx="11">
                  <c:v>4.8176402104602136</c:v>
                </c:pt>
                <c:pt idx="12">
                  <c:v>3.3988685053728811</c:v>
                </c:pt>
                <c:pt idx="13">
                  <c:v>3.596121553564438</c:v>
                </c:pt>
                <c:pt idx="14">
                  <c:v>3.1647132330322698</c:v>
                </c:pt>
                <c:pt idx="15">
                  <c:v>2.9399122172846379</c:v>
                </c:pt>
                <c:pt idx="16">
                  <c:v>2.684320468749855</c:v>
                </c:pt>
                <c:pt idx="17">
                  <c:v>2.439688409938678</c:v>
                </c:pt>
                <c:pt idx="18">
                  <c:v>2.2122508112063231</c:v>
                </c:pt>
                <c:pt idx="19">
                  <c:v>1.996799057555368</c:v>
                </c:pt>
                <c:pt idx="20">
                  <c:v>1.4616196163135069</c:v>
                </c:pt>
                <c:pt idx="21">
                  <c:v>1.602634040342928</c:v>
                </c:pt>
                <c:pt idx="22">
                  <c:v>1.3147233099908571</c:v>
                </c:pt>
                <c:pt idx="23">
                  <c:v>1.1825904377179399</c:v>
                </c:pt>
                <c:pt idx="24">
                  <c:v>1.0698782607639561</c:v>
                </c:pt>
                <c:pt idx="25">
                  <c:v>0.97125744991285001</c:v>
                </c:pt>
                <c:pt idx="26">
                  <c:v>0.87364372723963801</c:v>
                </c:pt>
                <c:pt idx="27">
                  <c:v>0.78584041977093999</c:v>
                </c:pt>
                <c:pt idx="28">
                  <c:v>0.70767583013787405</c:v>
                </c:pt>
                <c:pt idx="29">
                  <c:v>0.63875507402502596</c:v>
                </c:pt>
                <c:pt idx="30">
                  <c:v>0.57191878709803101</c:v>
                </c:pt>
                <c:pt idx="31">
                  <c:v>0.51562547150218996</c:v>
                </c:pt>
                <c:pt idx="32">
                  <c:v>0.46433814602194501</c:v>
                </c:pt>
                <c:pt idx="33">
                  <c:v>0.41671042262518598</c:v>
                </c:pt>
                <c:pt idx="34">
                  <c:v>0.37439872666305102</c:v>
                </c:pt>
                <c:pt idx="35">
                  <c:v>0.33638325061284802</c:v>
                </c:pt>
                <c:pt idx="36">
                  <c:v>0.30222776744297403</c:v>
                </c:pt>
                <c:pt idx="37">
                  <c:v>0.270292728933135</c:v>
                </c:pt>
                <c:pt idx="38">
                  <c:v>0.24201058587097601</c:v>
                </c:pt>
                <c:pt idx="39">
                  <c:v>0.21693736613425599</c:v>
                </c:pt>
                <c:pt idx="40">
                  <c:v>0.19535942260609601</c:v>
                </c:pt>
                <c:pt idx="41">
                  <c:v>0.171133236164528</c:v>
                </c:pt>
                <c:pt idx="42">
                  <c:v>0.15305036266330799</c:v>
                </c:pt>
                <c:pt idx="43">
                  <c:v>0.13687822445459699</c:v>
                </c:pt>
                <c:pt idx="44">
                  <c:v>0.122414922799362</c:v>
                </c:pt>
                <c:pt idx="45">
                  <c:v>0.109353921827458</c:v>
                </c:pt>
                <c:pt idx="46">
                  <c:v>9.76864580362104E-2</c:v>
                </c:pt>
                <c:pt idx="47">
                  <c:v>8.6862907685381893E-2</c:v>
                </c:pt>
                <c:pt idx="48">
                  <c:v>7.7416647963621604E-2</c:v>
                </c:pt>
                <c:pt idx="49">
                  <c:v>7.00381011344266E-2</c:v>
                </c:pt>
              </c:numCache>
            </c:numRef>
          </c:xVal>
          <c:yVal>
            <c:numRef>
              <c:f>Data!$AK$4:$AK$53</c:f>
              <c:numCache>
                <c:formatCode>General</c:formatCode>
                <c:ptCount val="50"/>
                <c:pt idx="0">
                  <c:v>115353874.021052</c:v>
                </c:pt>
                <c:pt idx="1">
                  <c:v>104614577.92741001</c:v>
                </c:pt>
                <c:pt idx="2">
                  <c:v>93555248.153527796</c:v>
                </c:pt>
                <c:pt idx="3">
                  <c:v>82374261.173154294</c:v>
                </c:pt>
                <c:pt idx="4">
                  <c:v>73031532.044166803</c:v>
                </c:pt>
                <c:pt idx="5">
                  <c:v>64904946.264942497</c:v>
                </c:pt>
                <c:pt idx="6">
                  <c:v>57211811.817283399</c:v>
                </c:pt>
                <c:pt idx="7">
                  <c:v>50789730.193976402</c:v>
                </c:pt>
                <c:pt idx="8">
                  <c:v>45249878.322556801</c:v>
                </c:pt>
                <c:pt idx="9">
                  <c:v>42581103.224850297</c:v>
                </c:pt>
                <c:pt idx="10">
                  <c:v>37657966.4659881</c:v>
                </c:pt>
                <c:pt idx="11">
                  <c:v>33431269.9098804</c:v>
                </c:pt>
                <c:pt idx="12">
                  <c:v>128402229.908444</c:v>
                </c:pt>
                <c:pt idx="13">
                  <c:v>117660572.69227199</c:v>
                </c:pt>
                <c:pt idx="14">
                  <c:v>139862008.57604101</c:v>
                </c:pt>
                <c:pt idx="15">
                  <c:v>147824612.328868</c:v>
                </c:pt>
                <c:pt idx="16">
                  <c:v>155356114.81529999</c:v>
                </c:pt>
                <c:pt idx="17">
                  <c:v>160695457.30645201</c:v>
                </c:pt>
                <c:pt idx="18">
                  <c:v>167585201.63168401</c:v>
                </c:pt>
                <c:pt idx="19">
                  <c:v>173178428.512519</c:v>
                </c:pt>
                <c:pt idx="20">
                  <c:v>191384458.55346701</c:v>
                </c:pt>
                <c:pt idx="21">
                  <c:v>184678443.81016999</c:v>
                </c:pt>
                <c:pt idx="22">
                  <c:v>195510260.103524</c:v>
                </c:pt>
                <c:pt idx="23">
                  <c:v>202254889.85045701</c:v>
                </c:pt>
                <c:pt idx="24">
                  <c:v>208583826.37472799</c:v>
                </c:pt>
                <c:pt idx="25">
                  <c:v>212765850.65906399</c:v>
                </c:pt>
                <c:pt idx="26">
                  <c:v>219083166.97222</c:v>
                </c:pt>
                <c:pt idx="27">
                  <c:v>226187426.59167001</c:v>
                </c:pt>
                <c:pt idx="28">
                  <c:v>230296779.99376401</c:v>
                </c:pt>
                <c:pt idx="29">
                  <c:v>236179551.90834799</c:v>
                </c:pt>
                <c:pt idx="30">
                  <c:v>246266737.04589701</c:v>
                </c:pt>
                <c:pt idx="31">
                  <c:v>251459878.81902301</c:v>
                </c:pt>
                <c:pt idx="32">
                  <c:v>259895777.463963</c:v>
                </c:pt>
                <c:pt idx="33">
                  <c:v>265620806.33198401</c:v>
                </c:pt>
                <c:pt idx="34">
                  <c:v>267970038.32700899</c:v>
                </c:pt>
                <c:pt idx="35">
                  <c:v>273128625.57460099</c:v>
                </c:pt>
                <c:pt idx="36">
                  <c:v>258154849.96039999</c:v>
                </c:pt>
                <c:pt idx="37">
                  <c:v>279239643.44724202</c:v>
                </c:pt>
                <c:pt idx="38">
                  <c:v>286109934.81231999</c:v>
                </c:pt>
                <c:pt idx="39">
                  <c:v>286636517.13137501</c:v>
                </c:pt>
                <c:pt idx="40">
                  <c:v>290960982.12380499</c:v>
                </c:pt>
                <c:pt idx="41">
                  <c:v>290389233.82736999</c:v>
                </c:pt>
                <c:pt idx="42">
                  <c:v>288777451.854491</c:v>
                </c:pt>
                <c:pt idx="43">
                  <c:v>290866066.75614202</c:v>
                </c:pt>
                <c:pt idx="44">
                  <c:v>295135752.01318401</c:v>
                </c:pt>
                <c:pt idx="45">
                  <c:v>295202121.104186</c:v>
                </c:pt>
                <c:pt idx="46">
                  <c:v>295148409.66763598</c:v>
                </c:pt>
                <c:pt idx="47">
                  <c:v>293099350.73242003</c:v>
                </c:pt>
                <c:pt idx="48">
                  <c:v>291800886.03828198</c:v>
                </c:pt>
                <c:pt idx="49">
                  <c:v>296784111.55096501</c:v>
                </c:pt>
              </c:numCache>
            </c:numRef>
          </c:yVal>
          <c:smooth val="0"/>
        </c:ser>
        <c:ser>
          <c:idx val="9"/>
          <c:order val="5"/>
          <c:tx>
            <c:v>Q3_1 June 2012</c:v>
          </c:tx>
          <c:spPr>
            <a:ln w="28575">
              <a:noFill/>
            </a:ln>
          </c:spPr>
          <c:marker>
            <c:symbol val="circle"/>
            <c:size val="8"/>
            <c:spPr>
              <a:solidFill>
                <a:srgbClr val="00B050"/>
              </a:solidFill>
            </c:spPr>
          </c:marker>
          <c:xVal>
            <c:numRef>
              <c:f>Data!$AM$3:$AM$50</c:f>
              <c:numCache>
                <c:formatCode>General</c:formatCode>
                <c:ptCount val="48"/>
                <c:pt idx="0">
                  <c:v>1.036997789223391</c:v>
                </c:pt>
                <c:pt idx="1">
                  <c:v>0.919978823179605</c:v>
                </c:pt>
                <c:pt idx="2">
                  <c:v>0.81993198922200194</c:v>
                </c:pt>
                <c:pt idx="3">
                  <c:v>0.734983907876958</c:v>
                </c:pt>
                <c:pt idx="4">
                  <c:v>0.65656515536221405</c:v>
                </c:pt>
                <c:pt idx="5">
                  <c:v>0.58854250109432504</c:v>
                </c:pt>
                <c:pt idx="6">
                  <c:v>0.468034460475443</c:v>
                </c:pt>
                <c:pt idx="7">
                  <c:v>0.37737908792906399</c:v>
                </c:pt>
                <c:pt idx="8">
                  <c:v>0.33945157691220401</c:v>
                </c:pt>
                <c:pt idx="9">
                  <c:v>0.30218842873992302</c:v>
                </c:pt>
                <c:pt idx="10">
                  <c:v>0.27088055496067498</c:v>
                </c:pt>
                <c:pt idx="11">
                  <c:v>0.23811010718208001</c:v>
                </c:pt>
                <c:pt idx="12">
                  <c:v>0.21197167446082499</c:v>
                </c:pt>
                <c:pt idx="13">
                  <c:v>0.189791968606771</c:v>
                </c:pt>
                <c:pt idx="14">
                  <c:v>0.169152270071035</c:v>
                </c:pt>
                <c:pt idx="15">
                  <c:v>0.15110465044039101</c:v>
                </c:pt>
                <c:pt idx="16">
                  <c:v>0.13467216146137001</c:v>
                </c:pt>
                <c:pt idx="18">
                  <c:v>0.120026690242946</c:v>
                </c:pt>
                <c:pt idx="19">
                  <c:v>0.10722050058838099</c:v>
                </c:pt>
                <c:pt idx="20">
                  <c:v>1.9805136068742779</c:v>
                </c:pt>
                <c:pt idx="21">
                  <c:v>1.9805136068742779</c:v>
                </c:pt>
                <c:pt idx="22">
                  <c:v>1.551593067527137</c:v>
                </c:pt>
                <c:pt idx="23">
                  <c:v>1.5285435982862381</c:v>
                </c:pt>
                <c:pt idx="24">
                  <c:v>1.6934712596533761</c:v>
                </c:pt>
                <c:pt idx="25">
                  <c:v>1.858993325613348</c:v>
                </c:pt>
                <c:pt idx="26">
                  <c:v>2.0453980167650538</c:v>
                </c:pt>
                <c:pt idx="27">
                  <c:v>2.0524747853503511</c:v>
                </c:pt>
                <c:pt idx="28">
                  <c:v>2.2582802195004001</c:v>
                </c:pt>
                <c:pt idx="29">
                  <c:v>2.4647781225670871</c:v>
                </c:pt>
                <c:pt idx="30">
                  <c:v>2.702575469725546</c:v>
                </c:pt>
                <c:pt idx="31">
                  <c:v>2.8991976936989001</c:v>
                </c:pt>
                <c:pt idx="32">
                  <c:v>3.0393298157743511</c:v>
                </c:pt>
                <c:pt idx="33">
                  <c:v>3.1752493114200941</c:v>
                </c:pt>
                <c:pt idx="34">
                  <c:v>3.317247156707495</c:v>
                </c:pt>
                <c:pt idx="35">
                  <c:v>3.5832559485753999</c:v>
                </c:pt>
                <c:pt idx="36">
                  <c:v>3.7521295987265049</c:v>
                </c:pt>
                <c:pt idx="37">
                  <c:v>4.0576803377327462</c:v>
                </c:pt>
                <c:pt idx="38">
                  <c:v>1.9805136068742779</c:v>
                </c:pt>
                <c:pt idx="39">
                  <c:v>1.863278747814114</c:v>
                </c:pt>
                <c:pt idx="40">
                  <c:v>1.386046595744556</c:v>
                </c:pt>
                <c:pt idx="41">
                  <c:v>1.018070446486335</c:v>
                </c:pt>
                <c:pt idx="42">
                  <c:v>0.73922701628239595</c:v>
                </c:pt>
                <c:pt idx="43">
                  <c:v>0.52817498726953505</c:v>
                </c:pt>
                <c:pt idx="44">
                  <c:v>2.5163893039076268</c:v>
                </c:pt>
                <c:pt idx="45">
                  <c:v>2.528004429193258</c:v>
                </c:pt>
                <c:pt idx="46">
                  <c:v>1.3972619433580331</c:v>
                </c:pt>
                <c:pt idx="47">
                  <c:v>1.3828587770353771</c:v>
                </c:pt>
              </c:numCache>
            </c:numRef>
          </c:xVal>
          <c:yVal>
            <c:numRef>
              <c:f>Data!$AN$3:$AN$50</c:f>
              <c:numCache>
                <c:formatCode>General</c:formatCode>
                <c:ptCount val="48"/>
                <c:pt idx="0">
                  <c:v>343101231.79174799</c:v>
                </c:pt>
                <c:pt idx="1">
                  <c:v>322139183.014714</c:v>
                </c:pt>
                <c:pt idx="2">
                  <c:v>327119013.081236</c:v>
                </c:pt>
                <c:pt idx="3">
                  <c:v>330826089.857382</c:v>
                </c:pt>
                <c:pt idx="4">
                  <c:v>342669873.47098702</c:v>
                </c:pt>
                <c:pt idx="5">
                  <c:v>351349003.484119</c:v>
                </c:pt>
                <c:pt idx="6">
                  <c:v>347000628.26688999</c:v>
                </c:pt>
                <c:pt idx="7">
                  <c:v>365919633.769557</c:v>
                </c:pt>
                <c:pt idx="8">
                  <c:v>368848229.08862001</c:v>
                </c:pt>
                <c:pt idx="9">
                  <c:v>370373439.97260302</c:v>
                </c:pt>
                <c:pt idx="10">
                  <c:v>377338534.33499998</c:v>
                </c:pt>
                <c:pt idx="11">
                  <c:v>382581166.65830702</c:v>
                </c:pt>
                <c:pt idx="12">
                  <c:v>378738218.03372002</c:v>
                </c:pt>
                <c:pt idx="13">
                  <c:v>366800742.25736803</c:v>
                </c:pt>
                <c:pt idx="14">
                  <c:v>369103267.05332702</c:v>
                </c:pt>
                <c:pt idx="15">
                  <c:v>372073752.27613997</c:v>
                </c:pt>
                <c:pt idx="16">
                  <c:v>373133788.682087</c:v>
                </c:pt>
                <c:pt idx="18">
                  <c:v>374903323.010827</c:v>
                </c:pt>
                <c:pt idx="19">
                  <c:v>376193569.83073401</c:v>
                </c:pt>
                <c:pt idx="20">
                  <c:v>-121076520.48082</c:v>
                </c:pt>
                <c:pt idx="21">
                  <c:v>-121076520.48082</c:v>
                </c:pt>
                <c:pt idx="22">
                  <c:v>305568046.87912899</c:v>
                </c:pt>
                <c:pt idx="23">
                  <c:v>303982490.93795902</c:v>
                </c:pt>
                <c:pt idx="24">
                  <c:v>285661793.908719</c:v>
                </c:pt>
                <c:pt idx="25">
                  <c:v>281706309.27175999</c:v>
                </c:pt>
                <c:pt idx="26">
                  <c:v>271597676.69097102</c:v>
                </c:pt>
                <c:pt idx="27">
                  <c:v>270392082.49100399</c:v>
                </c:pt>
                <c:pt idx="28">
                  <c:v>264319610.668742</c:v>
                </c:pt>
                <c:pt idx="29">
                  <c:v>249512298.73310101</c:v>
                </c:pt>
                <c:pt idx="30">
                  <c:v>240886350.04257801</c:v>
                </c:pt>
                <c:pt idx="31">
                  <c:v>226765105.03791401</c:v>
                </c:pt>
                <c:pt idx="32">
                  <c:v>204935713.865742</c:v>
                </c:pt>
                <c:pt idx="33">
                  <c:v>190074606.934167</c:v>
                </c:pt>
                <c:pt idx="34">
                  <c:v>171884445.22684801</c:v>
                </c:pt>
                <c:pt idx="35">
                  <c:v>167658510.45449999</c:v>
                </c:pt>
                <c:pt idx="36">
                  <c:v>154240873.097361</c:v>
                </c:pt>
                <c:pt idx="37">
                  <c:v>147014446.05269301</c:v>
                </c:pt>
                <c:pt idx="38">
                  <c:v>-121076520.48082</c:v>
                </c:pt>
                <c:pt idx="39">
                  <c:v>276484857.75962001</c:v>
                </c:pt>
                <c:pt idx="40">
                  <c:v>312803186.524867</c:v>
                </c:pt>
                <c:pt idx="41">
                  <c:v>318866459.57532901</c:v>
                </c:pt>
                <c:pt idx="42">
                  <c:v>344142994.85402298</c:v>
                </c:pt>
                <c:pt idx="43">
                  <c:v>363743642.45712799</c:v>
                </c:pt>
                <c:pt idx="44">
                  <c:v>263240922.61482</c:v>
                </c:pt>
                <c:pt idx="45">
                  <c:v>261331730.56396201</c:v>
                </c:pt>
                <c:pt idx="46">
                  <c:v>299358475.19194603</c:v>
                </c:pt>
                <c:pt idx="47">
                  <c:v>296731782.628344</c:v>
                </c:pt>
              </c:numCache>
            </c:numRef>
          </c:yVal>
          <c:smooth val="0"/>
        </c:ser>
        <c:ser>
          <c:idx val="10"/>
          <c:order val="6"/>
          <c:tx>
            <c:v>7 W </c:v>
          </c:tx>
          <c:spPr>
            <a:ln w="28575">
              <a:solidFill>
                <a:schemeClr val="accent1">
                  <a:lumMod val="40000"/>
                  <a:lumOff val="60000"/>
                </a:schemeClr>
              </a:solidFill>
            </a:ln>
          </c:spPr>
          <c:marker>
            <c:symbol val="none"/>
          </c:marker>
          <c:xVal>
            <c:numRef>
              <c:f>Data!$AP$3:$AP$26</c:f>
              <c:numCache>
                <c:formatCode>General</c:formatCode>
                <c:ptCount val="24"/>
                <c:pt idx="0">
                  <c:v>0.01</c:v>
                </c:pt>
                <c:pt idx="1">
                  <c:v>0.02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0.08</c:v>
                </c:pt>
                <c:pt idx="5">
                  <c:v>0.1</c:v>
                </c:pt>
                <c:pt idx="6">
                  <c:v>0.2</c:v>
                </c:pt>
                <c:pt idx="7">
                  <c:v>0.3</c:v>
                </c:pt>
                <c:pt idx="8">
                  <c:v>0.5</c:v>
                </c:pt>
                <c:pt idx="9">
                  <c:v>0.7</c:v>
                </c:pt>
                <c:pt idx="10">
                  <c:v>1</c:v>
                </c:pt>
                <c:pt idx="11">
                  <c:v>1.3</c:v>
                </c:pt>
                <c:pt idx="12">
                  <c:v>1.5</c:v>
                </c:pt>
                <c:pt idx="13">
                  <c:v>2</c:v>
                </c:pt>
                <c:pt idx="14">
                  <c:v>2.5</c:v>
                </c:pt>
                <c:pt idx="15">
                  <c:v>3</c:v>
                </c:pt>
                <c:pt idx="16">
                  <c:v>3.5</c:v>
                </c:pt>
                <c:pt idx="17">
                  <c:v>4</c:v>
                </c:pt>
                <c:pt idx="18">
                  <c:v>4.5</c:v>
                </c:pt>
                <c:pt idx="19">
                  <c:v>5</c:v>
                </c:pt>
                <c:pt idx="20">
                  <c:v>5.5</c:v>
                </c:pt>
                <c:pt idx="21">
                  <c:v>6</c:v>
                </c:pt>
                <c:pt idx="22">
                  <c:v>6.5</c:v>
                </c:pt>
                <c:pt idx="23">
                  <c:v>7</c:v>
                </c:pt>
              </c:numCache>
            </c:numRef>
          </c:xVal>
          <c:yVal>
            <c:numRef>
              <c:f>Data!$AQ$3:$AQ$26</c:f>
              <c:numCache>
                <c:formatCode>0.00E+00</c:formatCode>
                <c:ptCount val="24"/>
                <c:pt idx="0">
                  <c:v>1881.8104091086821</c:v>
                </c:pt>
                <c:pt idx="1">
                  <c:v>7527.24163643473</c:v>
                </c:pt>
                <c:pt idx="2">
                  <c:v>47045.260227717023</c:v>
                </c:pt>
                <c:pt idx="3">
                  <c:v>92208.710046325388</c:v>
                </c:pt>
                <c:pt idx="4">
                  <c:v>120435.86618295559</c:v>
                </c:pt>
                <c:pt idx="5">
                  <c:v>188181.04091086821</c:v>
                </c:pt>
                <c:pt idx="6">
                  <c:v>752724.16364347283</c:v>
                </c:pt>
                <c:pt idx="7">
                  <c:v>1693629.3681978099</c:v>
                </c:pt>
                <c:pt idx="8">
                  <c:v>4704526.0227717003</c:v>
                </c:pt>
                <c:pt idx="9">
                  <c:v>9220871.00463254</c:v>
                </c:pt>
                <c:pt idx="10">
                  <c:v>18818104.091086801</c:v>
                </c:pt>
                <c:pt idx="11">
                  <c:v>31802595.913936701</c:v>
                </c:pt>
                <c:pt idx="12">
                  <c:v>42340734.204945303</c:v>
                </c:pt>
                <c:pt idx="13">
                  <c:v>75272416.364347294</c:v>
                </c:pt>
                <c:pt idx="14">
                  <c:v>117613150.56929301</c:v>
                </c:pt>
                <c:pt idx="15">
                  <c:v>169362936.81978101</c:v>
                </c:pt>
                <c:pt idx="16">
                  <c:v>230521775.115814</c:v>
                </c:pt>
                <c:pt idx="17">
                  <c:v>301089665.457389</c:v>
                </c:pt>
                <c:pt idx="18">
                  <c:v>381066607.84450799</c:v>
                </c:pt>
                <c:pt idx="19">
                  <c:v>470452602.27717</c:v>
                </c:pt>
                <c:pt idx="20">
                  <c:v>569247648.75537598</c:v>
                </c:pt>
                <c:pt idx="21">
                  <c:v>677451747.27912498</c:v>
                </c:pt>
                <c:pt idx="22">
                  <c:v>795064897.848418</c:v>
                </c:pt>
                <c:pt idx="23">
                  <c:v>922087100.46325397</c:v>
                </c:pt>
              </c:numCache>
            </c:numRef>
          </c:yVal>
          <c:smooth val="0"/>
        </c:ser>
        <c:ser>
          <c:idx val="0"/>
          <c:order val="7"/>
          <c:tx>
            <c:v>10 W</c:v>
          </c:tx>
          <c:spPr>
            <a:ln w="28575">
              <a:solidFill>
                <a:schemeClr val="accent2">
                  <a:lumMod val="75000"/>
                </a:schemeClr>
              </a:solidFill>
            </a:ln>
          </c:spPr>
          <c:marker>
            <c:symbol val="none"/>
          </c:marker>
          <c:xVal>
            <c:numRef>
              <c:f>Data!$AP$3:$AP$26</c:f>
              <c:numCache>
                <c:formatCode>General</c:formatCode>
                <c:ptCount val="24"/>
                <c:pt idx="0">
                  <c:v>0.01</c:v>
                </c:pt>
                <c:pt idx="1">
                  <c:v>0.02</c:v>
                </c:pt>
                <c:pt idx="2">
                  <c:v>0.05</c:v>
                </c:pt>
                <c:pt idx="3">
                  <c:v>7.0000000000000007E-2</c:v>
                </c:pt>
                <c:pt idx="4">
                  <c:v>0.08</c:v>
                </c:pt>
                <c:pt idx="5">
                  <c:v>0.1</c:v>
                </c:pt>
                <c:pt idx="6">
                  <c:v>0.2</c:v>
                </c:pt>
                <c:pt idx="7">
                  <c:v>0.3</c:v>
                </c:pt>
                <c:pt idx="8">
                  <c:v>0.5</c:v>
                </c:pt>
                <c:pt idx="9">
                  <c:v>0.7</c:v>
                </c:pt>
                <c:pt idx="10">
                  <c:v>1</c:v>
                </c:pt>
                <c:pt idx="11">
                  <c:v>1.3</c:v>
                </c:pt>
                <c:pt idx="12">
                  <c:v>1.5</c:v>
                </c:pt>
                <c:pt idx="13">
                  <c:v>2</c:v>
                </c:pt>
                <c:pt idx="14">
                  <c:v>2.5</c:v>
                </c:pt>
                <c:pt idx="15">
                  <c:v>3</c:v>
                </c:pt>
                <c:pt idx="16">
                  <c:v>3.5</c:v>
                </c:pt>
                <c:pt idx="17">
                  <c:v>4</c:v>
                </c:pt>
                <c:pt idx="18">
                  <c:v>4.5</c:v>
                </c:pt>
                <c:pt idx="19">
                  <c:v>5</c:v>
                </c:pt>
                <c:pt idx="20">
                  <c:v>5.5</c:v>
                </c:pt>
                <c:pt idx="21">
                  <c:v>6</c:v>
                </c:pt>
                <c:pt idx="22">
                  <c:v>6.5</c:v>
                </c:pt>
                <c:pt idx="23">
                  <c:v>7</c:v>
                </c:pt>
              </c:numCache>
            </c:numRef>
          </c:xVal>
          <c:yVal>
            <c:numRef>
              <c:f>Data!$AR$3:$AR$26</c:f>
              <c:numCache>
                <c:formatCode>0.00E+00</c:formatCode>
                <c:ptCount val="24"/>
                <c:pt idx="0">
                  <c:v>940.90520455434103</c:v>
                </c:pt>
                <c:pt idx="1">
                  <c:v>3763.6208182173641</c:v>
                </c:pt>
                <c:pt idx="2">
                  <c:v>23522.63011385853</c:v>
                </c:pt>
                <c:pt idx="3">
                  <c:v>46104.355023162723</c:v>
                </c:pt>
                <c:pt idx="4">
                  <c:v>60217.933091477818</c:v>
                </c:pt>
                <c:pt idx="5">
                  <c:v>94090.520455434103</c:v>
                </c:pt>
                <c:pt idx="6">
                  <c:v>376362.08182173641</c:v>
                </c:pt>
                <c:pt idx="7">
                  <c:v>846814.68409890612</c:v>
                </c:pt>
                <c:pt idx="8">
                  <c:v>2352263.0113858501</c:v>
                </c:pt>
                <c:pt idx="9">
                  <c:v>4610435.50231627</c:v>
                </c:pt>
                <c:pt idx="10">
                  <c:v>9409052.0455434099</c:v>
                </c:pt>
                <c:pt idx="11">
                  <c:v>15901297.956968401</c:v>
                </c:pt>
                <c:pt idx="12">
                  <c:v>21170367.1024727</c:v>
                </c:pt>
                <c:pt idx="13">
                  <c:v>37636208.182173602</c:v>
                </c:pt>
                <c:pt idx="14">
                  <c:v>58806575.284646302</c:v>
                </c:pt>
                <c:pt idx="15">
                  <c:v>84681468.409890696</c:v>
                </c:pt>
                <c:pt idx="16">
                  <c:v>115260887.557907</c:v>
                </c:pt>
                <c:pt idx="17">
                  <c:v>150544832.72869501</c:v>
                </c:pt>
                <c:pt idx="18">
                  <c:v>190533303.922254</c:v>
                </c:pt>
                <c:pt idx="19">
                  <c:v>235226301.138585</c:v>
                </c:pt>
                <c:pt idx="20">
                  <c:v>284623824.37768799</c:v>
                </c:pt>
                <c:pt idx="21">
                  <c:v>338725873.63956302</c:v>
                </c:pt>
                <c:pt idx="22">
                  <c:v>397532448.92421001</c:v>
                </c:pt>
                <c:pt idx="23">
                  <c:v>461043550.23162699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5013248"/>
        <c:axId val="105015168"/>
      </c:scatterChart>
      <c:valAx>
        <c:axId val="105013248"/>
        <c:scaling>
          <c:orientation val="minMax"/>
          <c:max val="7"/>
        </c:scaling>
        <c:delete val="0"/>
        <c:axPos val="b"/>
        <c:title>
          <c:tx>
            <c:rich>
              <a:bodyPr/>
              <a:lstStyle/>
              <a:p>
                <a:pPr>
                  <a:defRPr b="1"/>
                </a:pPr>
                <a:r>
                  <a:rPr lang="en-US" sz="1000" b="1" i="0" u="none" strike="noStrike" baseline="0"/>
                  <a:t>E</a:t>
                </a:r>
                <a:r>
                  <a:rPr lang="en-US" sz="1000" b="1" i="0" u="none" strike="noStrike" baseline="-25000"/>
                  <a:t>acc</a:t>
                </a:r>
                <a:r>
                  <a:rPr lang="en-US" sz="1000" b="1" i="0" u="none" strike="noStrike" baseline="0"/>
                  <a:t>(MV/m) </a:t>
                </a:r>
                <a:endParaRPr lang="en-US" b="1"/>
              </a:p>
            </c:rich>
          </c:tx>
          <c:layout/>
          <c:overlay val="0"/>
        </c:title>
        <c:numFmt formatCode="General" sourceLinked="0"/>
        <c:majorTickMark val="none"/>
        <c:minorTickMark val="none"/>
        <c:tickLblPos val="nextTo"/>
        <c:crossAx val="105015168"/>
        <c:crosses val="autoZero"/>
        <c:crossBetween val="midCat"/>
      </c:valAx>
      <c:valAx>
        <c:axId val="105015168"/>
        <c:scaling>
          <c:logBase val="10"/>
          <c:orientation val="minMax"/>
          <c:min val="10000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Quality Factor</a:t>
                </a:r>
              </a:p>
            </c:rich>
          </c:tx>
          <c:layout>
            <c:manualLayout>
              <c:xMode val="edge"/>
              <c:yMode val="edge"/>
              <c:x val="2.8204497972225601E-2"/>
              <c:y val="0.36912295294074199"/>
            </c:manualLayout>
          </c:layout>
          <c:overlay val="0"/>
        </c:title>
        <c:numFmt formatCode="0.E+00" sourceLinked="0"/>
        <c:majorTickMark val="none"/>
        <c:minorTickMark val="none"/>
        <c:tickLblPos val="nextTo"/>
        <c:crossAx val="10501324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431100127868632"/>
          <c:y val="0.51051908666857104"/>
          <c:w val="0.471646390383889"/>
          <c:h val="0.247684712986006"/>
        </c:manualLayout>
      </c:layout>
      <c:overlay val="0"/>
      <c:spPr>
        <a:solidFill>
          <a:schemeClr val="bg1"/>
        </a:solidFill>
      </c:spPr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D97800-06CD-4BEE-B93B-1BCB4692557D}" type="datetimeFigureOut">
              <a:rPr lang="en-US" smtClean="0"/>
              <a:pPr/>
              <a:t>4/4/2013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692720-820E-47C1-8A16-C0C1611DAAD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5372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692720-820E-47C1-8A16-C0C1611DAAD1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9454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8072" y="1988840"/>
            <a:ext cx="7772400" cy="1470025"/>
          </a:xfrm>
        </p:spPr>
        <p:txBody>
          <a:bodyPr>
            <a:normAutofit/>
          </a:bodyPr>
          <a:lstStyle>
            <a:lvl1pPr>
              <a:defRPr sz="4800" b="1">
                <a:solidFill>
                  <a:srgbClr val="7BBA2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33872" y="371703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8" name="Picture 1" descr="CERN144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589240"/>
            <a:ext cx="1202432" cy="1202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6012160" y="116632"/>
            <a:ext cx="2992784" cy="974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-8"/>
            <a:ext cx="7643192" cy="980736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928" y="1340768"/>
            <a:ext cx="7653536" cy="4525963"/>
          </a:xfrm>
        </p:spPr>
        <p:txBody>
          <a:bodyPr/>
          <a:lstStyle>
            <a:lvl1pPr>
              <a:buFontTx/>
              <a:buBlip>
                <a:blip r:embed="rId2"/>
              </a:buBlip>
              <a:defRPr sz="1800"/>
            </a:lvl1pPr>
            <a:lvl2pPr>
              <a:buFont typeface="Wingdings" pitchFamily="2" charset="2"/>
              <a:buChar char="Ø"/>
              <a:defRPr sz="1600"/>
            </a:lvl2pPr>
            <a:lvl3pPr>
              <a:defRPr sz="1600"/>
            </a:lvl3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78560" y="6428358"/>
            <a:ext cx="2133600" cy="365125"/>
          </a:xfrm>
        </p:spPr>
        <p:txBody>
          <a:bodyPr/>
          <a:lstStyle/>
          <a:p>
            <a:fld id="{DCE4B40A-67BA-4787-801A-16EE65008C2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Parallelogram 6"/>
          <p:cNvSpPr/>
          <p:nvPr userDrawn="1"/>
        </p:nvSpPr>
        <p:spPr>
          <a:xfrm>
            <a:off x="36000" y="908720"/>
            <a:ext cx="9072000" cy="54000"/>
          </a:xfrm>
          <a:prstGeom prst="parallelogram">
            <a:avLst>
              <a:gd name="adj" fmla="val 162471"/>
            </a:avLst>
          </a:prstGeom>
          <a:solidFill>
            <a:srgbClr val="7BBA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1043608" y="6453013"/>
            <a:ext cx="2519362" cy="360363"/>
          </a:xfrm>
        </p:spPr>
        <p:txBody>
          <a:bodyPr anchor="ctr">
            <a:noAutofit/>
          </a:bodyPr>
          <a:lstStyle>
            <a:lvl1pPr>
              <a:buFontTx/>
              <a:buNone/>
              <a:defRPr sz="1400" baseline="30000"/>
            </a:lvl1pPr>
            <a:lvl2pPr>
              <a:buFontTx/>
              <a:buNone/>
              <a:defRPr sz="1400"/>
            </a:lvl2pPr>
            <a:lvl3pPr>
              <a:buFontTx/>
              <a:buNone/>
              <a:defRPr sz="1400"/>
            </a:lvl3pPr>
            <a:lvl4pPr>
              <a:buFontTx/>
              <a:buNone/>
              <a:defRPr sz="1400"/>
            </a:lvl4pPr>
            <a:lvl5pPr>
              <a:buFontTx/>
              <a:buNone/>
              <a:defRPr sz="1400"/>
            </a:lvl5pPr>
          </a:lstStyle>
          <a:p>
            <a:pPr lvl="0"/>
            <a:r>
              <a:rPr lang="en-US" dirty="0" smtClean="0"/>
              <a:t>ISCC, July 3rd 2012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7471320" y="6303943"/>
            <a:ext cx="1565176" cy="5094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42918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472" y="857232"/>
            <a:ext cx="8229600" cy="4525963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E2FD1B2-9215-4515-B75B-BAD439DF3F7D}" type="datetimeFigureOut">
              <a:rPr lang="en-US" smtClean="0"/>
              <a:pPr/>
              <a:t>4/4/2013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A0DBAA-3AA9-49C8-A1F0-1B6B2C7127F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4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608" y="72000"/>
            <a:ext cx="764319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5272" y="1600200"/>
            <a:ext cx="7643192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06552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46C7E7-82CA-7448-B0F8-74A9275DE4B2}" type="slidenum">
              <a:rPr lang="en-US" smtClean="0"/>
              <a:t>‹#›</a:t>
            </a:fld>
            <a:r>
              <a:rPr lang="en-US" dirty="0" smtClean="0"/>
              <a:t>/</a:t>
            </a:r>
            <a:fld id="{046A954A-FBBE-F94E-9395-477A54B527B4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>
            <a:spLocks noChangeAspect="1"/>
          </p:cNvSpPr>
          <p:nvPr userDrawn="1"/>
        </p:nvSpPr>
        <p:spPr>
          <a:xfrm>
            <a:off x="1" y="1141610"/>
            <a:ext cx="936000" cy="5743774"/>
          </a:xfrm>
          <a:prstGeom prst="rect">
            <a:avLst/>
          </a:prstGeom>
          <a:solidFill>
            <a:srgbClr val="293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>
            <a:spLocks noChangeAspect="1"/>
          </p:cNvSpPr>
          <p:nvPr userDrawn="1"/>
        </p:nvSpPr>
        <p:spPr>
          <a:xfrm rot="16200000">
            <a:off x="98244" y="-84224"/>
            <a:ext cx="761107" cy="936748"/>
          </a:xfrm>
          <a:prstGeom prst="rtTriangle">
            <a:avLst/>
          </a:prstGeom>
          <a:solidFill>
            <a:srgbClr val="2934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Tx/>
        <a:buBlip>
          <a:blip r:embed="rId5"/>
        </a:buBlip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Ø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ü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2060848"/>
            <a:ext cx="7772400" cy="1872208"/>
          </a:xfrm>
        </p:spPr>
        <p:txBody>
          <a:bodyPr>
            <a:normAutofit/>
          </a:bodyPr>
          <a:lstStyle/>
          <a:p>
            <a:r>
              <a:rPr lang="en-US" dirty="0" smtClean="0"/>
              <a:t>HIE</a:t>
            </a:r>
            <a:r>
              <a:rPr lang="en-US" dirty="0"/>
              <a:t>-ISOLDE </a:t>
            </a:r>
            <a:r>
              <a:rPr lang="en-US" dirty="0" smtClean="0"/>
              <a:t>Project</a:t>
            </a:r>
            <a:br>
              <a:rPr lang="en-US" dirty="0" smtClean="0"/>
            </a:br>
            <a:r>
              <a:rPr lang="en-US" dirty="0" smtClean="0"/>
              <a:t>Status Report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07704" y="4052664"/>
            <a:ext cx="6400800" cy="1176536"/>
          </a:xfrm>
        </p:spPr>
        <p:txBody>
          <a:bodyPr/>
          <a:lstStyle/>
          <a:p>
            <a:r>
              <a:rPr lang="de-DE" dirty="0" smtClean="0">
                <a:solidFill>
                  <a:srgbClr val="29348C"/>
                </a:solidFill>
              </a:rPr>
              <a:t>CERN, </a:t>
            </a:r>
            <a:r>
              <a:rPr lang="de-DE" dirty="0" err="1" smtClean="0">
                <a:solidFill>
                  <a:srgbClr val="29348C"/>
                </a:solidFill>
              </a:rPr>
              <a:t>July</a:t>
            </a:r>
            <a:r>
              <a:rPr lang="de-DE" dirty="0" smtClean="0">
                <a:solidFill>
                  <a:srgbClr val="29348C"/>
                </a:solidFill>
              </a:rPr>
              <a:t> 3rd 2012</a:t>
            </a:r>
          </a:p>
          <a:p>
            <a:r>
              <a:rPr lang="de-DE" dirty="0" err="1" smtClean="0">
                <a:solidFill>
                  <a:srgbClr val="29348C"/>
                </a:solidFill>
              </a:rPr>
              <a:t>Yacine.Kadi@cern.ch</a:t>
            </a:r>
            <a:endParaRPr lang="de-DE" dirty="0" smtClean="0">
              <a:solidFill>
                <a:srgbClr val="29348C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187624" y="4797152"/>
            <a:ext cx="4032448" cy="17281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Tx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Clr>
                <a:srgbClr val="7BBA21"/>
              </a:buClr>
              <a:buFont typeface="Wingdings" charset="2"/>
              <a:buChar char="Ø"/>
            </a:pPr>
            <a:r>
              <a:rPr lang="en-IE" sz="1600" dirty="0">
                <a:cs typeface="Arial" pitchFamily="34" charset="0"/>
              </a:rPr>
              <a:t>Project </a:t>
            </a:r>
            <a:r>
              <a:rPr lang="en-IE" sz="1600" dirty="0" smtClean="0">
                <a:cs typeface="Arial" pitchFamily="34" charset="0"/>
              </a:rPr>
              <a:t>Schedule vs LS1</a:t>
            </a:r>
          </a:p>
          <a:p>
            <a:pPr algn="l">
              <a:buClr>
                <a:srgbClr val="7BBA21"/>
              </a:buClr>
              <a:buFont typeface="Wingdings" charset="2"/>
              <a:buChar char="Ø"/>
            </a:pPr>
            <a:r>
              <a:rPr lang="en-IE" sz="1600" dirty="0" smtClean="0">
                <a:cs typeface="Arial" pitchFamily="34" charset="0"/>
              </a:rPr>
              <a:t>R&amp;D Activities</a:t>
            </a:r>
          </a:p>
          <a:p>
            <a:pPr lvl="2" algn="l">
              <a:buClr>
                <a:srgbClr val="7BBA21"/>
              </a:buClr>
              <a:buFont typeface="Wingdings" charset="2"/>
              <a:buChar char="Ø"/>
            </a:pPr>
            <a:r>
              <a:rPr lang="en-IE" sz="1400" dirty="0" smtClean="0">
                <a:cs typeface="Arial" pitchFamily="34" charset="0"/>
              </a:rPr>
              <a:t>High-Beta cavities</a:t>
            </a:r>
          </a:p>
          <a:p>
            <a:pPr lvl="2" algn="l">
              <a:buClr>
                <a:srgbClr val="7BBA21"/>
              </a:buClr>
              <a:buFont typeface="Wingdings" charset="2"/>
              <a:buChar char="Ø"/>
            </a:pPr>
            <a:r>
              <a:rPr lang="en-IE" sz="1400" dirty="0" smtClean="0">
                <a:cs typeface="Arial" pitchFamily="34" charset="0"/>
              </a:rPr>
              <a:t>Prototype cryomodule</a:t>
            </a:r>
          </a:p>
          <a:p>
            <a:pPr lvl="2" algn="l">
              <a:buClr>
                <a:srgbClr val="7BBA21"/>
              </a:buClr>
              <a:buFont typeface="Wingdings" charset="2"/>
              <a:buChar char="Ø"/>
            </a:pPr>
            <a:r>
              <a:rPr lang="en-IE" sz="1400" dirty="0" smtClean="0">
                <a:cs typeface="Arial" pitchFamily="34" charset="0"/>
              </a:rPr>
              <a:t>HEBT lines</a:t>
            </a:r>
          </a:p>
          <a:p>
            <a:pPr algn="l">
              <a:buClr>
                <a:srgbClr val="7BBA21"/>
              </a:buClr>
              <a:buFont typeface="Wingdings" charset="2"/>
              <a:buChar char="Ø"/>
            </a:pPr>
            <a:r>
              <a:rPr lang="en-IE" sz="1600" dirty="0" smtClean="0">
                <a:cs typeface="Arial" pitchFamily="34" charset="0"/>
              </a:rPr>
              <a:t>Procurement</a:t>
            </a:r>
          </a:p>
          <a:p>
            <a:pPr algn="l">
              <a:buClr>
                <a:srgbClr val="7BBA21"/>
              </a:buClr>
              <a:buFont typeface="Wingdings" charset="2"/>
              <a:buChar char="Ø"/>
            </a:pPr>
            <a:r>
              <a:rPr lang="en-IE" sz="1600" dirty="0" smtClean="0">
                <a:cs typeface="Arial" pitchFamily="34" charset="0"/>
              </a:rPr>
              <a:t>Budget</a:t>
            </a:r>
            <a:endParaRPr lang="en-IE" sz="1600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R&amp;D Activities: HEBT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435498"/>
              </p:ext>
            </p:extLst>
          </p:nvPr>
        </p:nvGraphicFramePr>
        <p:xfrm>
          <a:off x="457200" y="1211288"/>
          <a:ext cx="8432269" cy="56207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24"/>
                <a:gridCol w="1773515"/>
                <a:gridCol w="821071"/>
                <a:gridCol w="1025416"/>
                <a:gridCol w="1109370"/>
                <a:gridCol w="2430373"/>
              </a:tblGrid>
              <a:tr h="682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Start/End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Beamline</a:t>
                      </a:r>
                      <a:r>
                        <a:rPr lang="en-US" sz="1200" dirty="0" smtClean="0"/>
                        <a:t> Element Supports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Support tables: 10 in stage1 + 7 in stage2</a:t>
                      </a:r>
                    </a:p>
                    <a:p>
                      <a:r>
                        <a:rPr lang="en-US" sz="1200" dirty="0" smtClean="0"/>
                        <a:t>Large magnet jacks: 12 in stage1 + 12 in stage2</a:t>
                      </a:r>
                    </a:p>
                    <a:p>
                      <a:r>
                        <a:rPr lang="en-US" sz="1200" dirty="0" smtClean="0"/>
                        <a:t>Small alignment jacks: 66 in stage1 + 108 in stage2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EN/MME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M. Timmins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Apr2012/Nov2012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Concept decided with simple table and alignment feet for the quads and the DB/ST assembly.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Costing done, DRs pending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(s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hould not need MS as below 200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kCHF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1200" dirty="0" smtClean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Power Convertors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Dipole </a:t>
                      </a:r>
                      <a:r>
                        <a:rPr lang="en-US" sz="1200" baseline="0" dirty="0" smtClean="0"/>
                        <a:t>Magnets: 4 in stage1 + 4 in stage2</a:t>
                      </a:r>
                    </a:p>
                    <a:p>
                      <a:r>
                        <a:rPr lang="en-US" sz="1200" dirty="0" err="1" smtClean="0"/>
                        <a:t>Quadrupole</a:t>
                      </a:r>
                      <a:r>
                        <a:rPr lang="en-US" sz="1200" dirty="0" smtClean="0"/>
                        <a:t> Magnets: 42 in stage1 + 14 in stage2</a:t>
                      </a:r>
                    </a:p>
                    <a:p>
                      <a:r>
                        <a:rPr lang="en-US" sz="1200" dirty="0" err="1" smtClean="0"/>
                        <a:t>Steerer</a:t>
                      </a:r>
                      <a:r>
                        <a:rPr lang="en-US" sz="1200" dirty="0" smtClean="0"/>
                        <a:t> Magnets: 30 in stage1 + 24 in stage2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TE/EPC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Nisbet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M. Martino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May2009/Sep2012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DR and MS will follow internal EPC review schedule on June 8th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Beam</a:t>
                      </a:r>
                      <a:r>
                        <a:rPr lang="en-US" sz="1200" baseline="0" dirty="0" smtClean="0"/>
                        <a:t> Optics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TRACE</a:t>
                      </a:r>
                      <a:r>
                        <a:rPr lang="en-US" sz="1200" baseline="0" dirty="0" smtClean="0"/>
                        <a:t> 3D and MADX simulations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TE/ABT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BE/RF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B.</a:t>
                      </a:r>
                      <a:r>
                        <a:rPr lang="en-US" sz="1200" baseline="0" dirty="0" smtClean="0"/>
                        <a:t> Goddard</a:t>
                      </a:r>
                    </a:p>
                    <a:p>
                      <a:r>
                        <a:rPr lang="en-US" sz="1200" baseline="0" dirty="0" smtClean="0"/>
                        <a:t>A. </a:t>
                      </a:r>
                      <a:r>
                        <a:rPr lang="en-US" sz="1200" baseline="0" dirty="0" err="1" smtClean="0"/>
                        <a:t>Parfenova</a:t>
                      </a:r>
                      <a:endParaRPr lang="en-US" sz="1200" baseline="0" dirty="0" smtClean="0"/>
                    </a:p>
                    <a:p>
                      <a:r>
                        <a:rPr lang="en-US" sz="1200" dirty="0" smtClean="0"/>
                        <a:t>M. Fraser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Jan2012/Jul2012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High-Energy operation (&gt; 3 MeV/u) is validated.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Operation at 0.3 MeV/u needs performance evaluation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</a:p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Error study should include real acceptance of DBs in the piecewise trajectory correction study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Interlocks/Controls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 magnet interlocks</a:t>
                      </a:r>
                    </a:p>
                    <a:p>
                      <a:r>
                        <a:rPr lang="en-US" sz="1200" dirty="0" smtClean="0"/>
                        <a:t>Beam instrumentation interlocks</a:t>
                      </a:r>
                    </a:p>
                    <a:p>
                      <a:r>
                        <a:rPr lang="en-US" sz="1200" dirty="0" smtClean="0"/>
                        <a:t>Vacuum interlocks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TE/MPE</a:t>
                      </a:r>
                    </a:p>
                    <a:p>
                      <a:r>
                        <a:rPr lang="en-US" sz="1200" dirty="0" smtClean="0"/>
                        <a:t>BE/CO</a:t>
                      </a:r>
                    </a:p>
                    <a:p>
                      <a:r>
                        <a:rPr lang="en-US" sz="1200" dirty="0" smtClean="0"/>
                        <a:t>BE/OP</a:t>
                      </a:r>
                    </a:p>
                    <a:p>
                      <a:r>
                        <a:rPr lang="en-US" sz="1200" dirty="0" smtClean="0"/>
                        <a:t>BE/OP</a:t>
                      </a:r>
                    </a:p>
                    <a:p>
                      <a:r>
                        <a:rPr lang="en-US" sz="1200" dirty="0" smtClean="0"/>
                        <a:t>TE/VSC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Mompo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F. </a:t>
                      </a:r>
                      <a:r>
                        <a:rPr lang="en-US" sz="1200" baseline="0" dirty="0" err="1" smtClean="0"/>
                        <a:t>Locci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E. </a:t>
                      </a:r>
                      <a:r>
                        <a:rPr lang="en-US" sz="1200" baseline="0" dirty="0" err="1" smtClean="0"/>
                        <a:t>Pisselli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D. Lanai</a:t>
                      </a:r>
                    </a:p>
                    <a:p>
                      <a:r>
                        <a:rPr lang="en-US" sz="1200" baseline="0" dirty="0" smtClean="0"/>
                        <a:t>S. Blanchard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Jan2012/Apr2014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Will need PLC-based system to survey magnets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–needs to be dimensioned and DICs made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functional spec in preparation</a:t>
                      </a:r>
                    </a:p>
                    <a:p>
                      <a:r>
                        <a:rPr lang="en-US" sz="12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 controls to be defined</a:t>
                      </a:r>
                    </a:p>
                    <a:p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Vacuum controls OK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67304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R&amp;D Activities: HEBT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72421"/>
              </p:ext>
            </p:extLst>
          </p:nvPr>
        </p:nvGraphicFramePr>
        <p:xfrm>
          <a:off x="604227" y="1413938"/>
          <a:ext cx="8432269" cy="2166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24"/>
                <a:gridCol w="1773515"/>
                <a:gridCol w="821071"/>
                <a:gridCol w="1025416"/>
                <a:gridCol w="1109370"/>
                <a:gridCol w="2430373"/>
              </a:tblGrid>
              <a:tr h="682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Start/End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Integration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Layout, naming convention, HW baseline, survey database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EN/MEF</a:t>
                      </a:r>
                    </a:p>
                    <a:p>
                      <a:endParaRPr lang="en-US" sz="1200" dirty="0" smtClean="0"/>
                    </a:p>
                    <a:p>
                      <a:r>
                        <a:rPr lang="en-US" sz="1200" dirty="0" smtClean="0"/>
                        <a:t>BE/CO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S. </a:t>
                      </a:r>
                      <a:r>
                        <a:rPr lang="en-US" sz="1200" dirty="0" err="1" smtClean="0"/>
                        <a:t>Chemli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E. </a:t>
                      </a:r>
                      <a:r>
                        <a:rPr lang="en-US" sz="1200" dirty="0" err="1" smtClean="0"/>
                        <a:t>Zografos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P. Le Roux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May2010/Apr2012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3D model of magnets and DBs integrated.</a:t>
                      </a:r>
                    </a:p>
                    <a:p>
                      <a:r>
                        <a:rPr lang="en-US" sz="1200" dirty="0" smtClean="0"/>
                        <a:t>Layout revised periodically</a:t>
                      </a:r>
                      <a:endParaRPr lang="en-US" sz="1200" dirty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Infrastructure/Installation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Cabling,</a:t>
                      </a:r>
                      <a:r>
                        <a:rPr lang="en-US" sz="1200" baseline="0" dirty="0" smtClean="0"/>
                        <a:t> Cooling and Ventilation, Civil Engineering (metallic structures) and planning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BE/OP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E. </a:t>
                      </a:r>
                      <a:r>
                        <a:rPr lang="en-US" sz="1200" dirty="0" err="1" smtClean="0"/>
                        <a:t>Siesling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Mar2009/Mar2014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Need more detailed planning of installation, HWC and beam commissioning phases – to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organise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after the tendering planning is done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878904" y="3904383"/>
            <a:ext cx="8229600" cy="1324818"/>
          </a:xfrm>
        </p:spPr>
        <p:txBody>
          <a:bodyPr>
            <a:normAutofit/>
          </a:bodyPr>
          <a:lstStyle/>
          <a:p>
            <a:r>
              <a:rPr lang="en-US" dirty="0" smtClean="0"/>
              <a:t>Milestones</a:t>
            </a:r>
          </a:p>
          <a:p>
            <a:pPr lvl="1"/>
            <a:r>
              <a:rPr lang="en-US" dirty="0" smtClean="0"/>
              <a:t>Technical Design Review 6</a:t>
            </a:r>
            <a:r>
              <a:rPr lang="en-US" baseline="30000" dirty="0" smtClean="0"/>
              <a:t>th</a:t>
            </a:r>
            <a:r>
              <a:rPr lang="en-US" dirty="0" smtClean="0"/>
              <a:t> July </a:t>
            </a:r>
            <a:r>
              <a:rPr lang="en-US" dirty="0"/>
              <a:t>(incl. interconnection module)</a:t>
            </a:r>
            <a:endParaRPr lang="en-US" dirty="0" smtClean="0"/>
          </a:p>
          <a:p>
            <a:pPr lvl="1"/>
            <a:r>
              <a:rPr lang="en-US" dirty="0" smtClean="0"/>
              <a:t>Tendering by December 2012 (incl. interconnection module) =&gt; no FC approval required</a:t>
            </a:r>
          </a:p>
          <a:p>
            <a:pPr lvl="1"/>
            <a:r>
              <a:rPr lang="en-US" dirty="0" smtClean="0">
                <a:solidFill>
                  <a:srgbClr val="FF6600"/>
                </a:solidFill>
              </a:rPr>
              <a:t>U-bend moved to stage#1 ?</a:t>
            </a:r>
          </a:p>
          <a:p>
            <a:pPr marL="457200" lvl="1" indent="0">
              <a:buNone/>
            </a:pPr>
            <a:endParaRPr lang="en-US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505731"/>
              </p:ext>
            </p:extLst>
          </p:nvPr>
        </p:nvGraphicFramePr>
        <p:xfrm>
          <a:off x="1403648" y="5229200"/>
          <a:ext cx="5832645" cy="1080121"/>
        </p:xfrm>
        <a:graphic>
          <a:graphicData uri="http://schemas.openxmlformats.org/drawingml/2006/table">
            <a:tbl>
              <a:tblPr/>
              <a:tblGrid>
                <a:gridCol w="833235"/>
                <a:gridCol w="833235"/>
                <a:gridCol w="833235"/>
                <a:gridCol w="833235"/>
                <a:gridCol w="833235"/>
                <a:gridCol w="833235"/>
                <a:gridCol w="833235"/>
              </a:tblGrid>
              <a:tr h="36822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75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558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558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Stage 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8223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1799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Stage 2b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08682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539552" y="980728"/>
            <a:ext cx="8229600" cy="5283199"/>
          </a:xfrm>
        </p:spPr>
        <p:txBody>
          <a:bodyPr>
            <a:normAutofit/>
          </a:bodyPr>
          <a:lstStyle/>
          <a:p>
            <a:r>
              <a:rPr lang="en-GB" dirty="0" smtClean="0"/>
              <a:t>Line and experiments included in 3D model</a:t>
            </a:r>
          </a:p>
          <a:p>
            <a:pPr lvl="1"/>
            <a:r>
              <a:rPr lang="en-GB" dirty="0" smtClean="0"/>
              <a:t>Several iterations on layout made to solve interferences</a:t>
            </a:r>
          </a:p>
          <a:p>
            <a:pPr lvl="1"/>
            <a:r>
              <a:rPr lang="en-GB" dirty="0" smtClean="0"/>
              <a:t>Continually increasing level of detail</a:t>
            </a:r>
          </a:p>
          <a:p>
            <a:pPr lvl="1"/>
            <a:r>
              <a:rPr lang="en-GB" dirty="0" smtClean="0"/>
              <a:t>Next steps are beam pipes and bellows, cables and connections, magnet covers and support structures</a:t>
            </a:r>
          </a:p>
          <a:p>
            <a:pPr lvl="1"/>
            <a:r>
              <a:rPr lang="en-GB" dirty="0" smtClean="0"/>
              <a:t>Some very tight regions which will need some discussion to approve (e.g. ease of access for maintenance)</a:t>
            </a:r>
          </a:p>
          <a:p>
            <a:pPr lvl="1"/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Beamline</a:t>
            </a:r>
            <a:r>
              <a:rPr lang="en-US" dirty="0" smtClean="0"/>
              <a:t> integration studies</a:t>
            </a:r>
            <a:endParaRPr lang="en-US" dirty="0"/>
          </a:p>
        </p:txBody>
      </p:sp>
      <p:pic>
        <p:nvPicPr>
          <p:cNvPr id="4" name="Picture 3" descr="Critical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4005064"/>
            <a:ext cx="4198379" cy="2317760"/>
          </a:xfrm>
          <a:prstGeom prst="rect">
            <a:avLst/>
          </a:prstGeom>
        </p:spPr>
      </p:pic>
      <p:pic>
        <p:nvPicPr>
          <p:cNvPr id="6" name="Picture 5" descr="Critical1a (1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32272" y="3993037"/>
            <a:ext cx="4195704" cy="23162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942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design review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052736"/>
            <a:ext cx="7543655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692696"/>
            <a:ext cx="8964488" cy="1008112"/>
          </a:xfrm>
        </p:spPr>
        <p:txBody>
          <a:bodyPr>
            <a:normAutofit/>
          </a:bodyPr>
          <a:lstStyle/>
          <a:p>
            <a:r>
              <a:rPr lang="en-US" dirty="0" smtClean="0"/>
              <a:t>Agenda aimed towards the technical topics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5658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Procurement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401695"/>
              </p:ext>
            </p:extLst>
          </p:nvPr>
        </p:nvGraphicFramePr>
        <p:xfrm>
          <a:off x="604227" y="1209608"/>
          <a:ext cx="8432269" cy="49556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24"/>
                <a:gridCol w="1773515"/>
                <a:gridCol w="821071"/>
                <a:gridCol w="1025416"/>
                <a:gridCol w="1109370"/>
                <a:gridCol w="2430373"/>
              </a:tblGrid>
              <a:tr h="682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Start/End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51332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Cavity Pre-heating system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Pre-heating system for the cavity sputtering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TE/VSC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Calatroni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Oct2011/Jun2012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Done</a:t>
                      </a:r>
                      <a:r>
                        <a:rPr lang="en-US" sz="1200" b="1" baseline="0" dirty="0" smtClean="0"/>
                        <a:t>: </a:t>
                      </a:r>
                      <a:r>
                        <a:rPr lang="en-US" sz="1200" b="1" dirty="0" smtClean="0"/>
                        <a:t>Pre-heating</a:t>
                      </a:r>
                      <a:r>
                        <a:rPr lang="en-US" sz="1200" b="1" baseline="0" dirty="0" smtClean="0"/>
                        <a:t> system designed by INFN/LNL =&gt; screens !!!</a:t>
                      </a:r>
                      <a:endParaRPr lang="en-US" sz="1200" b="1" dirty="0"/>
                    </a:p>
                  </a:txBody>
                  <a:tcPr/>
                </a:tc>
              </a:tr>
              <a:tr h="4567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</a:t>
                      </a:r>
                      <a:r>
                        <a:rPr lang="en-US" sz="1200" baseline="0" dirty="0" smtClean="0"/>
                        <a:t> kW Generator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8 kW power supply for the cavity </a:t>
                      </a:r>
                      <a:r>
                        <a:rPr lang="en-US" sz="1200" baseline="0" dirty="0" err="1" smtClean="0"/>
                        <a:t>sputerring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TE/VSC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S. </a:t>
                      </a:r>
                      <a:r>
                        <a:rPr lang="en-US" sz="1200" dirty="0" err="1" smtClean="0"/>
                        <a:t>Calatroni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Apr2012/Jun2012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Done: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dirty="0" smtClean="0"/>
                        <a:t>To be replaced by a 10 kW unit for coating of series cavities</a:t>
                      </a:r>
                      <a:endParaRPr lang="en-US" sz="1200" dirty="0"/>
                    </a:p>
                  </a:txBody>
                  <a:tcPr/>
                </a:tc>
              </a:tr>
              <a:tr h="525113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Betascope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err="1" smtClean="0"/>
                        <a:t>Betascope</a:t>
                      </a:r>
                      <a:r>
                        <a:rPr lang="en-US" sz="1200" baseline="0" dirty="0" smtClean="0"/>
                        <a:t> for visual inspection of </a:t>
                      </a:r>
                      <a:r>
                        <a:rPr lang="en-US" sz="1200" baseline="0" dirty="0" err="1" smtClean="0"/>
                        <a:t>Nb</a:t>
                      </a:r>
                      <a:r>
                        <a:rPr lang="en-US" sz="1200" baseline="0" dirty="0" smtClean="0"/>
                        <a:t> film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TE/VSC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L. Ferreira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May2012/Jun2012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Done</a:t>
                      </a:r>
                    </a:p>
                  </a:txBody>
                  <a:tcPr/>
                </a:tc>
              </a:tr>
              <a:tr h="4707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HP rinsing</a:t>
                      </a:r>
                      <a:r>
                        <a:rPr lang="en-US" sz="1200" baseline="0" dirty="0" smtClean="0"/>
                        <a:t> Machine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Automatic HP pressure</a:t>
                      </a:r>
                      <a:r>
                        <a:rPr lang="en-US" sz="1200" baseline="0" dirty="0" smtClean="0"/>
                        <a:t> cavity rinsing device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TE/VSC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S. </a:t>
                      </a:r>
                      <a:r>
                        <a:rPr lang="en-US" sz="1200" dirty="0" err="1" smtClean="0"/>
                        <a:t>Calatroni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Jul2011/Jun2012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Done: Not yet installed (</a:t>
                      </a:r>
                      <a:r>
                        <a:rPr lang="en-US" sz="1200" b="1" dirty="0" err="1" smtClean="0"/>
                        <a:t>motorisation</a:t>
                      </a:r>
                      <a:r>
                        <a:rPr lang="en-US" sz="1200" b="1" dirty="0" smtClean="0"/>
                        <a:t> and control !!)</a:t>
                      </a:r>
                      <a:endParaRPr lang="en-US" sz="1200" dirty="0" smtClean="0"/>
                    </a:p>
                  </a:txBody>
                  <a:tcPr/>
                </a:tc>
              </a:tr>
              <a:tr h="4817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RAMSES Ventilation monitors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Ventilation monitoring system for ISOLDE exp. Hall (170)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DGS/RP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J. </a:t>
                      </a:r>
                      <a:r>
                        <a:rPr lang="en-US" sz="1200" dirty="0" err="1" smtClean="0"/>
                        <a:t>Vollaire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May2012/Nov2012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Done</a:t>
                      </a:r>
                      <a:endParaRPr lang="en-US" sz="1200" dirty="0" smtClean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Copper forgings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Procurement of 8 forged</a:t>
                      </a:r>
                      <a:r>
                        <a:rPr lang="en-US" sz="1200" baseline="0" dirty="0" smtClean="0"/>
                        <a:t> copper blocks from 4 different suppliers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BE/RF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K.M. </a:t>
                      </a:r>
                      <a:r>
                        <a:rPr lang="en-US" sz="1200" dirty="0" err="1" smtClean="0"/>
                        <a:t>Schirm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May2012/Oct2012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Done</a:t>
                      </a:r>
                      <a:r>
                        <a:rPr lang="en-US" sz="1200" dirty="0" smtClean="0"/>
                        <a:t>:</a:t>
                      </a:r>
                      <a:r>
                        <a:rPr lang="en-US" sz="1200" baseline="0" dirty="0" smtClean="0"/>
                        <a:t> first 2 blocks by July 2012, then 2 per month</a:t>
                      </a:r>
                      <a:endParaRPr lang="en-US" sz="1200" dirty="0" smtClean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 Solenoids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Procurement of 4 (+2) SC solenoids</a:t>
                      </a:r>
                      <a:r>
                        <a:rPr lang="en-US" sz="1200" baseline="0" dirty="0" smtClean="0"/>
                        <a:t> for the  </a:t>
                      </a:r>
                      <a:r>
                        <a:rPr lang="en-US" sz="1200" dirty="0" smtClean="0"/>
                        <a:t>high-beta </a:t>
                      </a:r>
                      <a:r>
                        <a:rPr lang="en-US" sz="1200" dirty="0" err="1" smtClean="0"/>
                        <a:t>cryomodules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Smekens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Aug2012/Jul2014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On Standby: </a:t>
                      </a:r>
                      <a:r>
                        <a:rPr lang="en-US" sz="1200" b="0" dirty="0" smtClean="0">
                          <a:solidFill>
                            <a:srgbClr val="FF6600"/>
                          </a:solidFill>
                        </a:rPr>
                        <a:t>waiting for stray</a:t>
                      </a:r>
                      <a:r>
                        <a:rPr lang="en-US" sz="1200" b="0" baseline="0" dirty="0" smtClean="0">
                          <a:solidFill>
                            <a:srgbClr val="FF6600"/>
                          </a:solidFill>
                        </a:rPr>
                        <a:t> field tests on cavities in SM18</a:t>
                      </a:r>
                      <a:endParaRPr lang="en-US" sz="1200" b="1" dirty="0" smtClean="0">
                        <a:solidFill>
                          <a:srgbClr val="FF6600"/>
                        </a:solidFill>
                      </a:endParaRPr>
                    </a:p>
                    <a:p>
                      <a:r>
                        <a:rPr lang="en-US" sz="1200" dirty="0" smtClean="0">
                          <a:solidFill>
                            <a:srgbClr val="FF6600"/>
                          </a:solidFill>
                        </a:rPr>
                        <a:t>Solenoids 1 and 2 by T0+10</a:t>
                      </a:r>
                      <a:r>
                        <a:rPr lang="en-US" sz="1200" baseline="0" dirty="0" smtClean="0">
                          <a:solidFill>
                            <a:srgbClr val="FF6600"/>
                          </a:solidFill>
                        </a:rPr>
                        <a:t> months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FF6600"/>
                          </a:solidFill>
                        </a:rPr>
                        <a:t>Solenoids 3 and 4 by Oct 2013</a:t>
                      </a:r>
                    </a:p>
                    <a:p>
                      <a:r>
                        <a:rPr lang="en-US" sz="1200" baseline="0" dirty="0" smtClean="0">
                          <a:solidFill>
                            <a:srgbClr val="FF6600"/>
                          </a:solidFill>
                        </a:rPr>
                        <a:t>Solenoids 5 and 6 by Mar 2014</a:t>
                      </a:r>
                      <a:endParaRPr lang="en-US" sz="1200" dirty="0">
                        <a:solidFill>
                          <a:srgbClr val="FF66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37409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Procurement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455041"/>
              </p:ext>
            </p:extLst>
          </p:nvPr>
        </p:nvGraphicFramePr>
        <p:xfrm>
          <a:off x="604227" y="1268760"/>
          <a:ext cx="8432269" cy="47977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24"/>
                <a:gridCol w="1773515"/>
                <a:gridCol w="821071"/>
                <a:gridCol w="1025416"/>
                <a:gridCol w="1109370"/>
                <a:gridCol w="2430373"/>
              </a:tblGrid>
              <a:tr h="682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Start/End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4567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Cryogenic Plant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Procurement of 1400</a:t>
                      </a:r>
                      <a:r>
                        <a:rPr lang="en-US" sz="1200" baseline="0" dirty="0" smtClean="0"/>
                        <a:t> W cryogenic plant for the </a:t>
                      </a:r>
                      <a:r>
                        <a:rPr lang="en-US" sz="1200" dirty="0" smtClean="0"/>
                        <a:t>HIE-ISOLDE SC </a:t>
                      </a:r>
                      <a:r>
                        <a:rPr lang="en-US" sz="1200" dirty="0" err="1" smtClean="0"/>
                        <a:t>Linac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TE/CRG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Delruelle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Sep2012/Sep2014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On Standby:</a:t>
                      </a:r>
                      <a:r>
                        <a:rPr lang="en-US" sz="1200" b="0" baseline="0" dirty="0" smtClean="0"/>
                        <a:t> staged installation</a:t>
                      </a:r>
                    </a:p>
                    <a:p>
                      <a:r>
                        <a:rPr lang="en-US" sz="1200" b="0" baseline="0" dirty="0" smtClean="0"/>
                        <a:t>Stage 1: 1400 W single refrigerator + 1/2 helium compressor + 1 </a:t>
                      </a:r>
                      <a:r>
                        <a:rPr lang="en-US" sz="1200" b="0" baseline="0" dirty="0" err="1" smtClean="0"/>
                        <a:t>LHe</a:t>
                      </a:r>
                      <a:r>
                        <a:rPr lang="en-US" sz="1200" b="0" baseline="0" dirty="0" smtClean="0"/>
                        <a:t> </a:t>
                      </a:r>
                      <a:r>
                        <a:rPr lang="en-US" sz="1200" b="0" baseline="0" dirty="0" err="1" smtClean="0"/>
                        <a:t>dewar</a:t>
                      </a:r>
                      <a:r>
                        <a:rPr lang="en-US" sz="1200" b="0" baseline="0" dirty="0" smtClean="0"/>
                        <a:t>, + cryogenic transfer line with 2 cryogenic boxes (for CM1 and CM2).</a:t>
                      </a:r>
                    </a:p>
                    <a:p>
                      <a:r>
                        <a:rPr lang="en-US" sz="1200" b="0" baseline="0" dirty="0" smtClean="0"/>
                        <a:t>Stage 2: additional 2 cryogenic boxes(CM3 and CM4)</a:t>
                      </a:r>
                    </a:p>
                    <a:p>
                      <a:r>
                        <a:rPr lang="en-US" sz="1200" b="0" baseline="0" dirty="0" smtClean="0"/>
                        <a:t>Stage 3: remaining transfer line and cryogenic boxes (CM5 and CM6) + 2 compressor + spare turbines</a:t>
                      </a:r>
                      <a:endParaRPr lang="en-US" sz="1200" b="1" dirty="0" smtClean="0"/>
                    </a:p>
                  </a:txBody>
                  <a:tcPr/>
                </a:tc>
              </a:tr>
              <a:tr h="52511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Clean Room Facility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 clean room facility for the assembly</a:t>
                      </a:r>
                      <a:r>
                        <a:rPr lang="en-US" sz="1200" baseline="0" dirty="0" smtClean="0"/>
                        <a:t> of the HIE-ISOLDE </a:t>
                      </a:r>
                      <a:r>
                        <a:rPr lang="en-US" sz="1200" baseline="0" dirty="0" err="1" smtClean="0"/>
                        <a:t>cryomodules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TE/MSC</a:t>
                      </a:r>
                      <a:r>
                        <a:rPr lang="en-US" sz="1200" baseline="0" dirty="0" smtClean="0"/>
                        <a:t> BE/RF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L.R.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Wiliams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Jun2012/Jan2013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baseline="0" dirty="0" smtClean="0"/>
                        <a:t>On standby: </a:t>
                      </a:r>
                      <a:r>
                        <a:rPr lang="en-US" sz="1200" dirty="0" smtClean="0"/>
                        <a:t>Delivery, installation</a:t>
                      </a:r>
                      <a:r>
                        <a:rPr lang="en-US" sz="1200" baseline="0" dirty="0" smtClean="0"/>
                        <a:t> and validation of the clean room proper (class 100) and clean room buffer (class 10000) are foreseen 6 months from placement of contract</a:t>
                      </a:r>
                      <a:endParaRPr lang="en-US" sz="1200" dirty="0"/>
                    </a:p>
                  </a:txBody>
                  <a:tcPr/>
                </a:tc>
              </a:tr>
              <a:tr h="52511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Cooling System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aseline="0" dirty="0" smtClean="0"/>
                        <a:t>Cooling System for the HIE-ISOLDE infrastructure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EN/CV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P. </a:t>
                      </a:r>
                      <a:r>
                        <a:rPr lang="en-US" sz="1200" dirty="0" err="1" smtClean="0"/>
                        <a:t>Pepinster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Jun2012/May2013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On</a:t>
                      </a:r>
                      <a:r>
                        <a:rPr lang="en-US" sz="1200" b="1" baseline="0" dirty="0" smtClean="0"/>
                        <a:t> standby</a:t>
                      </a:r>
                      <a:r>
                        <a:rPr lang="en-US" sz="1200" b="1" dirty="0" smtClean="0"/>
                        <a:t>:</a:t>
                      </a:r>
                      <a:r>
                        <a:rPr lang="en-US" sz="1200" b="1" baseline="0" dirty="0" smtClean="0"/>
                        <a:t> </a:t>
                      </a:r>
                      <a:r>
                        <a:rPr lang="en-US" sz="1200" dirty="0" smtClean="0"/>
                        <a:t>The contract is expected to be awarded in June 2012 and installation works are foreseen to take place from Nov 2012 to May 2013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023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Budget Review (MTP-2012)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4928" y="1196752"/>
            <a:ext cx="7653536" cy="5184576"/>
          </a:xfrm>
        </p:spPr>
        <p:txBody>
          <a:bodyPr>
            <a:normAutofit fontScale="92500" lnSpcReduction="20000"/>
          </a:bodyPr>
          <a:lstStyle/>
          <a:p>
            <a:pPr>
              <a:buNone/>
              <a:defRPr/>
            </a:pPr>
            <a:r>
              <a:rPr lang="en-US" dirty="0">
                <a:solidFill>
                  <a:srgbClr val="000090"/>
                </a:solidFill>
              </a:rPr>
              <a:t>Total budget of </a:t>
            </a:r>
            <a:r>
              <a:rPr lang="en-US" dirty="0" smtClean="0">
                <a:solidFill>
                  <a:srgbClr val="000090"/>
                </a:solidFill>
              </a:rPr>
              <a:t>35.8 </a:t>
            </a:r>
            <a:r>
              <a:rPr lang="en-US" dirty="0">
                <a:solidFill>
                  <a:srgbClr val="000090"/>
                </a:solidFill>
              </a:rPr>
              <a:t>MCHF (2010 – 2015 =&gt; + 6</a:t>
            </a:r>
            <a:r>
              <a:rPr lang="en-US" dirty="0" smtClean="0">
                <a:solidFill>
                  <a:srgbClr val="000090"/>
                </a:solidFill>
              </a:rPr>
              <a:t>00 </a:t>
            </a:r>
            <a:r>
              <a:rPr lang="en-US" dirty="0" err="1">
                <a:solidFill>
                  <a:srgbClr val="000090"/>
                </a:solidFill>
              </a:rPr>
              <a:t>kCHF</a:t>
            </a:r>
            <a:r>
              <a:rPr lang="en-US" dirty="0">
                <a:solidFill>
                  <a:srgbClr val="000090"/>
                </a:solidFill>
              </a:rPr>
              <a:t>) including CVI of 10% for CERN part:</a:t>
            </a:r>
          </a:p>
          <a:p>
            <a:pPr marL="90488" indent="0">
              <a:spcBef>
                <a:spcPts val="800"/>
              </a:spcBef>
              <a:buNone/>
              <a:defRPr/>
            </a:pPr>
            <a:r>
              <a:rPr lang="en-US" dirty="0">
                <a:solidFill>
                  <a:srgbClr val="000090"/>
                </a:solidFill>
              </a:rPr>
              <a:t>Total resources of 175 FTE (2010 – 2015) =&gt; 105 FTE CERN Staff + 70 FTE External (CATHI + </a:t>
            </a:r>
            <a:r>
              <a:rPr lang="en-US" dirty="0" err="1">
                <a:solidFill>
                  <a:srgbClr val="000090"/>
                </a:solidFill>
              </a:rPr>
              <a:t>Isolde</a:t>
            </a:r>
            <a:r>
              <a:rPr lang="en-US" dirty="0">
                <a:solidFill>
                  <a:srgbClr val="000090"/>
                </a:solidFill>
              </a:rPr>
              <a:t> Coll.)</a:t>
            </a:r>
          </a:p>
          <a:p>
            <a:pPr lvl="1">
              <a:lnSpc>
                <a:spcPct val="170000"/>
              </a:lnSpc>
              <a:defRPr/>
            </a:pPr>
            <a:r>
              <a:rPr lang="en-US" dirty="0">
                <a:solidFill>
                  <a:srgbClr val="000090"/>
                </a:solidFill>
              </a:rPr>
              <a:t>External funding (incl. </a:t>
            </a:r>
            <a:r>
              <a:rPr lang="en-US" dirty="0" err="1">
                <a:solidFill>
                  <a:srgbClr val="000090"/>
                </a:solidFill>
              </a:rPr>
              <a:t>Isolde</a:t>
            </a:r>
            <a:r>
              <a:rPr lang="en-US" dirty="0">
                <a:solidFill>
                  <a:srgbClr val="000090"/>
                </a:solidFill>
              </a:rPr>
              <a:t> Coll.</a:t>
            </a:r>
            <a:r>
              <a:rPr lang="en-US" dirty="0" smtClean="0">
                <a:solidFill>
                  <a:srgbClr val="000090"/>
                </a:solidFill>
              </a:rPr>
              <a:t>)</a:t>
            </a:r>
            <a:endParaRPr lang="en-US" dirty="0">
              <a:solidFill>
                <a:srgbClr val="000090"/>
              </a:solidFill>
            </a:endParaRPr>
          </a:p>
          <a:p>
            <a:pPr lvl="2">
              <a:defRPr/>
            </a:pPr>
            <a:r>
              <a:rPr lang="en-US" dirty="0">
                <a:solidFill>
                  <a:srgbClr val="000090"/>
                </a:solidFill>
              </a:rPr>
              <a:t>LINAC (17.5 MCHF)</a:t>
            </a:r>
          </a:p>
          <a:p>
            <a:pPr lvl="3">
              <a:defRPr/>
            </a:pPr>
            <a:r>
              <a:rPr lang="en-US" b="1" dirty="0"/>
              <a:t>5.5 </a:t>
            </a:r>
            <a:r>
              <a:rPr lang="en-US" b="1" dirty="0" err="1"/>
              <a:t>AMeV</a:t>
            </a:r>
            <a:r>
              <a:rPr lang="en-US" b="1" dirty="0"/>
              <a:t> + beam line stage1 ~ 8.5 MCHF (6.3 MCHF secured) </a:t>
            </a:r>
            <a:r>
              <a:rPr lang="en-US" b="1" dirty="0">
                <a:solidFill>
                  <a:srgbClr val="FF0000"/>
                </a:solidFill>
              </a:rPr>
              <a:t>=&gt; 2.5 MEUR application to KAW not successful =&gt; funding issue !!</a:t>
            </a:r>
          </a:p>
          <a:p>
            <a:pPr lvl="3">
              <a:defRPr/>
            </a:pPr>
            <a:r>
              <a:rPr lang="en-US" b="1" dirty="0"/>
              <a:t>1 FTE from KUL (A. </a:t>
            </a:r>
            <a:r>
              <a:rPr lang="en-US" b="1" dirty="0" err="1"/>
              <a:t>D’Elia</a:t>
            </a:r>
            <a:r>
              <a:rPr lang="en-US" b="1" dirty="0"/>
              <a:t>: 2012/2013) + New App. to Big Science 2012 </a:t>
            </a:r>
            <a:r>
              <a:rPr lang="en-US" b="1" dirty="0" smtClean="0"/>
              <a:t>(?</a:t>
            </a:r>
            <a:r>
              <a:rPr lang="en-US" b="1" dirty="0"/>
              <a:t>)</a:t>
            </a:r>
          </a:p>
          <a:p>
            <a:pPr lvl="1">
              <a:lnSpc>
                <a:spcPct val="170000"/>
              </a:lnSpc>
              <a:defRPr/>
            </a:pPr>
            <a:r>
              <a:rPr lang="en-US" dirty="0">
                <a:solidFill>
                  <a:srgbClr val="000090"/>
                </a:solidFill>
              </a:rPr>
              <a:t>CERN (</a:t>
            </a:r>
            <a:r>
              <a:rPr lang="en-US" dirty="0" smtClean="0">
                <a:solidFill>
                  <a:srgbClr val="000090"/>
                </a:solidFill>
              </a:rPr>
              <a:t>18.3 </a:t>
            </a:r>
            <a:r>
              <a:rPr lang="en-US" dirty="0">
                <a:solidFill>
                  <a:srgbClr val="000090"/>
                </a:solidFill>
              </a:rPr>
              <a:t>MCHF)</a:t>
            </a:r>
          </a:p>
          <a:p>
            <a:pPr lvl="2">
              <a:defRPr/>
            </a:pPr>
            <a:r>
              <a:rPr lang="en-US" dirty="0">
                <a:solidFill>
                  <a:srgbClr val="000090"/>
                </a:solidFill>
              </a:rPr>
              <a:t>Management (0.2 MCHF)</a:t>
            </a:r>
          </a:p>
          <a:p>
            <a:pPr lvl="2">
              <a:defRPr/>
            </a:pPr>
            <a:r>
              <a:rPr lang="en-US" dirty="0">
                <a:solidFill>
                  <a:srgbClr val="000090"/>
                </a:solidFill>
              </a:rPr>
              <a:t>Infrastructure (</a:t>
            </a:r>
            <a:r>
              <a:rPr lang="en-US" dirty="0" smtClean="0">
                <a:solidFill>
                  <a:srgbClr val="000090"/>
                </a:solidFill>
              </a:rPr>
              <a:t>15.3 </a:t>
            </a:r>
            <a:r>
              <a:rPr lang="en-US" dirty="0">
                <a:solidFill>
                  <a:srgbClr val="000090"/>
                </a:solidFill>
              </a:rPr>
              <a:t>MCHF)    </a:t>
            </a:r>
            <a:r>
              <a:rPr lang="en-US" dirty="0">
                <a:solidFill>
                  <a:srgbClr val="800000"/>
                </a:solidFill>
              </a:rPr>
              <a:t>=&gt; +15% (consolidation, CV, CE, HE, test infrastructure)</a:t>
            </a:r>
          </a:p>
          <a:p>
            <a:pPr lvl="2">
              <a:defRPr/>
            </a:pPr>
            <a:r>
              <a:rPr lang="en-US" dirty="0">
                <a:solidFill>
                  <a:srgbClr val="000090"/>
                </a:solidFill>
              </a:rPr>
              <a:t>Design studies for intensity upgrade (1.9 MCHF)</a:t>
            </a:r>
          </a:p>
          <a:p>
            <a:pPr lvl="2">
              <a:defRPr/>
            </a:pPr>
            <a:r>
              <a:rPr lang="en-US" dirty="0">
                <a:solidFill>
                  <a:srgbClr val="000090"/>
                </a:solidFill>
              </a:rPr>
              <a:t>Safety (0.9 MCHF) </a:t>
            </a:r>
            <a:r>
              <a:rPr lang="en-US" dirty="0">
                <a:solidFill>
                  <a:srgbClr val="800000"/>
                </a:solidFill>
              </a:rPr>
              <a:t>=&gt; +25%</a:t>
            </a:r>
          </a:p>
          <a:p>
            <a:pPr lvl="1">
              <a:defRPr/>
            </a:pPr>
            <a:endParaRPr lang="en-US" dirty="0">
              <a:solidFill>
                <a:srgbClr val="800000"/>
              </a:solidFill>
            </a:endParaRPr>
          </a:p>
          <a:p>
            <a:pPr lvl="1">
              <a:defRPr/>
            </a:pPr>
            <a:r>
              <a:rPr lang="en-US" dirty="0"/>
              <a:t>Extra costs</a:t>
            </a:r>
          </a:p>
          <a:p>
            <a:pPr lvl="2">
              <a:defRPr/>
            </a:pPr>
            <a:r>
              <a:rPr lang="en-US" dirty="0"/>
              <a:t>CV (+ 0.4 MCHF) = FSU (2013) + mini-sub-station for demi-water @ 20ºC</a:t>
            </a:r>
          </a:p>
          <a:p>
            <a:pPr lvl="2">
              <a:defRPr/>
            </a:pPr>
            <a:r>
              <a:rPr lang="en-US" dirty="0"/>
              <a:t>HE (+ 0.2 MCHF) = transport of </a:t>
            </a:r>
            <a:r>
              <a:rPr lang="en-US" dirty="0" err="1"/>
              <a:t>cryomodule</a:t>
            </a:r>
            <a:r>
              <a:rPr lang="en-US" dirty="0"/>
              <a:t> + modifications in building 170</a:t>
            </a:r>
          </a:p>
          <a:p>
            <a:pPr lvl="2">
              <a:buFont typeface="Wingdings" charset="2"/>
              <a:buChar char="v"/>
              <a:defRPr/>
            </a:pPr>
            <a:r>
              <a:rPr lang="en-US" dirty="0">
                <a:solidFill>
                  <a:srgbClr val="800000"/>
                </a:solidFill>
              </a:rPr>
              <a:t>TE/VSC (+0.8 MCHF) = HEBT design </a:t>
            </a:r>
            <a:r>
              <a:rPr lang="en-US" dirty="0" err="1">
                <a:solidFill>
                  <a:srgbClr val="800000"/>
                </a:solidFill>
              </a:rPr>
              <a:t>modif</a:t>
            </a:r>
            <a:r>
              <a:rPr lang="en-US" dirty="0">
                <a:solidFill>
                  <a:srgbClr val="800000"/>
                </a:solidFill>
              </a:rPr>
              <a:t>. + FSU (2013-2016)</a:t>
            </a:r>
          </a:p>
          <a:p>
            <a:pPr lvl="2">
              <a:buFont typeface="Wingdings" charset="2"/>
              <a:buChar char="v"/>
              <a:defRPr/>
            </a:pPr>
            <a:r>
              <a:rPr lang="en-US" dirty="0">
                <a:solidFill>
                  <a:srgbClr val="800000"/>
                </a:solidFill>
              </a:rPr>
              <a:t>TE/CRG (+1.6 MCHF) = upgrade from 900 W to 1400 W (2013-2014</a:t>
            </a:r>
            <a:r>
              <a:rPr lang="en-US" dirty="0" smtClean="0">
                <a:solidFill>
                  <a:srgbClr val="800000"/>
                </a:solidFill>
              </a:rPr>
              <a:t>)</a:t>
            </a:r>
            <a:endParaRPr lang="en-US" dirty="0">
              <a:solidFill>
                <a:srgbClr val="8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1288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5.5 </a:t>
            </a:r>
            <a:r>
              <a:rPr lang="en-US" dirty="0" err="1" smtClean="0"/>
              <a:t>AMeV</a:t>
            </a:r>
            <a:r>
              <a:rPr lang="en-US" dirty="0" smtClean="0"/>
              <a:t> Cost Estimate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196752"/>
            <a:ext cx="5061248" cy="4896544"/>
          </a:xfrm>
        </p:spPr>
        <p:txBody>
          <a:bodyPr>
            <a:normAutofit fontScale="85000" lnSpcReduction="20000"/>
          </a:bodyPr>
          <a:lstStyle/>
          <a:p>
            <a:pPr lvl="1">
              <a:defRPr/>
            </a:pPr>
            <a:r>
              <a:rPr lang="en-US" dirty="0" smtClean="0">
                <a:solidFill>
                  <a:srgbClr val="000090"/>
                </a:solidFill>
              </a:rPr>
              <a:t>CATE prototype </a:t>
            </a:r>
            <a:r>
              <a:rPr lang="en-US" dirty="0" err="1" smtClean="0">
                <a:solidFill>
                  <a:srgbClr val="000090"/>
                </a:solidFill>
              </a:rPr>
              <a:t>Cryomodule</a:t>
            </a:r>
            <a:r>
              <a:rPr lang="en-US" dirty="0" smtClean="0">
                <a:solidFill>
                  <a:srgbClr val="000090"/>
                </a:solidFill>
              </a:rPr>
              <a:t> CM1</a:t>
            </a:r>
            <a:endParaRPr lang="en-US" dirty="0">
              <a:solidFill>
                <a:srgbClr val="000090"/>
              </a:solidFill>
            </a:endParaRPr>
          </a:p>
          <a:p>
            <a:pPr lvl="2">
              <a:defRPr/>
            </a:pPr>
            <a:r>
              <a:rPr lang="en-US" b="1" dirty="0" err="1" smtClean="0"/>
              <a:t>Cryomodule</a:t>
            </a:r>
            <a:r>
              <a:rPr lang="en-US" b="1" dirty="0" smtClean="0"/>
              <a:t> (incl. </a:t>
            </a:r>
            <a:r>
              <a:rPr lang="en-US" b="1" dirty="0" err="1" smtClean="0"/>
              <a:t>cavities+ancillaries</a:t>
            </a:r>
            <a:r>
              <a:rPr lang="en-US" b="1" dirty="0" smtClean="0"/>
              <a:t>) = 750 </a:t>
            </a:r>
            <a:r>
              <a:rPr lang="en-US" b="1" dirty="0" err="1" smtClean="0"/>
              <a:t>kCHF</a:t>
            </a:r>
            <a:endParaRPr lang="en-US" b="1" dirty="0" smtClean="0"/>
          </a:p>
          <a:p>
            <a:pPr lvl="2">
              <a:defRPr/>
            </a:pPr>
            <a:r>
              <a:rPr lang="en-US" b="1" dirty="0" smtClean="0"/>
              <a:t>RF power + control = 300 </a:t>
            </a:r>
            <a:r>
              <a:rPr lang="en-US" b="1" dirty="0" err="1" smtClean="0"/>
              <a:t>kCHF</a:t>
            </a:r>
            <a:endParaRPr lang="en-US" b="1" dirty="0" smtClean="0"/>
          </a:p>
          <a:p>
            <a:pPr lvl="2">
              <a:defRPr/>
            </a:pPr>
            <a:r>
              <a:rPr lang="en-US" b="1" dirty="0" smtClean="0"/>
              <a:t>SC solenoid = 82 </a:t>
            </a:r>
            <a:r>
              <a:rPr lang="en-US" b="1" dirty="0" err="1" smtClean="0"/>
              <a:t>kCHF</a:t>
            </a:r>
            <a:endParaRPr lang="en-US" b="1" dirty="0" smtClean="0"/>
          </a:p>
          <a:p>
            <a:pPr lvl="2">
              <a:defRPr/>
            </a:pPr>
            <a:r>
              <a:rPr lang="en-US" b="1" dirty="0" err="1" smtClean="0"/>
              <a:t>Nb</a:t>
            </a:r>
            <a:r>
              <a:rPr lang="en-US" b="1" dirty="0" smtClean="0"/>
              <a:t> sputtering  = 142 </a:t>
            </a:r>
            <a:r>
              <a:rPr lang="en-US" b="1" dirty="0" err="1" smtClean="0"/>
              <a:t>kCHF</a:t>
            </a:r>
            <a:endParaRPr lang="en-US" b="1" dirty="0" smtClean="0"/>
          </a:p>
          <a:p>
            <a:pPr lvl="2">
              <a:defRPr/>
            </a:pPr>
            <a:r>
              <a:rPr lang="en-US" b="1" dirty="0" smtClean="0"/>
              <a:t>Miscellaneous = 144 </a:t>
            </a:r>
            <a:r>
              <a:rPr lang="en-US" b="1" dirty="0" err="1" smtClean="0"/>
              <a:t>kCHF</a:t>
            </a:r>
            <a:endParaRPr lang="en-US" b="1" dirty="0" smtClean="0"/>
          </a:p>
          <a:p>
            <a:pPr lvl="4">
              <a:defRPr/>
            </a:pPr>
            <a:r>
              <a:rPr lang="en-US" sz="1900" b="1" dirty="0" smtClean="0">
                <a:solidFill>
                  <a:srgbClr val="FF0000"/>
                </a:solidFill>
              </a:rPr>
              <a:t>Total = 1418 </a:t>
            </a:r>
            <a:r>
              <a:rPr lang="en-US" sz="1900" b="1" dirty="0" err="1" smtClean="0">
                <a:solidFill>
                  <a:srgbClr val="FF0000"/>
                </a:solidFill>
              </a:rPr>
              <a:t>kCHF</a:t>
            </a:r>
            <a:endParaRPr lang="en-US" sz="1900" b="1" dirty="0" smtClean="0">
              <a:solidFill>
                <a:srgbClr val="FF0000"/>
              </a:solidFill>
            </a:endParaRPr>
          </a:p>
          <a:p>
            <a:pPr lvl="1">
              <a:lnSpc>
                <a:spcPct val="170000"/>
              </a:lnSpc>
              <a:defRPr/>
            </a:pPr>
            <a:r>
              <a:rPr lang="en-US" dirty="0" err="1" smtClean="0">
                <a:solidFill>
                  <a:srgbClr val="000090"/>
                </a:solidFill>
              </a:rPr>
              <a:t>Cryomodule</a:t>
            </a:r>
            <a:r>
              <a:rPr lang="en-US" dirty="0" smtClean="0">
                <a:solidFill>
                  <a:srgbClr val="000090"/>
                </a:solidFill>
              </a:rPr>
              <a:t> CM2</a:t>
            </a:r>
            <a:endParaRPr lang="en-US" dirty="0">
              <a:solidFill>
                <a:srgbClr val="000090"/>
              </a:solidFill>
            </a:endParaRPr>
          </a:p>
          <a:p>
            <a:pPr lvl="2">
              <a:defRPr/>
            </a:pPr>
            <a:r>
              <a:rPr lang="en-US" b="1" dirty="0" err="1"/>
              <a:t>Cryomodule</a:t>
            </a:r>
            <a:r>
              <a:rPr lang="en-US" b="1" dirty="0"/>
              <a:t> (</a:t>
            </a:r>
            <a:r>
              <a:rPr lang="en-US" b="1" dirty="0" smtClean="0"/>
              <a:t>incl. </a:t>
            </a:r>
            <a:r>
              <a:rPr lang="en-US" b="1" dirty="0" err="1" smtClean="0"/>
              <a:t>cavities</a:t>
            </a:r>
            <a:r>
              <a:rPr lang="en-US" b="1" dirty="0" err="1"/>
              <a:t>+ancillaries</a:t>
            </a:r>
            <a:r>
              <a:rPr lang="en-US" b="1" dirty="0"/>
              <a:t>) = </a:t>
            </a:r>
            <a:r>
              <a:rPr lang="en-US" b="1" dirty="0" smtClean="0"/>
              <a:t>1136 </a:t>
            </a:r>
            <a:r>
              <a:rPr lang="en-US" b="1" dirty="0" err="1"/>
              <a:t>kCHF</a:t>
            </a:r>
            <a:endParaRPr lang="en-US" b="1" dirty="0"/>
          </a:p>
          <a:p>
            <a:pPr lvl="2">
              <a:defRPr/>
            </a:pPr>
            <a:r>
              <a:rPr lang="en-US" b="1" dirty="0"/>
              <a:t>RF power + control = 300 </a:t>
            </a:r>
            <a:r>
              <a:rPr lang="en-US" b="1" dirty="0" err="1"/>
              <a:t>kCHF</a:t>
            </a:r>
            <a:endParaRPr lang="en-US" b="1" dirty="0"/>
          </a:p>
          <a:p>
            <a:pPr lvl="2">
              <a:defRPr/>
            </a:pPr>
            <a:r>
              <a:rPr lang="en-US" b="1" dirty="0"/>
              <a:t>SC solenoid = 82 </a:t>
            </a:r>
            <a:r>
              <a:rPr lang="en-US" b="1" dirty="0" err="1"/>
              <a:t>kCHF</a:t>
            </a:r>
            <a:endParaRPr lang="en-US" b="1" dirty="0"/>
          </a:p>
          <a:p>
            <a:pPr lvl="2">
              <a:defRPr/>
            </a:pPr>
            <a:r>
              <a:rPr lang="en-US" b="1" dirty="0" err="1"/>
              <a:t>Nb</a:t>
            </a:r>
            <a:r>
              <a:rPr lang="en-US" b="1" dirty="0"/>
              <a:t> sputtering  = 142 </a:t>
            </a:r>
            <a:r>
              <a:rPr lang="en-US" b="1" dirty="0" err="1"/>
              <a:t>kCHF</a:t>
            </a:r>
            <a:endParaRPr lang="en-US" b="1" dirty="0"/>
          </a:p>
          <a:p>
            <a:pPr lvl="2">
              <a:defRPr/>
            </a:pPr>
            <a:r>
              <a:rPr lang="en-US" b="1" dirty="0"/>
              <a:t>Miscellaneous = 144 </a:t>
            </a:r>
            <a:r>
              <a:rPr lang="en-US" b="1" dirty="0" err="1" smtClean="0"/>
              <a:t>kCHF</a:t>
            </a:r>
            <a:endParaRPr lang="en-US" b="1" dirty="0" smtClean="0"/>
          </a:p>
          <a:p>
            <a:pPr lvl="2">
              <a:defRPr/>
            </a:pPr>
            <a:r>
              <a:rPr lang="en-US" b="1" dirty="0" err="1" smtClean="0"/>
              <a:t>InterCryomodule</a:t>
            </a:r>
            <a:r>
              <a:rPr lang="en-US" b="1" dirty="0" smtClean="0"/>
              <a:t> Modules (3 units) = 45 </a:t>
            </a:r>
            <a:r>
              <a:rPr lang="en-US" b="1" dirty="0" err="1" smtClean="0"/>
              <a:t>kCHF</a:t>
            </a:r>
            <a:endParaRPr lang="en-US" b="1" dirty="0"/>
          </a:p>
          <a:p>
            <a:pPr lvl="4">
              <a:defRPr/>
            </a:pPr>
            <a:r>
              <a:rPr lang="en-US" sz="1900" b="1" dirty="0" smtClean="0">
                <a:solidFill>
                  <a:srgbClr val="FF0000"/>
                </a:solidFill>
              </a:rPr>
              <a:t>Total </a:t>
            </a:r>
            <a:r>
              <a:rPr lang="en-US" sz="1900" b="1" dirty="0">
                <a:solidFill>
                  <a:srgbClr val="FF0000"/>
                </a:solidFill>
              </a:rPr>
              <a:t>= </a:t>
            </a:r>
            <a:r>
              <a:rPr lang="en-US" sz="1900" b="1" dirty="0" smtClean="0">
                <a:solidFill>
                  <a:srgbClr val="FF0000"/>
                </a:solidFill>
              </a:rPr>
              <a:t>1849 </a:t>
            </a:r>
            <a:r>
              <a:rPr lang="en-US" sz="1900" b="1" dirty="0" err="1">
                <a:solidFill>
                  <a:srgbClr val="FF0000"/>
                </a:solidFill>
              </a:rPr>
              <a:t>kCHF</a:t>
            </a:r>
            <a:endParaRPr lang="en-US" sz="1900" dirty="0">
              <a:solidFill>
                <a:srgbClr val="FF0000"/>
              </a:solidFill>
            </a:endParaRPr>
          </a:p>
          <a:p>
            <a:pPr lvl="1">
              <a:defRPr/>
            </a:pPr>
            <a:r>
              <a:rPr lang="en-US" dirty="0" smtClean="0"/>
              <a:t>HEBT Stage1</a:t>
            </a:r>
            <a:endParaRPr lang="en-US" dirty="0"/>
          </a:p>
          <a:p>
            <a:pPr lvl="2">
              <a:defRPr/>
            </a:pPr>
            <a:r>
              <a:rPr lang="en-US" b="1" dirty="0" smtClean="0"/>
              <a:t>Magnets </a:t>
            </a:r>
            <a:r>
              <a:rPr lang="en-US" b="1" dirty="0"/>
              <a:t>= </a:t>
            </a:r>
            <a:r>
              <a:rPr lang="en-US" b="1" dirty="0" smtClean="0"/>
              <a:t>905 </a:t>
            </a:r>
            <a:r>
              <a:rPr lang="en-US" b="1" dirty="0" err="1"/>
              <a:t>kCHF</a:t>
            </a:r>
            <a:endParaRPr lang="en-US" b="1" dirty="0"/>
          </a:p>
          <a:p>
            <a:pPr lvl="2">
              <a:defRPr/>
            </a:pPr>
            <a:r>
              <a:rPr lang="en-US" b="1" dirty="0" smtClean="0"/>
              <a:t>Beam Diagnostics = 880 </a:t>
            </a:r>
            <a:r>
              <a:rPr lang="en-US" b="1" dirty="0" err="1"/>
              <a:t>kCHF</a:t>
            </a:r>
            <a:endParaRPr lang="en-US" b="1" dirty="0"/>
          </a:p>
          <a:p>
            <a:pPr lvl="2">
              <a:defRPr/>
            </a:pPr>
            <a:r>
              <a:rPr lang="en-US" b="1" dirty="0" smtClean="0"/>
              <a:t>Vacuum System = 274 </a:t>
            </a:r>
            <a:r>
              <a:rPr lang="en-US" b="1" dirty="0" err="1"/>
              <a:t>kCHF</a:t>
            </a:r>
            <a:endParaRPr lang="en-US" b="1" dirty="0"/>
          </a:p>
          <a:p>
            <a:pPr lvl="2">
              <a:defRPr/>
            </a:pPr>
            <a:r>
              <a:rPr lang="en-US" b="1" dirty="0" smtClean="0"/>
              <a:t>Supports = 172 </a:t>
            </a:r>
            <a:r>
              <a:rPr lang="en-US" b="1" dirty="0" err="1" smtClean="0"/>
              <a:t>kCHF</a:t>
            </a:r>
            <a:endParaRPr lang="en-US" b="1" dirty="0"/>
          </a:p>
          <a:p>
            <a:pPr lvl="4">
              <a:defRPr/>
            </a:pPr>
            <a:r>
              <a:rPr lang="en-US" sz="1900" b="1" dirty="0" smtClean="0">
                <a:solidFill>
                  <a:srgbClr val="FF0000"/>
                </a:solidFill>
              </a:rPr>
              <a:t>Total </a:t>
            </a:r>
            <a:r>
              <a:rPr lang="en-US" sz="1900" b="1" dirty="0">
                <a:solidFill>
                  <a:srgbClr val="FF0000"/>
                </a:solidFill>
              </a:rPr>
              <a:t>= </a:t>
            </a:r>
            <a:r>
              <a:rPr lang="en-US" sz="1900" b="1" dirty="0" smtClean="0">
                <a:solidFill>
                  <a:srgbClr val="FF0000"/>
                </a:solidFill>
              </a:rPr>
              <a:t>2231 </a:t>
            </a:r>
            <a:r>
              <a:rPr lang="en-US" sz="1900" b="1" dirty="0" err="1" smtClean="0">
                <a:solidFill>
                  <a:srgbClr val="FF0000"/>
                </a:solidFill>
              </a:rPr>
              <a:t>kCHF</a:t>
            </a:r>
            <a:endParaRPr lang="en-US" sz="1900" b="1" dirty="0" smtClean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84168" y="1508591"/>
            <a:ext cx="24488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smtClean="0"/>
              <a:t>Grand Total</a:t>
            </a:r>
          </a:p>
          <a:p>
            <a:pPr algn="ctr"/>
            <a:r>
              <a:rPr lang="en-US" sz="3600" b="1" dirty="0" smtClean="0"/>
              <a:t>5498 </a:t>
            </a:r>
            <a:r>
              <a:rPr lang="en-US" sz="3600" b="1" dirty="0" err="1"/>
              <a:t>kCHF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59812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5.5 </a:t>
            </a:r>
            <a:r>
              <a:rPr lang="en-US" dirty="0" err="1" smtClean="0"/>
              <a:t>AMeV</a:t>
            </a:r>
            <a:r>
              <a:rPr lang="en-US" dirty="0" smtClean="0"/>
              <a:t> Cost Estimate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96136" y="3709481"/>
            <a:ext cx="30963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SC </a:t>
            </a:r>
            <a:r>
              <a:rPr lang="en-US" sz="2000" b="1" dirty="0" err="1" smtClean="0"/>
              <a:t>Linac</a:t>
            </a:r>
            <a:r>
              <a:rPr lang="en-US" sz="2000" b="1" dirty="0" smtClean="0"/>
              <a:t> + HEBT (stage#1) cost estimate (2012-2015) = 5498 </a:t>
            </a:r>
            <a:r>
              <a:rPr lang="en-US" sz="2000" b="1" dirty="0" err="1" smtClean="0"/>
              <a:t>kCHF</a:t>
            </a:r>
            <a:endParaRPr lang="en-US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316938"/>
              </p:ext>
            </p:extLst>
          </p:nvPr>
        </p:nvGraphicFramePr>
        <p:xfrm>
          <a:off x="1115616" y="1484784"/>
          <a:ext cx="5832645" cy="1080121"/>
        </p:xfrm>
        <a:graphic>
          <a:graphicData uri="http://schemas.openxmlformats.org/drawingml/2006/table">
            <a:tbl>
              <a:tblPr/>
              <a:tblGrid>
                <a:gridCol w="833235"/>
                <a:gridCol w="833235"/>
                <a:gridCol w="833235"/>
                <a:gridCol w="833235"/>
                <a:gridCol w="833235"/>
                <a:gridCol w="833235"/>
                <a:gridCol w="833235"/>
              </a:tblGrid>
              <a:tr h="368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2008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kCHF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444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394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T299558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8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176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498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T299559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502396"/>
              </p:ext>
            </p:extLst>
          </p:nvPr>
        </p:nvGraphicFramePr>
        <p:xfrm>
          <a:off x="1115616" y="2564904"/>
          <a:ext cx="5832645" cy="368223"/>
        </p:xfrm>
        <a:graphic>
          <a:graphicData uri="http://schemas.openxmlformats.org/drawingml/2006/table">
            <a:tbl>
              <a:tblPr/>
              <a:tblGrid>
                <a:gridCol w="833235"/>
                <a:gridCol w="833235"/>
                <a:gridCol w="833235"/>
                <a:gridCol w="833235"/>
                <a:gridCol w="833235"/>
                <a:gridCol w="833235"/>
                <a:gridCol w="833235"/>
              </a:tblGrid>
              <a:tr h="368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154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223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461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T131910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350148"/>
              </p:ext>
            </p:extLst>
          </p:nvPr>
        </p:nvGraphicFramePr>
        <p:xfrm>
          <a:off x="1115616" y="3068960"/>
          <a:ext cx="5832645" cy="368223"/>
        </p:xfrm>
        <a:graphic>
          <a:graphicData uri="http://schemas.openxmlformats.org/drawingml/2006/table">
            <a:tbl>
              <a:tblPr/>
              <a:tblGrid>
                <a:gridCol w="833235"/>
                <a:gridCol w="833235"/>
                <a:gridCol w="833235"/>
                <a:gridCol w="833235"/>
                <a:gridCol w="833235"/>
                <a:gridCol w="833235"/>
                <a:gridCol w="833235"/>
              </a:tblGrid>
              <a:tr h="368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610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695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689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617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2611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4211960" y="4725144"/>
            <a:ext cx="1945665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/>
              <a:t>Grand Total</a:t>
            </a:r>
          </a:p>
          <a:p>
            <a:pPr algn="ctr"/>
            <a:r>
              <a:rPr lang="en-US" sz="2800" b="1" dirty="0" smtClean="0"/>
              <a:t>8110 </a:t>
            </a:r>
            <a:r>
              <a:rPr lang="en-US" sz="2800" b="1" dirty="0" err="1" smtClean="0"/>
              <a:t>kCHF</a:t>
            </a:r>
            <a:endParaRPr lang="en-US" sz="2800" b="1" dirty="0" smtClean="0"/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Missing</a:t>
            </a:r>
          </a:p>
          <a:p>
            <a:pPr algn="ctr"/>
            <a:r>
              <a:rPr lang="en-US" sz="2800" b="1" dirty="0" smtClean="0">
                <a:solidFill>
                  <a:srgbClr val="FF0000"/>
                </a:solidFill>
              </a:rPr>
              <a:t>2115 </a:t>
            </a:r>
            <a:r>
              <a:rPr lang="en-US" sz="2800" b="1" dirty="0" err="1" smtClean="0">
                <a:solidFill>
                  <a:srgbClr val="FF0000"/>
                </a:solidFill>
              </a:rPr>
              <a:t>kCHF</a:t>
            </a:r>
            <a:endParaRPr lang="en-US" sz="2800" b="1" dirty="0" smtClean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5616" y="1052736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/>
              <a:t>Spendings</a:t>
            </a:r>
            <a:r>
              <a:rPr lang="en-US" sz="2000" b="1" dirty="0" smtClean="0"/>
              <a:t> on Team Accounts:</a:t>
            </a:r>
            <a:endParaRPr 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48571"/>
              </p:ext>
            </p:extLst>
          </p:nvPr>
        </p:nvGraphicFramePr>
        <p:xfrm>
          <a:off x="1115619" y="3933056"/>
          <a:ext cx="2499705" cy="1080121"/>
        </p:xfrm>
        <a:graphic>
          <a:graphicData uri="http://schemas.openxmlformats.org/drawingml/2006/table">
            <a:tbl>
              <a:tblPr/>
              <a:tblGrid>
                <a:gridCol w="833235"/>
                <a:gridCol w="833235"/>
                <a:gridCol w="833235"/>
              </a:tblGrid>
              <a:tr h="368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kCHF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7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1841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T299558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8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860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T131910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4934675"/>
              </p:ext>
            </p:extLst>
          </p:nvPr>
        </p:nvGraphicFramePr>
        <p:xfrm>
          <a:off x="1115619" y="5013176"/>
          <a:ext cx="2499705" cy="368223"/>
        </p:xfrm>
        <a:graphic>
          <a:graphicData uri="http://schemas.openxmlformats.org/drawingml/2006/table">
            <a:tbl>
              <a:tblPr/>
              <a:tblGrid>
                <a:gridCol w="833235"/>
                <a:gridCol w="833235"/>
                <a:gridCol w="833235"/>
              </a:tblGrid>
              <a:tr h="368223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685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In-kind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115619" y="3501008"/>
            <a:ext cx="47525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Available on Team Accounts: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713749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International Collaboration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971601" y="980728"/>
            <a:ext cx="8136903" cy="4464496"/>
          </a:xfrm>
        </p:spPr>
        <p:txBody>
          <a:bodyPr>
            <a:noAutofit/>
          </a:bodyPr>
          <a:lstStyle/>
          <a:p>
            <a:pPr>
              <a:spcBef>
                <a:spcPts val="1776"/>
              </a:spcBef>
            </a:pPr>
            <a:r>
              <a:rPr lang="en-US" sz="2400" dirty="0"/>
              <a:t>Technical support via Spanish Training Program</a:t>
            </a:r>
          </a:p>
          <a:p>
            <a:pPr>
              <a:spcBef>
                <a:spcPts val="1776"/>
              </a:spcBef>
            </a:pPr>
            <a:r>
              <a:rPr lang="en-US" sz="2400" dirty="0"/>
              <a:t>Collaboration with LRF-Huelva project =&gt; </a:t>
            </a:r>
            <a:r>
              <a:rPr lang="en-US" sz="2400" dirty="0" smtClean="0"/>
              <a:t>Discussions ongoing</a:t>
            </a:r>
            <a:endParaRPr lang="en-US" sz="2400" dirty="0"/>
          </a:p>
          <a:p>
            <a:pPr>
              <a:spcBef>
                <a:spcPts val="1776"/>
              </a:spcBef>
            </a:pPr>
            <a:r>
              <a:rPr lang="en-US" sz="2400" dirty="0"/>
              <a:t>Collaboration with IPN-</a:t>
            </a:r>
            <a:r>
              <a:rPr lang="en-US" sz="2400" dirty="0" err="1"/>
              <a:t>Orsay</a:t>
            </a:r>
            <a:r>
              <a:rPr lang="en-US" sz="2400" dirty="0"/>
              <a:t> Accelerator Department =&gt; cavity tests from Sept – Dec. 2012 </a:t>
            </a:r>
            <a:r>
              <a:rPr lang="en-US" sz="2400" dirty="0" smtClean="0"/>
              <a:t>+ technical support for </a:t>
            </a:r>
            <a:r>
              <a:rPr lang="en-US" sz="2400" dirty="0" err="1" smtClean="0"/>
              <a:t>cryomodule</a:t>
            </a:r>
            <a:r>
              <a:rPr lang="en-US" sz="2400" dirty="0" smtClean="0"/>
              <a:t> assembly (</a:t>
            </a:r>
            <a:r>
              <a:rPr lang="en-US" sz="2400" dirty="0" err="1"/>
              <a:t>MoU</a:t>
            </a:r>
            <a:r>
              <a:rPr lang="en-US" sz="2400" dirty="0"/>
              <a:t> in </a:t>
            </a:r>
            <a:r>
              <a:rPr lang="en-US" sz="2400" dirty="0" smtClean="0"/>
              <a:t>discussion)</a:t>
            </a:r>
            <a:endParaRPr lang="en-US" sz="2400" dirty="0"/>
          </a:p>
          <a:p>
            <a:pPr>
              <a:spcBef>
                <a:spcPts val="1776"/>
              </a:spcBef>
            </a:pPr>
            <a:r>
              <a:rPr lang="en-US" sz="2400" dirty="0"/>
              <a:t>India to join the ISOLDE Collaboration (signature on April 18 2012, Kolkata) =&gt; discussion for in-kind contribution (BARC)</a:t>
            </a:r>
          </a:p>
          <a:p>
            <a:pPr>
              <a:spcBef>
                <a:spcPts val="1776"/>
              </a:spcBef>
            </a:pPr>
            <a:r>
              <a:rPr lang="en-US" sz="2400" dirty="0"/>
              <a:t>CATE project =&gt; </a:t>
            </a:r>
            <a:r>
              <a:rPr lang="en-US" sz="2400" dirty="0" smtClean="0"/>
              <a:t>Collaboration Agreement ready for signature (</a:t>
            </a:r>
            <a:r>
              <a:rPr lang="en-US" sz="2400" dirty="0"/>
              <a:t>procurement </a:t>
            </a:r>
            <a:r>
              <a:rPr lang="en-US" sz="2400" dirty="0" smtClean="0"/>
              <a:t>strategy for an initial envelope of 600 </a:t>
            </a:r>
            <a:r>
              <a:rPr lang="en-US" sz="2400" dirty="0" err="1" smtClean="0"/>
              <a:t>kEUR</a:t>
            </a:r>
            <a:r>
              <a:rPr lang="en-US" sz="2400" dirty="0" smtClean="0"/>
              <a:t>) </a:t>
            </a:r>
            <a:r>
              <a:rPr lang="en-US" sz="2400" dirty="0"/>
              <a:t>and visit to potential suppliers (cavity substrate, RF coupler, tuning system, and prototype </a:t>
            </a:r>
            <a:r>
              <a:rPr lang="en-US" sz="2400" dirty="0" err="1"/>
              <a:t>cryomodule</a:t>
            </a:r>
            <a:r>
              <a:rPr lang="en-US" sz="2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1214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dirty="0" smtClean="0">
                <a:solidFill>
                  <a:srgbClr val="0D3A7E"/>
                </a:solidFill>
              </a:rPr>
              <a:t>HIE-ISOLDE </a:t>
            </a:r>
            <a:r>
              <a:rPr lang="de-DE" dirty="0">
                <a:solidFill>
                  <a:srgbClr val="0D3A7E"/>
                </a:solidFill>
              </a:rPr>
              <a:t>versus </a:t>
            </a:r>
            <a:r>
              <a:rPr lang="de-DE" dirty="0" smtClean="0">
                <a:solidFill>
                  <a:srgbClr val="0D3A7E"/>
                </a:solidFill>
              </a:rPr>
              <a:t>LS1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1" name="Group 100"/>
          <p:cNvGrpSpPr>
            <a:grpSpLocks noChangeAspect="1"/>
          </p:cNvGrpSpPr>
          <p:nvPr/>
        </p:nvGrpSpPr>
        <p:grpSpPr>
          <a:xfrm>
            <a:off x="612513" y="934433"/>
            <a:ext cx="8531999" cy="5280598"/>
            <a:chOff x="0" y="799569"/>
            <a:chExt cx="9239250" cy="5718328"/>
          </a:xfrm>
        </p:grpSpPr>
        <p:grpSp>
          <p:nvGrpSpPr>
            <p:cNvPr id="102" name="Group 9"/>
            <p:cNvGrpSpPr>
              <a:grpSpLocks/>
            </p:cNvGrpSpPr>
            <p:nvPr/>
          </p:nvGrpSpPr>
          <p:grpSpPr bwMode="auto">
            <a:xfrm>
              <a:off x="76200" y="2337139"/>
              <a:ext cx="1485900" cy="261567"/>
              <a:chOff x="400050" y="1714499"/>
              <a:chExt cx="1485900" cy="261610"/>
            </a:xfrm>
          </p:grpSpPr>
          <p:sp>
            <p:nvSpPr>
              <p:cNvPr id="190" name="TextBox 4"/>
              <p:cNvSpPr txBox="1">
                <a:spLocks noChangeArrowheads="1"/>
              </p:cNvSpPr>
              <p:nvPr/>
            </p:nvSpPr>
            <p:spPr bwMode="auto">
              <a:xfrm>
                <a:off x="40005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Q1</a:t>
                </a:r>
              </a:p>
            </p:txBody>
          </p:sp>
          <p:sp>
            <p:nvSpPr>
              <p:cNvPr id="191" name="TextBox 5"/>
              <p:cNvSpPr txBox="1">
                <a:spLocks noChangeArrowheads="1"/>
              </p:cNvSpPr>
              <p:nvPr/>
            </p:nvSpPr>
            <p:spPr bwMode="auto">
              <a:xfrm>
                <a:off x="77152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Q2</a:t>
                </a:r>
              </a:p>
            </p:txBody>
          </p:sp>
          <p:sp>
            <p:nvSpPr>
              <p:cNvPr id="192" name="TextBox 6"/>
              <p:cNvSpPr txBox="1">
                <a:spLocks noChangeArrowheads="1"/>
              </p:cNvSpPr>
              <p:nvPr/>
            </p:nvSpPr>
            <p:spPr bwMode="auto">
              <a:xfrm>
                <a:off x="114300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Q3</a:t>
                </a:r>
              </a:p>
            </p:txBody>
          </p:sp>
          <p:sp>
            <p:nvSpPr>
              <p:cNvPr id="193" name="TextBox 7"/>
              <p:cNvSpPr txBox="1">
                <a:spLocks noChangeArrowheads="1"/>
              </p:cNvSpPr>
              <p:nvPr/>
            </p:nvSpPr>
            <p:spPr bwMode="auto">
              <a:xfrm>
                <a:off x="151447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Q4</a:t>
                </a:r>
              </a:p>
            </p:txBody>
          </p:sp>
        </p:grpSp>
        <p:grpSp>
          <p:nvGrpSpPr>
            <p:cNvPr id="103" name="Group 10"/>
            <p:cNvGrpSpPr>
              <a:grpSpLocks/>
            </p:cNvGrpSpPr>
            <p:nvPr/>
          </p:nvGrpSpPr>
          <p:grpSpPr bwMode="auto">
            <a:xfrm>
              <a:off x="1571625" y="2337139"/>
              <a:ext cx="1485900" cy="261567"/>
              <a:chOff x="400050" y="1714499"/>
              <a:chExt cx="1485900" cy="261610"/>
            </a:xfrm>
          </p:grpSpPr>
          <p:sp>
            <p:nvSpPr>
              <p:cNvPr id="186" name="TextBox 11"/>
              <p:cNvSpPr txBox="1">
                <a:spLocks noChangeArrowheads="1"/>
              </p:cNvSpPr>
              <p:nvPr/>
            </p:nvSpPr>
            <p:spPr bwMode="auto">
              <a:xfrm>
                <a:off x="40005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Q1</a:t>
                </a:r>
              </a:p>
            </p:txBody>
          </p:sp>
          <p:sp>
            <p:nvSpPr>
              <p:cNvPr id="187" name="TextBox 12"/>
              <p:cNvSpPr txBox="1">
                <a:spLocks noChangeArrowheads="1"/>
              </p:cNvSpPr>
              <p:nvPr/>
            </p:nvSpPr>
            <p:spPr bwMode="auto">
              <a:xfrm>
                <a:off x="77152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Q2</a:t>
                </a:r>
              </a:p>
            </p:txBody>
          </p:sp>
          <p:sp>
            <p:nvSpPr>
              <p:cNvPr id="188" name="TextBox 13"/>
              <p:cNvSpPr txBox="1">
                <a:spLocks noChangeArrowheads="1"/>
              </p:cNvSpPr>
              <p:nvPr/>
            </p:nvSpPr>
            <p:spPr bwMode="auto">
              <a:xfrm>
                <a:off x="114300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Q3</a:t>
                </a:r>
              </a:p>
            </p:txBody>
          </p:sp>
          <p:sp>
            <p:nvSpPr>
              <p:cNvPr id="189" name="TextBox 14"/>
              <p:cNvSpPr txBox="1">
                <a:spLocks noChangeArrowheads="1"/>
              </p:cNvSpPr>
              <p:nvPr/>
            </p:nvSpPr>
            <p:spPr bwMode="auto">
              <a:xfrm>
                <a:off x="151447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Q4</a:t>
                </a:r>
              </a:p>
            </p:txBody>
          </p:sp>
        </p:grpSp>
        <p:grpSp>
          <p:nvGrpSpPr>
            <p:cNvPr id="104" name="Group 15"/>
            <p:cNvGrpSpPr>
              <a:grpSpLocks/>
            </p:cNvGrpSpPr>
            <p:nvPr/>
          </p:nvGrpSpPr>
          <p:grpSpPr bwMode="auto">
            <a:xfrm>
              <a:off x="6057900" y="2337139"/>
              <a:ext cx="1485900" cy="261567"/>
              <a:chOff x="400050" y="1714499"/>
              <a:chExt cx="1485900" cy="261610"/>
            </a:xfrm>
          </p:grpSpPr>
          <p:sp>
            <p:nvSpPr>
              <p:cNvPr id="182" name="TextBox 16"/>
              <p:cNvSpPr txBox="1">
                <a:spLocks noChangeArrowheads="1"/>
              </p:cNvSpPr>
              <p:nvPr/>
            </p:nvSpPr>
            <p:spPr bwMode="auto">
              <a:xfrm>
                <a:off x="40005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Q1</a:t>
                </a:r>
              </a:p>
            </p:txBody>
          </p:sp>
          <p:sp>
            <p:nvSpPr>
              <p:cNvPr id="183" name="TextBox 17"/>
              <p:cNvSpPr txBox="1">
                <a:spLocks noChangeArrowheads="1"/>
              </p:cNvSpPr>
              <p:nvPr/>
            </p:nvSpPr>
            <p:spPr bwMode="auto">
              <a:xfrm>
                <a:off x="77152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Q2</a:t>
                </a:r>
              </a:p>
            </p:txBody>
          </p:sp>
          <p:sp>
            <p:nvSpPr>
              <p:cNvPr id="184" name="TextBox 18"/>
              <p:cNvSpPr txBox="1">
                <a:spLocks noChangeArrowheads="1"/>
              </p:cNvSpPr>
              <p:nvPr/>
            </p:nvSpPr>
            <p:spPr bwMode="auto">
              <a:xfrm>
                <a:off x="114300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Q3</a:t>
                </a:r>
              </a:p>
            </p:txBody>
          </p:sp>
          <p:sp>
            <p:nvSpPr>
              <p:cNvPr id="185" name="TextBox 19"/>
              <p:cNvSpPr txBox="1">
                <a:spLocks noChangeArrowheads="1"/>
              </p:cNvSpPr>
              <p:nvPr/>
            </p:nvSpPr>
            <p:spPr bwMode="auto">
              <a:xfrm>
                <a:off x="151447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Q4</a:t>
                </a:r>
              </a:p>
            </p:txBody>
          </p:sp>
        </p:grpSp>
        <p:grpSp>
          <p:nvGrpSpPr>
            <p:cNvPr id="105" name="Group 20"/>
            <p:cNvGrpSpPr>
              <a:grpSpLocks/>
            </p:cNvGrpSpPr>
            <p:nvPr/>
          </p:nvGrpSpPr>
          <p:grpSpPr bwMode="auto">
            <a:xfrm>
              <a:off x="4562475" y="2337139"/>
              <a:ext cx="1485900" cy="261567"/>
              <a:chOff x="400050" y="1714499"/>
              <a:chExt cx="1485900" cy="261610"/>
            </a:xfrm>
          </p:grpSpPr>
          <p:sp>
            <p:nvSpPr>
              <p:cNvPr id="178" name="TextBox 21"/>
              <p:cNvSpPr txBox="1">
                <a:spLocks noChangeArrowheads="1"/>
              </p:cNvSpPr>
              <p:nvPr/>
            </p:nvSpPr>
            <p:spPr bwMode="auto">
              <a:xfrm>
                <a:off x="40005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Q1</a:t>
                </a:r>
              </a:p>
            </p:txBody>
          </p:sp>
          <p:sp>
            <p:nvSpPr>
              <p:cNvPr id="179" name="TextBox 22"/>
              <p:cNvSpPr txBox="1">
                <a:spLocks noChangeArrowheads="1"/>
              </p:cNvSpPr>
              <p:nvPr/>
            </p:nvSpPr>
            <p:spPr bwMode="auto">
              <a:xfrm>
                <a:off x="77152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Q2</a:t>
                </a:r>
              </a:p>
            </p:txBody>
          </p:sp>
          <p:sp>
            <p:nvSpPr>
              <p:cNvPr id="180" name="TextBox 23"/>
              <p:cNvSpPr txBox="1">
                <a:spLocks noChangeArrowheads="1"/>
              </p:cNvSpPr>
              <p:nvPr/>
            </p:nvSpPr>
            <p:spPr bwMode="auto">
              <a:xfrm>
                <a:off x="114300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 dirty="0"/>
                  <a:t>Q3</a:t>
                </a:r>
              </a:p>
            </p:txBody>
          </p:sp>
          <p:sp>
            <p:nvSpPr>
              <p:cNvPr id="181" name="TextBox 24"/>
              <p:cNvSpPr txBox="1">
                <a:spLocks noChangeArrowheads="1"/>
              </p:cNvSpPr>
              <p:nvPr/>
            </p:nvSpPr>
            <p:spPr bwMode="auto">
              <a:xfrm>
                <a:off x="151447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Q4</a:t>
                </a:r>
              </a:p>
            </p:txBody>
          </p:sp>
        </p:grpSp>
        <p:grpSp>
          <p:nvGrpSpPr>
            <p:cNvPr id="106" name="Group 25"/>
            <p:cNvGrpSpPr>
              <a:grpSpLocks/>
            </p:cNvGrpSpPr>
            <p:nvPr/>
          </p:nvGrpSpPr>
          <p:grpSpPr bwMode="auto">
            <a:xfrm>
              <a:off x="3067050" y="2337139"/>
              <a:ext cx="1485900" cy="261567"/>
              <a:chOff x="400050" y="1714499"/>
              <a:chExt cx="1485900" cy="261610"/>
            </a:xfrm>
          </p:grpSpPr>
          <p:sp>
            <p:nvSpPr>
              <p:cNvPr id="174" name="TextBox 26"/>
              <p:cNvSpPr txBox="1">
                <a:spLocks noChangeArrowheads="1"/>
              </p:cNvSpPr>
              <p:nvPr/>
            </p:nvSpPr>
            <p:spPr bwMode="auto">
              <a:xfrm>
                <a:off x="40005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Q1</a:t>
                </a:r>
              </a:p>
            </p:txBody>
          </p:sp>
          <p:sp>
            <p:nvSpPr>
              <p:cNvPr id="175" name="TextBox 27"/>
              <p:cNvSpPr txBox="1">
                <a:spLocks noChangeArrowheads="1"/>
              </p:cNvSpPr>
              <p:nvPr/>
            </p:nvSpPr>
            <p:spPr bwMode="auto">
              <a:xfrm>
                <a:off x="77152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Q2</a:t>
                </a:r>
              </a:p>
            </p:txBody>
          </p:sp>
          <p:sp>
            <p:nvSpPr>
              <p:cNvPr id="176" name="TextBox 28"/>
              <p:cNvSpPr txBox="1">
                <a:spLocks noChangeArrowheads="1"/>
              </p:cNvSpPr>
              <p:nvPr/>
            </p:nvSpPr>
            <p:spPr bwMode="auto">
              <a:xfrm>
                <a:off x="114300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Q3</a:t>
                </a:r>
              </a:p>
            </p:txBody>
          </p:sp>
          <p:sp>
            <p:nvSpPr>
              <p:cNvPr id="177" name="TextBox 29"/>
              <p:cNvSpPr txBox="1">
                <a:spLocks noChangeArrowheads="1"/>
              </p:cNvSpPr>
              <p:nvPr/>
            </p:nvSpPr>
            <p:spPr bwMode="auto">
              <a:xfrm>
                <a:off x="151447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Q4</a:t>
                </a:r>
              </a:p>
            </p:txBody>
          </p:sp>
        </p:grpSp>
        <p:grpSp>
          <p:nvGrpSpPr>
            <p:cNvPr id="107" name="Group 30"/>
            <p:cNvGrpSpPr>
              <a:grpSpLocks/>
            </p:cNvGrpSpPr>
            <p:nvPr/>
          </p:nvGrpSpPr>
          <p:grpSpPr bwMode="auto">
            <a:xfrm>
              <a:off x="7553325" y="2337139"/>
              <a:ext cx="1485900" cy="261567"/>
              <a:chOff x="400050" y="1714499"/>
              <a:chExt cx="1485900" cy="261610"/>
            </a:xfrm>
          </p:grpSpPr>
          <p:sp>
            <p:nvSpPr>
              <p:cNvPr id="170" name="TextBox 31"/>
              <p:cNvSpPr txBox="1">
                <a:spLocks noChangeArrowheads="1"/>
              </p:cNvSpPr>
              <p:nvPr/>
            </p:nvSpPr>
            <p:spPr bwMode="auto">
              <a:xfrm>
                <a:off x="40005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Q1</a:t>
                </a:r>
              </a:p>
            </p:txBody>
          </p:sp>
          <p:sp>
            <p:nvSpPr>
              <p:cNvPr id="171" name="TextBox 32"/>
              <p:cNvSpPr txBox="1">
                <a:spLocks noChangeArrowheads="1"/>
              </p:cNvSpPr>
              <p:nvPr/>
            </p:nvSpPr>
            <p:spPr bwMode="auto">
              <a:xfrm>
                <a:off x="77152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Q2</a:t>
                </a:r>
              </a:p>
            </p:txBody>
          </p:sp>
          <p:sp>
            <p:nvSpPr>
              <p:cNvPr id="172" name="TextBox 33"/>
              <p:cNvSpPr txBox="1">
                <a:spLocks noChangeArrowheads="1"/>
              </p:cNvSpPr>
              <p:nvPr/>
            </p:nvSpPr>
            <p:spPr bwMode="auto">
              <a:xfrm>
                <a:off x="1143000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Q3</a:t>
                </a:r>
              </a:p>
            </p:txBody>
          </p:sp>
          <p:sp>
            <p:nvSpPr>
              <p:cNvPr id="173" name="TextBox 34"/>
              <p:cNvSpPr txBox="1">
                <a:spLocks noChangeArrowheads="1"/>
              </p:cNvSpPr>
              <p:nvPr/>
            </p:nvSpPr>
            <p:spPr bwMode="auto">
              <a:xfrm>
                <a:off x="1514475" y="1714499"/>
                <a:ext cx="371475" cy="26161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/>
                  <a:t>Q4</a:t>
                </a:r>
              </a:p>
            </p:txBody>
          </p:sp>
        </p:grpSp>
        <p:sp>
          <p:nvSpPr>
            <p:cNvPr id="108" name="TextBox 35"/>
            <p:cNvSpPr txBox="1">
              <a:spLocks noChangeArrowheads="1"/>
            </p:cNvSpPr>
            <p:nvPr/>
          </p:nvSpPr>
          <p:spPr bwMode="auto">
            <a:xfrm>
              <a:off x="476251" y="1965726"/>
              <a:ext cx="770349" cy="3999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dirty="0"/>
                <a:t>2011</a:t>
              </a:r>
            </a:p>
          </p:txBody>
        </p:sp>
        <p:sp>
          <p:nvSpPr>
            <p:cNvPr id="109" name="TextBox 36"/>
            <p:cNvSpPr txBox="1">
              <a:spLocks noChangeArrowheads="1"/>
            </p:cNvSpPr>
            <p:nvPr/>
          </p:nvSpPr>
          <p:spPr bwMode="auto">
            <a:xfrm>
              <a:off x="1943101" y="1965726"/>
              <a:ext cx="733424" cy="369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2012</a:t>
              </a:r>
            </a:p>
          </p:txBody>
        </p:sp>
        <p:sp>
          <p:nvSpPr>
            <p:cNvPr id="110" name="TextBox 37"/>
            <p:cNvSpPr txBox="1">
              <a:spLocks noChangeArrowheads="1"/>
            </p:cNvSpPr>
            <p:nvPr/>
          </p:nvSpPr>
          <p:spPr bwMode="auto">
            <a:xfrm>
              <a:off x="3467101" y="1965726"/>
              <a:ext cx="790574" cy="369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2013</a:t>
              </a:r>
            </a:p>
          </p:txBody>
        </p:sp>
        <p:sp>
          <p:nvSpPr>
            <p:cNvPr id="111" name="TextBox 38"/>
            <p:cNvSpPr txBox="1">
              <a:spLocks noChangeArrowheads="1"/>
            </p:cNvSpPr>
            <p:nvPr/>
          </p:nvSpPr>
          <p:spPr bwMode="auto">
            <a:xfrm>
              <a:off x="4962526" y="1965726"/>
              <a:ext cx="771524" cy="369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2014</a:t>
              </a:r>
            </a:p>
          </p:txBody>
        </p:sp>
        <p:sp>
          <p:nvSpPr>
            <p:cNvPr id="112" name="TextBox 39"/>
            <p:cNvSpPr txBox="1">
              <a:spLocks noChangeArrowheads="1"/>
            </p:cNvSpPr>
            <p:nvPr/>
          </p:nvSpPr>
          <p:spPr bwMode="auto">
            <a:xfrm>
              <a:off x="6457950" y="1965726"/>
              <a:ext cx="761999" cy="369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2015</a:t>
              </a:r>
            </a:p>
          </p:txBody>
        </p:sp>
        <p:sp>
          <p:nvSpPr>
            <p:cNvPr id="113" name="TextBox 40"/>
            <p:cNvSpPr txBox="1">
              <a:spLocks noChangeArrowheads="1"/>
            </p:cNvSpPr>
            <p:nvPr/>
          </p:nvSpPr>
          <p:spPr bwMode="auto">
            <a:xfrm>
              <a:off x="7953375" y="1965726"/>
              <a:ext cx="781049" cy="3692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/>
                <a:t>2016</a:t>
              </a:r>
            </a:p>
          </p:txBody>
        </p:sp>
        <p:cxnSp>
          <p:nvCxnSpPr>
            <p:cNvPr id="114" name="Straight Arrow Connector 113"/>
            <p:cNvCxnSpPr/>
            <p:nvPr/>
          </p:nvCxnSpPr>
          <p:spPr bwMode="auto">
            <a:xfrm flipV="1">
              <a:off x="3721395" y="3146356"/>
              <a:ext cx="1564980" cy="91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70"/>
            <p:cNvSpPr txBox="1">
              <a:spLocks noChangeArrowheads="1"/>
            </p:cNvSpPr>
            <p:nvPr/>
          </p:nvSpPr>
          <p:spPr bwMode="auto">
            <a:xfrm>
              <a:off x="444138" y="2874151"/>
              <a:ext cx="571500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600" dirty="0"/>
                <a:t>Civil</a:t>
              </a:r>
            </a:p>
          </p:txBody>
        </p:sp>
        <p:sp>
          <p:nvSpPr>
            <p:cNvPr id="116" name="TextBox 71"/>
            <p:cNvSpPr txBox="1">
              <a:spLocks noChangeArrowheads="1"/>
            </p:cNvSpPr>
            <p:nvPr/>
          </p:nvSpPr>
          <p:spPr bwMode="auto">
            <a:xfrm>
              <a:off x="981074" y="3196648"/>
              <a:ext cx="1609725" cy="338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/>
                <a:t>Main services</a:t>
              </a:r>
            </a:p>
          </p:txBody>
        </p:sp>
        <p:sp>
          <p:nvSpPr>
            <p:cNvPr id="117" name="TextBox 72"/>
            <p:cNvSpPr txBox="1">
              <a:spLocks noChangeArrowheads="1"/>
            </p:cNvSpPr>
            <p:nvPr/>
          </p:nvSpPr>
          <p:spPr bwMode="auto">
            <a:xfrm>
              <a:off x="3116677" y="2949598"/>
              <a:ext cx="704850" cy="338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err="1"/>
                <a:t>Cryo</a:t>
              </a:r>
              <a:endParaRPr lang="en-US" sz="1600" dirty="0"/>
            </a:p>
          </p:txBody>
        </p:sp>
        <p:cxnSp>
          <p:nvCxnSpPr>
            <p:cNvPr id="118" name="Straight Arrow Connector 117"/>
            <p:cNvCxnSpPr/>
            <p:nvPr/>
          </p:nvCxnSpPr>
          <p:spPr bwMode="auto">
            <a:xfrm>
              <a:off x="4189228" y="2860190"/>
              <a:ext cx="149919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Box 119"/>
            <p:cNvSpPr txBox="1">
              <a:spLocks noChangeArrowheads="1"/>
            </p:cNvSpPr>
            <p:nvPr/>
          </p:nvSpPr>
          <p:spPr bwMode="auto">
            <a:xfrm>
              <a:off x="2300638" y="2674159"/>
              <a:ext cx="2457450" cy="338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/>
                <a:t>Beam Transfer Line</a:t>
              </a:r>
            </a:p>
          </p:txBody>
        </p:sp>
        <p:cxnSp>
          <p:nvCxnSpPr>
            <p:cNvPr id="120" name="Straight Arrow Connector 119"/>
            <p:cNvCxnSpPr/>
            <p:nvPr/>
          </p:nvCxnSpPr>
          <p:spPr bwMode="auto">
            <a:xfrm>
              <a:off x="2381693" y="3376091"/>
              <a:ext cx="1339702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Arrow Connector 120"/>
            <p:cNvCxnSpPr/>
            <p:nvPr/>
          </p:nvCxnSpPr>
          <p:spPr bwMode="auto">
            <a:xfrm flipV="1">
              <a:off x="1019175" y="3051576"/>
              <a:ext cx="1319988" cy="3714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22" name="Group 105"/>
            <p:cNvGrpSpPr/>
            <p:nvPr/>
          </p:nvGrpSpPr>
          <p:grpSpPr>
            <a:xfrm>
              <a:off x="0" y="4737291"/>
              <a:ext cx="9197165" cy="1780606"/>
              <a:chOff x="0" y="4737291"/>
              <a:chExt cx="9197165" cy="1780606"/>
            </a:xfrm>
          </p:grpSpPr>
          <p:sp>
            <p:nvSpPr>
              <p:cNvPr id="147" name="Rectangle 146"/>
              <p:cNvSpPr/>
              <p:nvPr/>
            </p:nvSpPr>
            <p:spPr bwMode="auto">
              <a:xfrm>
                <a:off x="3009014" y="5489295"/>
                <a:ext cx="2030819" cy="265814"/>
              </a:xfrm>
              <a:prstGeom prst="rect">
                <a:avLst/>
              </a:prstGeom>
              <a:solidFill>
                <a:schemeClr val="accent1"/>
              </a:solidFill>
              <a:ln>
                <a:solidFill>
                  <a:srgbClr val="FC1A0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 bwMode="auto">
              <a:xfrm>
                <a:off x="76200" y="5193171"/>
                <a:ext cx="8915400" cy="257175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49" name="Rectangle 148"/>
              <p:cNvSpPr/>
              <p:nvPr/>
            </p:nvSpPr>
            <p:spPr bwMode="auto">
              <a:xfrm>
                <a:off x="85725" y="5200222"/>
                <a:ext cx="457200" cy="23812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0" name="Rectangle 149"/>
              <p:cNvSpPr/>
              <p:nvPr/>
            </p:nvSpPr>
            <p:spPr bwMode="auto">
              <a:xfrm>
                <a:off x="2998382" y="5202211"/>
                <a:ext cx="2421344" cy="23613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1" name="Rectangle 150"/>
              <p:cNvSpPr/>
              <p:nvPr/>
            </p:nvSpPr>
            <p:spPr bwMode="auto">
              <a:xfrm>
                <a:off x="1495425" y="5200222"/>
                <a:ext cx="354639" cy="2436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2" name="Rectangle 151"/>
              <p:cNvSpPr/>
              <p:nvPr/>
            </p:nvSpPr>
            <p:spPr bwMode="auto">
              <a:xfrm>
                <a:off x="6057900" y="5200222"/>
                <a:ext cx="449226" cy="2436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3" name="Rectangle 152"/>
              <p:cNvSpPr/>
              <p:nvPr/>
            </p:nvSpPr>
            <p:spPr bwMode="auto">
              <a:xfrm>
                <a:off x="5042934" y="5202215"/>
                <a:ext cx="666750" cy="244549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54" name="TextBox 86"/>
              <p:cNvSpPr txBox="1">
                <a:spLocks noChangeArrowheads="1"/>
              </p:cNvSpPr>
              <p:nvPr/>
            </p:nvSpPr>
            <p:spPr bwMode="auto">
              <a:xfrm>
                <a:off x="2945217" y="5472695"/>
                <a:ext cx="2211572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400" dirty="0" smtClean="0"/>
                  <a:t>Dec 2012    -     Apr 2014</a:t>
                </a:r>
                <a:endParaRPr lang="en-US" sz="1400" dirty="0"/>
              </a:p>
            </p:txBody>
          </p:sp>
          <p:sp>
            <p:nvSpPr>
              <p:cNvPr id="155" name="TextBox 90"/>
              <p:cNvSpPr txBox="1">
                <a:spLocks noChangeArrowheads="1"/>
              </p:cNvSpPr>
              <p:nvPr/>
            </p:nvSpPr>
            <p:spPr bwMode="auto">
              <a:xfrm>
                <a:off x="114301" y="5112208"/>
                <a:ext cx="40005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dirty="0" err="1"/>
                  <a:t>sd</a:t>
                </a:r>
                <a:endParaRPr lang="en-US" sz="1600" dirty="0"/>
              </a:p>
            </p:txBody>
          </p:sp>
          <p:sp>
            <p:nvSpPr>
              <p:cNvPr id="156" name="TextBox 91"/>
              <p:cNvSpPr txBox="1">
                <a:spLocks noChangeArrowheads="1"/>
              </p:cNvSpPr>
              <p:nvPr/>
            </p:nvSpPr>
            <p:spPr bwMode="auto">
              <a:xfrm>
                <a:off x="1465295" y="5141964"/>
                <a:ext cx="512362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dirty="0" err="1"/>
                  <a:t>sd</a:t>
                </a:r>
                <a:endParaRPr lang="en-US" sz="1600" dirty="0"/>
              </a:p>
            </p:txBody>
          </p:sp>
          <p:sp>
            <p:nvSpPr>
              <p:cNvPr id="157" name="TextBox 94"/>
              <p:cNvSpPr txBox="1">
                <a:spLocks noChangeArrowheads="1"/>
              </p:cNvSpPr>
              <p:nvPr/>
            </p:nvSpPr>
            <p:spPr bwMode="auto">
              <a:xfrm>
                <a:off x="6079166" y="5138438"/>
                <a:ext cx="40005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dirty="0" err="1"/>
                  <a:t>sd</a:t>
                </a:r>
                <a:endParaRPr lang="en-US" sz="1600" dirty="0"/>
              </a:p>
            </p:txBody>
          </p:sp>
          <p:sp>
            <p:nvSpPr>
              <p:cNvPr id="158" name="TextBox 96"/>
              <p:cNvSpPr txBox="1">
                <a:spLocks noChangeArrowheads="1"/>
              </p:cNvSpPr>
              <p:nvPr/>
            </p:nvSpPr>
            <p:spPr bwMode="auto">
              <a:xfrm>
                <a:off x="5070177" y="5188408"/>
                <a:ext cx="914400" cy="2619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100" dirty="0"/>
                  <a:t>CM1&amp;2</a:t>
                </a:r>
              </a:p>
            </p:txBody>
          </p:sp>
          <p:sp>
            <p:nvSpPr>
              <p:cNvPr id="159" name="TextBox 98"/>
              <p:cNvSpPr txBox="1">
                <a:spLocks noChangeArrowheads="1"/>
              </p:cNvSpPr>
              <p:nvPr/>
            </p:nvSpPr>
            <p:spPr bwMode="auto">
              <a:xfrm>
                <a:off x="2317901" y="6179759"/>
                <a:ext cx="1828801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dirty="0"/>
                  <a:t>Isolde &amp; REX </a:t>
                </a:r>
                <a:r>
                  <a:rPr lang="en-US" sz="1600" dirty="0" smtClean="0"/>
                  <a:t>Ops</a:t>
                </a:r>
                <a:endParaRPr lang="en-US" sz="1600" dirty="0"/>
              </a:p>
            </p:txBody>
          </p:sp>
          <p:sp>
            <p:nvSpPr>
              <p:cNvPr id="160" name="Rectangle 159"/>
              <p:cNvSpPr/>
              <p:nvPr/>
            </p:nvSpPr>
            <p:spPr bwMode="auto">
              <a:xfrm>
                <a:off x="244521" y="6215859"/>
                <a:ext cx="457200" cy="238125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1" name="Rectangle 160"/>
              <p:cNvSpPr/>
              <p:nvPr/>
            </p:nvSpPr>
            <p:spPr bwMode="auto">
              <a:xfrm>
                <a:off x="4272074" y="6214745"/>
                <a:ext cx="480680" cy="228585"/>
              </a:xfrm>
              <a:prstGeom prst="rect">
                <a:avLst/>
              </a:prstGeom>
              <a:solidFill>
                <a:srgbClr val="FFC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2" name="TextBox 104"/>
              <p:cNvSpPr txBox="1">
                <a:spLocks noChangeArrowheads="1"/>
              </p:cNvSpPr>
              <p:nvPr/>
            </p:nvSpPr>
            <p:spPr bwMode="auto">
              <a:xfrm>
                <a:off x="549321" y="6158709"/>
                <a:ext cx="1609725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dirty="0"/>
                  <a:t>  shutdown</a:t>
                </a:r>
              </a:p>
            </p:txBody>
          </p:sp>
          <p:sp>
            <p:nvSpPr>
              <p:cNvPr id="163" name="TextBox 88"/>
              <p:cNvSpPr txBox="1">
                <a:spLocks noChangeArrowheads="1"/>
              </p:cNvSpPr>
              <p:nvPr/>
            </p:nvSpPr>
            <p:spPr bwMode="auto">
              <a:xfrm>
                <a:off x="3364746" y="5167882"/>
                <a:ext cx="1370271" cy="30777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400" dirty="0" smtClean="0"/>
                  <a:t>LS1</a:t>
                </a:r>
                <a:endParaRPr lang="en-US" sz="1400" dirty="0"/>
              </a:p>
            </p:txBody>
          </p:sp>
          <p:sp>
            <p:nvSpPr>
              <p:cNvPr id="164" name="TextBox 108"/>
              <p:cNvSpPr txBox="1">
                <a:spLocks noChangeArrowheads="1"/>
              </p:cNvSpPr>
              <p:nvPr/>
            </p:nvSpPr>
            <p:spPr bwMode="auto">
              <a:xfrm>
                <a:off x="4738358" y="6145844"/>
                <a:ext cx="2693799" cy="33855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dirty="0" err="1" smtClean="0"/>
                  <a:t>Cryo</a:t>
                </a:r>
                <a:r>
                  <a:rPr lang="en-US" sz="1600" dirty="0" smtClean="0"/>
                  <a:t> Mod 1 &amp; 2 install</a:t>
                </a:r>
                <a:endParaRPr lang="en-US" sz="1600" dirty="0"/>
              </a:p>
            </p:txBody>
          </p:sp>
          <p:sp>
            <p:nvSpPr>
              <p:cNvPr id="165" name="Rectangle 164"/>
              <p:cNvSpPr/>
              <p:nvPr/>
            </p:nvSpPr>
            <p:spPr bwMode="auto">
              <a:xfrm>
                <a:off x="1896106" y="6219376"/>
                <a:ext cx="457200" cy="238125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6" name="TextBox 108"/>
              <p:cNvSpPr txBox="1">
                <a:spLocks noChangeArrowheads="1"/>
              </p:cNvSpPr>
              <p:nvPr/>
            </p:nvSpPr>
            <p:spPr bwMode="auto">
              <a:xfrm>
                <a:off x="6769179" y="6139978"/>
                <a:ext cx="2427986" cy="32316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500" dirty="0" smtClean="0"/>
                  <a:t>(Isolde normal operations)</a:t>
                </a:r>
              </a:p>
            </p:txBody>
          </p:sp>
          <p:sp>
            <p:nvSpPr>
              <p:cNvPr id="167" name="TextBox 98"/>
              <p:cNvSpPr txBox="1">
                <a:spLocks noChangeArrowheads="1"/>
              </p:cNvSpPr>
              <p:nvPr/>
            </p:nvSpPr>
            <p:spPr bwMode="auto">
              <a:xfrm>
                <a:off x="0" y="4737291"/>
                <a:ext cx="1346788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600" dirty="0" smtClean="0"/>
                  <a:t>Timeline:</a:t>
                </a:r>
                <a:endParaRPr lang="en-US" sz="1600" dirty="0"/>
              </a:p>
            </p:txBody>
          </p:sp>
          <p:sp>
            <p:nvSpPr>
              <p:cNvPr id="168" name="Rectangle 167"/>
              <p:cNvSpPr/>
              <p:nvPr/>
            </p:nvSpPr>
            <p:spPr bwMode="auto">
              <a:xfrm>
                <a:off x="7600950" y="5200223"/>
                <a:ext cx="437264" cy="2436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  <p:sp>
            <p:nvSpPr>
              <p:cNvPr id="169" name="TextBox 94"/>
              <p:cNvSpPr txBox="1">
                <a:spLocks noChangeArrowheads="1"/>
              </p:cNvSpPr>
              <p:nvPr/>
            </p:nvSpPr>
            <p:spPr bwMode="auto">
              <a:xfrm>
                <a:off x="7611583" y="5112208"/>
                <a:ext cx="400050" cy="33813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r>
                  <a:rPr lang="en-US" sz="1600" dirty="0" err="1"/>
                  <a:t>sd</a:t>
                </a:r>
                <a:endParaRPr lang="en-US" sz="1600" dirty="0"/>
              </a:p>
            </p:txBody>
          </p:sp>
        </p:grpSp>
        <p:sp>
          <p:nvSpPr>
            <p:cNvPr id="123" name="Rectangle 122"/>
            <p:cNvSpPr/>
            <p:nvPr/>
          </p:nvSpPr>
          <p:spPr bwMode="auto">
            <a:xfrm>
              <a:off x="241041" y="5872725"/>
              <a:ext cx="476250" cy="238125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24" name="TextBox 108"/>
            <p:cNvSpPr txBox="1">
              <a:spLocks noChangeArrowheads="1"/>
            </p:cNvSpPr>
            <p:nvPr/>
          </p:nvSpPr>
          <p:spPr bwMode="auto">
            <a:xfrm>
              <a:off x="666118" y="5809806"/>
              <a:ext cx="1566794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600" dirty="0" smtClean="0"/>
                <a:t>Main services</a:t>
              </a:r>
              <a:endParaRPr lang="en-US" sz="1600" dirty="0"/>
            </a:p>
          </p:txBody>
        </p:sp>
        <p:sp>
          <p:nvSpPr>
            <p:cNvPr id="125" name="TextBox 71"/>
            <p:cNvSpPr txBox="1">
              <a:spLocks noChangeArrowheads="1"/>
            </p:cNvSpPr>
            <p:nvPr/>
          </p:nvSpPr>
          <p:spPr bwMode="auto">
            <a:xfrm>
              <a:off x="1388652" y="3651852"/>
              <a:ext cx="1609725" cy="3385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Ventilation</a:t>
              </a:r>
              <a:endParaRPr lang="en-US" sz="1600" dirty="0"/>
            </a:p>
          </p:txBody>
        </p:sp>
        <p:sp>
          <p:nvSpPr>
            <p:cNvPr id="126" name="TextBox 71"/>
            <p:cNvSpPr txBox="1">
              <a:spLocks noChangeArrowheads="1"/>
            </p:cNvSpPr>
            <p:nvPr/>
          </p:nvSpPr>
          <p:spPr bwMode="auto">
            <a:xfrm>
              <a:off x="1381564" y="3878680"/>
              <a:ext cx="1609725" cy="338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Cooling water</a:t>
              </a:r>
              <a:endParaRPr lang="en-US" sz="1600" dirty="0"/>
            </a:p>
          </p:txBody>
        </p:sp>
        <p:sp>
          <p:nvSpPr>
            <p:cNvPr id="127" name="TextBox 71"/>
            <p:cNvSpPr txBox="1">
              <a:spLocks noChangeArrowheads="1"/>
            </p:cNvSpPr>
            <p:nvPr/>
          </p:nvSpPr>
          <p:spPr bwMode="auto">
            <a:xfrm>
              <a:off x="1385108" y="4116139"/>
              <a:ext cx="1609725" cy="338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 smtClean="0"/>
                <a:t>Electrical </a:t>
              </a:r>
              <a:r>
                <a:rPr lang="en-US" sz="1600" dirty="0" err="1" smtClean="0"/>
                <a:t>syst.s</a:t>
              </a:r>
              <a:endParaRPr lang="en-US" sz="1600" dirty="0"/>
            </a:p>
          </p:txBody>
        </p:sp>
        <p:sp>
          <p:nvSpPr>
            <p:cNvPr id="128" name="TextBox 127"/>
            <p:cNvSpPr txBox="1">
              <a:spLocks noChangeArrowheads="1"/>
            </p:cNvSpPr>
            <p:nvPr/>
          </p:nvSpPr>
          <p:spPr bwMode="auto">
            <a:xfrm>
              <a:off x="1924354" y="5834605"/>
              <a:ext cx="6847506" cy="3231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500" dirty="0" smtClean="0"/>
                <a:t>(dismantling + installation works)</a:t>
              </a:r>
              <a:endParaRPr lang="en-US" sz="1500" dirty="0"/>
            </a:p>
          </p:txBody>
        </p:sp>
        <p:sp>
          <p:nvSpPr>
            <p:cNvPr id="129" name="Left Brace 128"/>
            <p:cNvSpPr/>
            <p:nvPr/>
          </p:nvSpPr>
          <p:spPr>
            <a:xfrm>
              <a:off x="1254642" y="3774590"/>
              <a:ext cx="159488" cy="574158"/>
            </a:xfrm>
            <a:prstGeom prst="leftBrac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0" name="Freeform 129"/>
            <p:cNvSpPr/>
            <p:nvPr/>
          </p:nvSpPr>
          <p:spPr>
            <a:xfrm>
              <a:off x="1180214" y="3498141"/>
              <a:ext cx="116958" cy="563525"/>
            </a:xfrm>
            <a:custGeom>
              <a:avLst/>
              <a:gdLst>
                <a:gd name="connsiteX0" fmla="*/ 0 w 116958"/>
                <a:gd name="connsiteY0" fmla="*/ 0 h 563525"/>
                <a:gd name="connsiteX1" fmla="*/ 0 w 116958"/>
                <a:gd name="connsiteY1" fmla="*/ 563525 h 563525"/>
                <a:gd name="connsiteX2" fmla="*/ 116958 w 116958"/>
                <a:gd name="connsiteY2" fmla="*/ 563525 h 563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6958" h="563525">
                  <a:moveTo>
                    <a:pt x="0" y="0"/>
                  </a:moveTo>
                  <a:lnTo>
                    <a:pt x="0" y="563525"/>
                  </a:lnTo>
                  <a:lnTo>
                    <a:pt x="116958" y="563525"/>
                  </a:lnTo>
                </a:path>
              </a:pathLst>
            </a:cu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2477381" y="1584278"/>
              <a:ext cx="1052623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Start LS1 </a:t>
              </a:r>
            </a:p>
            <a:p>
              <a:pPr algn="ctr"/>
              <a:r>
                <a:rPr lang="en-US" sz="1200" dirty="0" smtClean="0"/>
                <a:t>3 </a:t>
              </a:r>
              <a:r>
                <a:rPr lang="en-US" sz="1200" dirty="0" err="1" smtClean="0"/>
                <a:t>dec</a:t>
              </a:r>
              <a:r>
                <a:rPr lang="en-US" sz="1200" dirty="0" smtClean="0"/>
                <a:t> 2012</a:t>
              </a:r>
              <a:endParaRPr lang="en-US" sz="1200" dirty="0"/>
            </a:p>
          </p:txBody>
        </p:sp>
        <p:sp>
          <p:nvSpPr>
            <p:cNvPr id="132" name="Rectangle 131"/>
            <p:cNvSpPr/>
            <p:nvPr/>
          </p:nvSpPr>
          <p:spPr bwMode="auto">
            <a:xfrm>
              <a:off x="3001926" y="3700159"/>
              <a:ext cx="698203" cy="733647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cxnSp>
          <p:nvCxnSpPr>
            <p:cNvPr id="133" name="Straight Connector 132"/>
            <p:cNvCxnSpPr>
              <a:endCxn id="150" idx="1"/>
            </p:cNvCxnSpPr>
            <p:nvPr/>
          </p:nvCxnSpPr>
          <p:spPr>
            <a:xfrm>
              <a:off x="2987749" y="2147777"/>
              <a:ext cx="10633" cy="3172502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4" name="Rectangle 133"/>
            <p:cNvSpPr/>
            <p:nvPr/>
          </p:nvSpPr>
          <p:spPr bwMode="auto">
            <a:xfrm>
              <a:off x="3019648" y="5199338"/>
              <a:ext cx="680484" cy="244532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4316819" y="1481486"/>
              <a:ext cx="1173195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End LS1:Start Low E physics </a:t>
              </a:r>
              <a:r>
                <a:rPr lang="en-US" sz="1200" dirty="0" err="1" smtClean="0"/>
                <a:t>apr</a:t>
              </a:r>
              <a:r>
                <a:rPr lang="en-US" sz="1200" dirty="0" smtClean="0"/>
                <a:t> 2014</a:t>
              </a:r>
              <a:endParaRPr lang="en-US" sz="1200" dirty="0"/>
            </a:p>
          </p:txBody>
        </p:sp>
        <p:cxnSp>
          <p:nvCxnSpPr>
            <p:cNvPr id="136" name="Straight Connector 135"/>
            <p:cNvCxnSpPr/>
            <p:nvPr/>
          </p:nvCxnSpPr>
          <p:spPr>
            <a:xfrm>
              <a:off x="4997302" y="2307265"/>
              <a:ext cx="10634" cy="2881423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Straight Arrow Connector 136"/>
            <p:cNvCxnSpPr/>
            <p:nvPr/>
          </p:nvCxnSpPr>
          <p:spPr bwMode="auto">
            <a:xfrm>
              <a:off x="5433237" y="4180186"/>
              <a:ext cx="436165" cy="6629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8" name="TextBox 73"/>
            <p:cNvSpPr txBox="1">
              <a:spLocks noChangeArrowheads="1"/>
            </p:cNvSpPr>
            <p:nvPr/>
          </p:nvSpPr>
          <p:spPr bwMode="auto">
            <a:xfrm>
              <a:off x="4552522" y="3994461"/>
              <a:ext cx="1104900" cy="338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/>
                <a:t>CM 1&amp;2</a:t>
              </a:r>
            </a:p>
          </p:txBody>
        </p:sp>
        <p:sp>
          <p:nvSpPr>
            <p:cNvPr id="139" name="Text Box 8"/>
            <p:cNvSpPr txBox="1">
              <a:spLocks noChangeArrowheads="1"/>
            </p:cNvSpPr>
            <p:nvPr/>
          </p:nvSpPr>
          <p:spPr bwMode="auto">
            <a:xfrm>
              <a:off x="123825" y="799569"/>
              <a:ext cx="8848725" cy="7017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lvl="1" eaLnBrk="1" hangingPunct="1">
                <a:lnSpc>
                  <a:spcPct val="90000"/>
                </a:lnSpc>
              </a:pPr>
              <a:r>
                <a:rPr lang="en-US" sz="2400" b="1" dirty="0" smtClean="0"/>
                <a:t>Activities during LS1: </a:t>
              </a:r>
              <a:r>
                <a:rPr lang="en-US" sz="2000" b="1" dirty="0" smtClean="0"/>
                <a:t>Civil Engineering (tunnel in hall), Main Services, Cryogenics, Beam transfer Line</a:t>
              </a:r>
              <a:endParaRPr lang="en-US" sz="2400" b="1" dirty="0" smtClean="0"/>
            </a:p>
          </p:txBody>
        </p:sp>
        <p:cxnSp>
          <p:nvCxnSpPr>
            <p:cNvPr id="140" name="Straight Arrow Connector 139"/>
            <p:cNvCxnSpPr/>
            <p:nvPr/>
          </p:nvCxnSpPr>
          <p:spPr bwMode="auto">
            <a:xfrm>
              <a:off x="7625540" y="4225543"/>
              <a:ext cx="409575" cy="158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TextBox 74"/>
            <p:cNvSpPr txBox="1">
              <a:spLocks noChangeArrowheads="1"/>
            </p:cNvSpPr>
            <p:nvPr/>
          </p:nvSpPr>
          <p:spPr bwMode="auto">
            <a:xfrm>
              <a:off x="6768290" y="4044298"/>
              <a:ext cx="942975" cy="338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/>
                <a:t>CM 3&amp;4</a:t>
              </a:r>
            </a:p>
          </p:txBody>
        </p:sp>
        <p:cxnSp>
          <p:nvCxnSpPr>
            <p:cNvPr id="142" name="Straight Arrow Connector 141"/>
            <p:cNvCxnSpPr/>
            <p:nvPr/>
          </p:nvCxnSpPr>
          <p:spPr bwMode="auto">
            <a:xfrm flipV="1">
              <a:off x="5847907" y="4483437"/>
              <a:ext cx="3296093" cy="350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Straight Arrow Connector 142"/>
            <p:cNvCxnSpPr/>
            <p:nvPr/>
          </p:nvCxnSpPr>
          <p:spPr bwMode="auto">
            <a:xfrm>
              <a:off x="8073875" y="4651607"/>
              <a:ext cx="1070125" cy="8595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4" name="TextBox 82"/>
            <p:cNvSpPr txBox="1">
              <a:spLocks noChangeArrowheads="1"/>
            </p:cNvSpPr>
            <p:nvPr/>
          </p:nvSpPr>
          <p:spPr bwMode="auto">
            <a:xfrm>
              <a:off x="4833544" y="4310946"/>
              <a:ext cx="1104901" cy="338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5.5MeV/u</a:t>
              </a:r>
            </a:p>
          </p:txBody>
        </p:sp>
        <p:sp>
          <p:nvSpPr>
            <p:cNvPr id="145" name="TextBox 83"/>
            <p:cNvSpPr txBox="1">
              <a:spLocks noChangeArrowheads="1"/>
            </p:cNvSpPr>
            <p:nvPr/>
          </p:nvSpPr>
          <p:spPr bwMode="auto">
            <a:xfrm>
              <a:off x="6860946" y="4482358"/>
              <a:ext cx="1255461" cy="3666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600" dirty="0">
                  <a:solidFill>
                    <a:srgbClr val="FF0000"/>
                  </a:solidFill>
                </a:rPr>
                <a:t>10MeV/u</a:t>
              </a:r>
            </a:p>
          </p:txBody>
        </p:sp>
        <p:sp>
          <p:nvSpPr>
            <p:cNvPr id="146" name="TextBox 74"/>
            <p:cNvSpPr txBox="1">
              <a:spLocks noChangeArrowheads="1"/>
            </p:cNvSpPr>
            <p:nvPr/>
          </p:nvSpPr>
          <p:spPr bwMode="auto">
            <a:xfrm>
              <a:off x="8296275" y="4034773"/>
              <a:ext cx="942975" cy="3384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600"/>
                <a:t>CM 5&amp;6</a:t>
              </a:r>
            </a:p>
          </p:txBody>
        </p:sp>
      </p:grpSp>
      <p:sp>
        <p:nvSpPr>
          <p:cNvPr id="194" name="TextBox 193"/>
          <p:cNvSpPr txBox="1"/>
          <p:nvPr/>
        </p:nvSpPr>
        <p:spPr>
          <a:xfrm>
            <a:off x="1907704" y="4221088"/>
            <a:ext cx="92495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Handling</a:t>
            </a:r>
            <a:endParaRPr lang="en-US" sz="1600" dirty="0"/>
          </a:p>
        </p:txBody>
      </p:sp>
      <p:sp>
        <p:nvSpPr>
          <p:cNvPr id="196" name="TextBox 71"/>
          <p:cNvSpPr txBox="1">
            <a:spLocks noChangeArrowheads="1"/>
          </p:cNvSpPr>
          <p:nvPr/>
        </p:nvSpPr>
        <p:spPr bwMode="auto">
          <a:xfrm>
            <a:off x="6516216" y="2636912"/>
            <a:ext cx="273630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400" b="1" dirty="0" smtClean="0"/>
              <a:t>TE/MSC, TE/MPE, TE/EPC, TE/VSC</a:t>
            </a:r>
          </a:p>
          <a:p>
            <a:r>
              <a:rPr lang="en-US" sz="1400" b="1" dirty="0" smtClean="0"/>
              <a:t>BE/ABP-SU</a:t>
            </a:r>
          </a:p>
          <a:p>
            <a:r>
              <a:rPr lang="en-US" sz="1400" b="1" dirty="0" smtClean="0"/>
              <a:t>EN/MME</a:t>
            </a:r>
          </a:p>
          <a:p>
            <a:r>
              <a:rPr lang="en-US" sz="1400" b="1" dirty="0" smtClean="0">
                <a:solidFill>
                  <a:srgbClr val="FF0000"/>
                </a:solidFill>
              </a:rPr>
              <a:t>BE/BI ?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197" name="Rectangle 196"/>
          <p:cNvSpPr/>
          <p:nvPr/>
        </p:nvSpPr>
        <p:spPr>
          <a:xfrm>
            <a:off x="5868144" y="2636912"/>
            <a:ext cx="3600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198" name="Rectangle 197"/>
          <p:cNvSpPr/>
          <p:nvPr/>
        </p:nvSpPr>
        <p:spPr>
          <a:xfrm>
            <a:off x="5868144" y="2915652"/>
            <a:ext cx="43204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199" name="Rectangle 198"/>
          <p:cNvSpPr/>
          <p:nvPr/>
        </p:nvSpPr>
        <p:spPr>
          <a:xfrm>
            <a:off x="4067944" y="3140968"/>
            <a:ext cx="36004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Wingdings"/>
                <a:ea typeface="Wingdings"/>
                <a:cs typeface="Wingdings"/>
                <a:sym typeface="Wingdings"/>
              </a:rPr>
              <a:t></a:t>
            </a:r>
            <a:endParaRPr lang="en-US" dirty="0">
              <a:solidFill>
                <a:srgbClr val="008000"/>
              </a:solidFill>
            </a:endParaRPr>
          </a:p>
        </p:txBody>
      </p:sp>
      <p:sp>
        <p:nvSpPr>
          <p:cNvPr id="207" name="Left Brace 206"/>
          <p:cNvSpPr/>
          <p:nvPr/>
        </p:nvSpPr>
        <p:spPr>
          <a:xfrm>
            <a:off x="6444208" y="2708920"/>
            <a:ext cx="144016" cy="792088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9" name="Elbow Connector 208"/>
          <p:cNvCxnSpPr>
            <a:endCxn id="207" idx="1"/>
          </p:cNvCxnSpPr>
          <p:nvPr/>
        </p:nvCxnSpPr>
        <p:spPr>
          <a:xfrm>
            <a:off x="6156176" y="2821578"/>
            <a:ext cx="288032" cy="283386"/>
          </a:xfrm>
          <a:prstGeom prst="bentConnector3">
            <a:avLst>
              <a:gd name="adj1" fmla="val 50000"/>
            </a:avLst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TextBox 2"/>
          <p:cNvSpPr txBox="1"/>
          <p:nvPr/>
        </p:nvSpPr>
        <p:spPr>
          <a:xfrm>
            <a:off x="2699792" y="2780928"/>
            <a:ext cx="4409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--&gt;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195" name="TextBox 194"/>
          <p:cNvSpPr txBox="1"/>
          <p:nvPr/>
        </p:nvSpPr>
        <p:spPr>
          <a:xfrm>
            <a:off x="5436096" y="2852936"/>
            <a:ext cx="582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6600"/>
                </a:solidFill>
              </a:rPr>
              <a:t>----&gt;</a:t>
            </a:r>
            <a:endParaRPr lang="en-US" b="1" dirty="0">
              <a:solidFill>
                <a:srgbClr val="FF6600"/>
              </a:solidFill>
            </a:endParaRPr>
          </a:p>
        </p:txBody>
      </p:sp>
      <p:sp>
        <p:nvSpPr>
          <p:cNvPr id="202" name="Rectangle 201"/>
          <p:cNvSpPr/>
          <p:nvPr/>
        </p:nvSpPr>
        <p:spPr bwMode="auto">
          <a:xfrm>
            <a:off x="5868144" y="5004203"/>
            <a:ext cx="327492" cy="224997"/>
          </a:xfrm>
          <a:prstGeom prst="rect">
            <a:avLst/>
          </a:prstGeom>
          <a:solidFill>
            <a:srgbClr val="D9A1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3" name="Rectangle 202"/>
          <p:cNvSpPr/>
          <p:nvPr/>
        </p:nvSpPr>
        <p:spPr bwMode="auto">
          <a:xfrm>
            <a:off x="4572000" y="6237313"/>
            <a:ext cx="432048" cy="216024"/>
          </a:xfrm>
          <a:prstGeom prst="rect">
            <a:avLst/>
          </a:prstGeom>
          <a:solidFill>
            <a:srgbClr val="D9A1D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04" name="TextBox 104"/>
          <p:cNvSpPr txBox="1">
            <a:spLocks noChangeArrowheads="1"/>
          </p:cNvSpPr>
          <p:nvPr/>
        </p:nvSpPr>
        <p:spPr bwMode="auto">
          <a:xfrm>
            <a:off x="4957705" y="6165304"/>
            <a:ext cx="148650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dirty="0"/>
              <a:t> </a:t>
            </a:r>
            <a:r>
              <a:rPr lang="en-US" sz="1600" dirty="0" smtClean="0"/>
              <a:t>Commissioning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553525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64704" y="2590800"/>
            <a:ext cx="6781800" cy="707886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defTabSz="914400"/>
            <a:r>
              <a:rPr lang="fr-CH" sz="4000" dirty="0" smtClean="0">
                <a:solidFill>
                  <a:prstClr val="white"/>
                </a:solidFill>
                <a:latin typeface="Calibri"/>
              </a:rPr>
              <a:t>Thank you</a:t>
            </a:r>
            <a:endParaRPr lang="fr-CH" sz="4000" dirty="0">
              <a:solidFill>
                <a:prstClr val="white"/>
              </a:solidFill>
              <a:latin typeface="Calibri"/>
            </a:endParaRPr>
          </a:p>
        </p:txBody>
      </p:sp>
      <p:grpSp>
        <p:nvGrpSpPr>
          <p:cNvPr id="7" name="Group 9"/>
          <p:cNvGrpSpPr/>
          <p:nvPr/>
        </p:nvGrpSpPr>
        <p:grpSpPr>
          <a:xfrm>
            <a:off x="1107504" y="749844"/>
            <a:ext cx="2686098" cy="1743052"/>
            <a:chOff x="533400" y="1524000"/>
            <a:chExt cx="8020098" cy="4714852"/>
          </a:xfrm>
        </p:grpSpPr>
        <p:pic>
          <p:nvPicPr>
            <p:cNvPr id="8" name="Picture 7" descr="Screen shot 2010-05-11 at 09.22.23.pn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33400" y="1524000"/>
              <a:ext cx="6324600" cy="4628797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4210098" y="5172052"/>
              <a:ext cx="4343400" cy="1066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914400"/>
              <a:endParaRPr lang="fr-CH">
                <a:solidFill>
                  <a:prstClr val="white"/>
                </a:solidFill>
                <a:latin typeface="Calibri"/>
              </a:endParaRPr>
            </a:p>
          </p:txBody>
        </p:sp>
      </p:grpSp>
      <p:pic>
        <p:nvPicPr>
          <p:cNvPr id="10" name="Picture 9" descr="Screen shot 2010-05-20 at 18.33.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74904" y="3717032"/>
            <a:ext cx="2133600" cy="1418696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939744" y="5301208"/>
            <a:ext cx="8016360" cy="8679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728"/>
              </a:spcBef>
            </a:pPr>
            <a:r>
              <a:rPr lang="en-US" dirty="0">
                <a:solidFill>
                  <a:srgbClr val="000090"/>
                </a:solidFill>
              </a:rPr>
              <a:t>HIE-ISOLDE web site -&gt; http://</a:t>
            </a:r>
            <a:r>
              <a:rPr lang="en-US" dirty="0" err="1">
                <a:solidFill>
                  <a:srgbClr val="000090"/>
                </a:solidFill>
              </a:rPr>
              <a:t>hie-isolde.web.cern.ch</a:t>
            </a:r>
            <a:r>
              <a:rPr lang="en-US" dirty="0">
                <a:solidFill>
                  <a:srgbClr val="000090"/>
                </a:solidFill>
              </a:rPr>
              <a:t>/</a:t>
            </a:r>
            <a:r>
              <a:rPr lang="en-US" dirty="0" err="1">
                <a:solidFill>
                  <a:srgbClr val="000090"/>
                </a:solidFill>
              </a:rPr>
              <a:t>hie-isolde</a:t>
            </a:r>
            <a:r>
              <a:rPr lang="en-US" dirty="0">
                <a:solidFill>
                  <a:srgbClr val="000090"/>
                </a:solidFill>
              </a:rPr>
              <a:t>/</a:t>
            </a:r>
          </a:p>
          <a:p>
            <a:pPr>
              <a:spcBef>
                <a:spcPts val="1728"/>
              </a:spcBef>
            </a:pPr>
            <a:r>
              <a:rPr lang="en-US" dirty="0">
                <a:solidFill>
                  <a:srgbClr val="000090"/>
                </a:solidFill>
              </a:rPr>
              <a:t>CATHI-ITN web site -&gt; </a:t>
            </a:r>
            <a:r>
              <a:rPr lang="de-DE" dirty="0">
                <a:solidFill>
                  <a:srgbClr val="000090"/>
                </a:solidFill>
              </a:rPr>
              <a:t>https://</a:t>
            </a:r>
            <a:r>
              <a:rPr lang="de-DE" dirty="0" err="1">
                <a:solidFill>
                  <a:srgbClr val="000090"/>
                </a:solidFill>
              </a:rPr>
              <a:t>espace.cern.ch</a:t>
            </a:r>
            <a:r>
              <a:rPr lang="de-DE" dirty="0">
                <a:solidFill>
                  <a:srgbClr val="000090"/>
                </a:solidFill>
              </a:rPr>
              <a:t>/Marie-Curie-CATHI/</a:t>
            </a:r>
            <a:r>
              <a:rPr lang="de-DE" dirty="0" err="1">
                <a:solidFill>
                  <a:srgbClr val="000090"/>
                </a:solidFill>
              </a:rPr>
              <a:t>default.aspx</a:t>
            </a:r>
            <a:endParaRPr lang="en-US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21151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External Funds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805855"/>
              </p:ext>
            </p:extLst>
          </p:nvPr>
        </p:nvGraphicFramePr>
        <p:xfrm>
          <a:off x="1115616" y="2132856"/>
          <a:ext cx="7643813" cy="3164462"/>
        </p:xfrm>
        <a:graphic>
          <a:graphicData uri="http://schemas.openxmlformats.org/drawingml/2006/table">
            <a:tbl>
              <a:tblPr/>
              <a:tblGrid>
                <a:gridCol w="2101471"/>
                <a:gridCol w="407978"/>
                <a:gridCol w="685095"/>
                <a:gridCol w="407978"/>
                <a:gridCol w="285910"/>
                <a:gridCol w="432048"/>
                <a:gridCol w="505976"/>
                <a:gridCol w="369489"/>
                <a:gridCol w="407978"/>
                <a:gridCol w="407978"/>
                <a:gridCol w="407978"/>
                <a:gridCol w="407978"/>
                <a:gridCol w="407978"/>
                <a:gridCol w="407978"/>
              </a:tblGrid>
              <a:tr h="30871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Title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PPA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Work Package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Code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Dep.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Group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 Request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Budget Profile Request (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kCHF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)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4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2011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2013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2014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2015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2016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13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solidFill>
                            <a:srgbClr val="0066CC"/>
                          </a:solidFill>
                          <a:effectLst/>
                          <a:latin typeface="Calibri"/>
                        </a:rPr>
                        <a:t>External founding</a:t>
                      </a:r>
                    </a:p>
                  </a:txBody>
                  <a:tcPr marL="7698" marR="7698" marT="76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T299558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1784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1425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2345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-1091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-5991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-10163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-14682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T131910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518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647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724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874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1024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1174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1324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KIND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CATE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375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750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KIND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CDTI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155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310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8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CASH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BMB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28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129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IN CASH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KAW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98" marR="7698" marT="769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647">
                <a:tc gridSpan="6"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698" marR="7698" marT="76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7698" marR="7698" marT="7698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2330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2307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3883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973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-3778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-7800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-12169</a:t>
                      </a:r>
                    </a:p>
                  </a:txBody>
                  <a:tcPr marL="7698" marR="7698" marT="7698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197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R&amp;D Activities: cavity fabrication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793589"/>
              </p:ext>
            </p:extLst>
          </p:nvPr>
        </p:nvGraphicFramePr>
        <p:xfrm>
          <a:off x="457200" y="1505752"/>
          <a:ext cx="8432269" cy="4147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24"/>
                <a:gridCol w="1773515"/>
                <a:gridCol w="821071"/>
                <a:gridCol w="1025416"/>
                <a:gridCol w="1109370"/>
                <a:gridCol w="2430373"/>
              </a:tblGrid>
              <a:tr h="682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Start/End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Prototype</a:t>
                      </a:r>
                      <a:r>
                        <a:rPr lang="en-US" sz="1200" baseline="0" dirty="0" smtClean="0"/>
                        <a:t> cavity Q3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Rolled sheet design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EN/MME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Capatina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Finished Apr2012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Cavity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20 mm longer (for tuning plate  tests). Coated at 600ºC end of May and now undergoing cold RF tests at SM18</a:t>
                      </a:r>
                      <a:endParaRPr lang="en-US" sz="1200" dirty="0" smtClean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Pre-series </a:t>
                      </a:r>
                      <a:r>
                        <a:rPr lang="en-US" sz="1200" baseline="0" dirty="0" smtClean="0"/>
                        <a:t>cavity QP1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Machined from 3D</a:t>
                      </a:r>
                      <a:r>
                        <a:rPr lang="en-US" sz="1200" baseline="0" dirty="0" smtClean="0"/>
                        <a:t> forged copper billet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EN/MME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Capatina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Finished May2012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Cavity is 10 mm longer.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Degreased and undergoing first chemical treatment</a:t>
                      </a:r>
                      <a:endParaRPr lang="en-US" sz="1200" baseline="0" dirty="0" smtClean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Prototype</a:t>
                      </a:r>
                      <a:r>
                        <a:rPr lang="en-US" sz="1200" baseline="0" dirty="0" smtClean="0"/>
                        <a:t> cavity Q4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Rolled sheet design, special geometry for sputtering tests only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EN/MME</a:t>
                      </a:r>
                    </a:p>
                    <a:p>
                      <a:r>
                        <a:rPr lang="en-US" sz="1200" dirty="0" smtClean="0"/>
                        <a:t>TE/VSC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Capatina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S. </a:t>
                      </a:r>
                      <a:r>
                        <a:rPr lang="en-US" sz="1200" baseline="0" dirty="0" err="1" smtClean="0"/>
                        <a:t>Calatroni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Feb2012/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Cavity body and inner antenna manufactured. Still to be EB welded</a:t>
                      </a:r>
                      <a:endParaRPr lang="en-US" sz="1200" dirty="0" smtClean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Prototype</a:t>
                      </a:r>
                      <a:r>
                        <a:rPr lang="en-US" sz="1200" baseline="0" dirty="0" smtClean="0"/>
                        <a:t> cavity Q5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Rolled sheet design, for sputtering tests @ INFN/LNL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EN/MME</a:t>
                      </a:r>
                    </a:p>
                    <a:p>
                      <a:r>
                        <a:rPr lang="en-US" sz="1200" dirty="0" smtClean="0"/>
                        <a:t>BE/RF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Capatina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W. </a:t>
                      </a:r>
                      <a:r>
                        <a:rPr lang="en-US" sz="1200" baseline="0" dirty="0" err="1" smtClean="0"/>
                        <a:t>Venturini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Feb2012/</a:t>
                      </a:r>
                      <a:br>
                        <a:rPr lang="en-US" sz="1200" dirty="0" smtClean="0"/>
                      </a:br>
                      <a:r>
                        <a:rPr lang="en-US" sz="1200" dirty="0" smtClean="0"/>
                        <a:t>?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Cavity body and inner antenna manufactured. Still to be EB welded</a:t>
                      </a:r>
                      <a:endParaRPr lang="en-US" sz="1200" dirty="0" smtClean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Cavity pre-heating system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Radiative</a:t>
                      </a:r>
                      <a:r>
                        <a:rPr lang="en-US" sz="1200" baseline="0" dirty="0" smtClean="0"/>
                        <a:t> screens for pre-heating of the cavity prior to sputtering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EN/MME</a:t>
                      </a:r>
                    </a:p>
                    <a:p>
                      <a:r>
                        <a:rPr lang="en-US" sz="1200" dirty="0" smtClean="0"/>
                        <a:t>TE/VSC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Capatina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S. </a:t>
                      </a:r>
                      <a:r>
                        <a:rPr lang="en-US" sz="1200" baseline="0" dirty="0" err="1" smtClean="0"/>
                        <a:t>Calatroni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Pre-heating system in place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being commissioned</a:t>
                      </a:r>
                      <a:endParaRPr lang="en-US" sz="12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82949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R&amp;D Activities: cavity tests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907542"/>
              </p:ext>
            </p:extLst>
          </p:nvPr>
        </p:nvGraphicFramePr>
        <p:xfrm>
          <a:off x="676235" y="1484784"/>
          <a:ext cx="8432269" cy="3487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24"/>
                <a:gridCol w="1510772"/>
                <a:gridCol w="854440"/>
                <a:gridCol w="1083288"/>
                <a:gridCol w="1160448"/>
                <a:gridCol w="2550797"/>
              </a:tblGrid>
              <a:tr h="682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Start/End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Cavity RF tests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Validation </a:t>
                      </a:r>
                      <a:r>
                        <a:rPr lang="en-US" sz="1200" smtClean="0"/>
                        <a:t>of the</a:t>
                      </a:r>
                      <a:r>
                        <a:rPr lang="en-US" sz="1200" baseline="0" smtClean="0"/>
                        <a:t> </a:t>
                      </a:r>
                      <a:r>
                        <a:rPr lang="en-US" sz="1200" smtClean="0"/>
                        <a:t>high-beta prototype cavity performances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BE/RF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Venturini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Jan2012/Dec2012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10-11 Tests of prototypes (incl.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pre-series QP1): </a:t>
                      </a:r>
                      <a:r>
                        <a:rPr lang="en-US" sz="1200" baseline="0" dirty="0" smtClean="0"/>
                        <a:t>4-5</a:t>
                      </a:r>
                      <a:r>
                        <a:rPr lang="en-US" sz="1200" dirty="0" smtClean="0"/>
                        <a:t> tests in SM18 until Sep.2012 </a:t>
                      </a:r>
                      <a:r>
                        <a:rPr lang="en-US" sz="1200" b="1" dirty="0" smtClean="0">
                          <a:solidFill>
                            <a:srgbClr val="FF0000"/>
                          </a:solidFill>
                        </a:rPr>
                        <a:t>then IPN-</a:t>
                      </a:r>
                      <a:r>
                        <a:rPr lang="en-US" sz="1200" b="1" dirty="0" err="1" smtClean="0">
                          <a:solidFill>
                            <a:srgbClr val="FF0000"/>
                          </a:solidFill>
                        </a:rPr>
                        <a:t>Orsay</a:t>
                      </a:r>
                      <a:r>
                        <a:rPr lang="en-US" sz="1200" b="1" baseline="0" dirty="0" smtClean="0">
                          <a:solidFill>
                            <a:srgbClr val="FF0000"/>
                          </a:solidFill>
                        </a:rPr>
                        <a:t> until Nov.2012 ??</a:t>
                      </a:r>
                      <a:endParaRPr lang="en-US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RF coupler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Validation of the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prototype RF coupler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BE/RF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Venturini</a:t>
                      </a:r>
                      <a:r>
                        <a:rPr lang="en-US" sz="1200" baseline="0" dirty="0" smtClean="0"/>
                        <a:t>/E. </a:t>
                      </a:r>
                      <a:r>
                        <a:rPr lang="en-US" sz="1200" baseline="0" dirty="0" err="1" smtClean="0"/>
                        <a:t>Montesinos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Jan2012/Dec2012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</a:t>
                      </a:r>
                      <a:r>
                        <a:rPr lang="en-US" sz="1200" baseline="0" dirty="0" smtClean="0"/>
                        <a:t> versions to test before procurement of first series</a:t>
                      </a:r>
                      <a:endParaRPr lang="en-US" sz="1200" dirty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RF tuner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Validation of the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prototype RF tuner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BE/RF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Venturini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Jan2012/Dec2012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Simplification of initial</a:t>
                      </a:r>
                      <a:r>
                        <a:rPr lang="en-US" sz="1200" baseline="0" dirty="0" smtClean="0"/>
                        <a:t> design and test</a:t>
                      </a:r>
                      <a:endParaRPr lang="en-US" sz="1200" dirty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LLRF</a:t>
                      </a:r>
                      <a:r>
                        <a:rPr lang="en-US" sz="1200" baseline="0" dirty="0" smtClean="0"/>
                        <a:t> control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Validation of the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prototype LLRF control</a:t>
                      </a:r>
                      <a:r>
                        <a:rPr lang="en-US" sz="1200" baseline="0" dirty="0" smtClean="0"/>
                        <a:t> system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BE/RF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Venturini</a:t>
                      </a:r>
                      <a:r>
                        <a:rPr lang="en-US" sz="1200" baseline="0" dirty="0" smtClean="0"/>
                        <a:t>/D. </a:t>
                      </a:r>
                      <a:r>
                        <a:rPr lang="en-US" sz="1200" baseline="0" dirty="0" err="1" smtClean="0"/>
                        <a:t>Valluch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Jan2012/Dec2012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 progress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199" y="5120609"/>
            <a:ext cx="8432269" cy="1260719"/>
          </a:xfrm>
        </p:spPr>
        <p:txBody>
          <a:bodyPr>
            <a:normAutofit lnSpcReduction="10000"/>
          </a:bodyPr>
          <a:lstStyle/>
          <a:p>
            <a:pPr lvl="1"/>
            <a:r>
              <a:rPr lang="en-US" dirty="0" smtClean="0"/>
              <a:t>Procurement of different RF amplifiers, RF cables and connectors for testing and validation underway (E. </a:t>
            </a:r>
            <a:r>
              <a:rPr lang="en-US" dirty="0" err="1" smtClean="0"/>
              <a:t>Montesinos</a:t>
            </a:r>
            <a:r>
              <a:rPr lang="en-US" dirty="0" smtClean="0"/>
              <a:t> BE/RF)</a:t>
            </a:r>
          </a:p>
          <a:p>
            <a:pPr lvl="1"/>
            <a:r>
              <a:rPr lang="en-US" b="1" dirty="0" smtClean="0">
                <a:solidFill>
                  <a:srgbClr val="FF6600"/>
                </a:solidFill>
              </a:rPr>
              <a:t>Procurement of additional temperature sensors underway (process too long and still confusion remains on who is responsible TE/CRG or BE/RF ? Need of a contact person within TE/CRG)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21669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RF Tests - Summary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11938575"/>
              </p:ext>
            </p:extLst>
          </p:nvPr>
        </p:nvGraphicFramePr>
        <p:xfrm>
          <a:off x="1043608" y="980728"/>
          <a:ext cx="8100392" cy="577532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9468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R&amp;D Activities: Proto </a:t>
            </a:r>
            <a:r>
              <a:rPr lang="en-US" dirty="0" err="1" smtClean="0"/>
              <a:t>Cryomodule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0691268"/>
              </p:ext>
            </p:extLst>
          </p:nvPr>
        </p:nvGraphicFramePr>
        <p:xfrm>
          <a:off x="676235" y="1196752"/>
          <a:ext cx="8432269" cy="5529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24"/>
                <a:gridCol w="1773515"/>
                <a:gridCol w="821071"/>
                <a:gridCol w="1025416"/>
                <a:gridCol w="1109370"/>
                <a:gridCol w="2430373"/>
              </a:tblGrid>
              <a:tr h="682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Start/End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6666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Vacuum</a:t>
                      </a:r>
                      <a:r>
                        <a:rPr lang="en-US" sz="1200" baseline="0" dirty="0" smtClean="0"/>
                        <a:t> Vessel (incl. top plate)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AISI</a:t>
                      </a:r>
                      <a:r>
                        <a:rPr lang="en-US" sz="1200" baseline="0" dirty="0" smtClean="0"/>
                        <a:t> 316L – 15 mm thick plate with reinforcing ribs, beam and view ports. Top loading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L.R.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Wiliams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May2010/Jun2012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Design completed</a:t>
                      </a:r>
                      <a:r>
                        <a:rPr lang="en-US" sz="1200" baseline="0" dirty="0" smtClean="0"/>
                        <a:t>, technical specification and drawings in progress. Tender via CATE consortium in Sep 2012</a:t>
                      </a:r>
                      <a:endParaRPr lang="en-US" sz="1200" dirty="0"/>
                    </a:p>
                  </a:txBody>
                  <a:tcPr/>
                </a:tc>
              </a:tr>
              <a:tr h="4567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Thermal Shield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Copper shield with brazed pipe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L.R.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Wiliams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Design being revised following input from technical review</a:t>
                      </a:r>
                      <a:r>
                        <a:rPr lang="en-US" sz="1200" baseline="0" dirty="0" smtClean="0"/>
                        <a:t> (consider independent cooling circuit with N2 to keep cold as long as possible when He cooling station is down)</a:t>
                      </a:r>
                      <a:endParaRPr lang="en-US" sz="1200" dirty="0"/>
                    </a:p>
                  </a:txBody>
                  <a:tcPr/>
                </a:tc>
              </a:tr>
              <a:tr h="52511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Thermal Insulation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 specifically designed clean(able) multi-layer thermal insulation could be installed provided it is not degrading, even in case of accidental venting.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L.R.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Wiliams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Not considered </a:t>
                      </a:r>
                      <a:r>
                        <a:rPr lang="en-US" sz="1200" baseline="0" dirty="0" smtClean="0"/>
                        <a:t>for the time being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4707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Cryogenics reservoir and piping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AISI 316L – liquid and gas He line which also cools down supporting</a:t>
                      </a:r>
                      <a:r>
                        <a:rPr lang="en-US" sz="1200" baseline="0" dirty="0" smtClean="0"/>
                        <a:t> frame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L.R.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Wiliams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Design completed</a:t>
                      </a:r>
                      <a:r>
                        <a:rPr lang="en-US" sz="1200" baseline="0" dirty="0" smtClean="0"/>
                        <a:t>, technical specification and drawings in progress. Tender via CATE consortium in Sep 2012</a:t>
                      </a:r>
                      <a:endParaRPr lang="en-US" sz="1200" dirty="0" smtClean="0"/>
                    </a:p>
                  </a:txBody>
                  <a:tcPr/>
                </a:tc>
              </a:tr>
              <a:tr h="48174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Internal support structure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AISI 316L with cooling channels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L.R.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Wiliams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Design completed</a:t>
                      </a:r>
                      <a:r>
                        <a:rPr lang="en-US" sz="1200" baseline="0" dirty="0" smtClean="0"/>
                        <a:t> and test setup in SMI2, technical specification and drawings in progress. Tender via CATE consortium in Sep 2012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32752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R&amp;D Activities: Proto </a:t>
            </a:r>
            <a:r>
              <a:rPr lang="en-US" dirty="0" err="1" smtClean="0"/>
              <a:t>Cryomodule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5535344"/>
              </p:ext>
            </p:extLst>
          </p:nvPr>
        </p:nvGraphicFramePr>
        <p:xfrm>
          <a:off x="457200" y="1413938"/>
          <a:ext cx="8432269" cy="23491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24"/>
                <a:gridCol w="1773515"/>
                <a:gridCol w="821071"/>
                <a:gridCol w="1025416"/>
                <a:gridCol w="1109370"/>
                <a:gridCol w="2430373"/>
              </a:tblGrid>
              <a:tr h="682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Start/End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Alignment</a:t>
                      </a:r>
                      <a:r>
                        <a:rPr lang="en-US" sz="1200" baseline="0" dirty="0" smtClean="0"/>
                        <a:t> / monitoring system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BCAM system (laser + camera) – reconstruct</a:t>
                      </a:r>
                      <a:r>
                        <a:rPr lang="en-US" sz="1200" baseline="0" dirty="0" smtClean="0"/>
                        <a:t> from the pictures of the targets, the position of the active components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BE/ABP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J.C. </a:t>
                      </a:r>
                      <a:r>
                        <a:rPr lang="en-US" sz="1200" dirty="0" err="1" smtClean="0"/>
                        <a:t>Gayde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May2010/Apr2012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System validated and ready for installation</a:t>
                      </a:r>
                      <a:r>
                        <a:rPr lang="en-US" sz="1200" baseline="0" dirty="0" smtClean="0"/>
                        <a:t> and test</a:t>
                      </a:r>
                      <a:r>
                        <a:rPr lang="en-US" sz="1200" dirty="0" smtClean="0"/>
                        <a:t> on first prototype =&gt; DR in preparation</a:t>
                      </a:r>
                      <a:endParaRPr lang="en-US" sz="1200" dirty="0"/>
                    </a:p>
                  </a:txBody>
                  <a:tcPr/>
                </a:tc>
              </a:tr>
              <a:tr h="6603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Jacks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Vacuum vessel alignment (3 jacks with 6 DOF in total)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L.R.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Wiliams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May2010/Apr2012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Similar to LHC jacks =&gt; DR sent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950912" y="4291333"/>
            <a:ext cx="8229600" cy="1801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Procurement of prototype </a:t>
            </a:r>
            <a:r>
              <a:rPr lang="en-US" dirty="0" err="1" smtClean="0"/>
              <a:t>cryomodule</a:t>
            </a:r>
            <a:r>
              <a:rPr lang="en-US" dirty="0" smtClean="0"/>
              <a:t> (CM1) via CATE collaboration</a:t>
            </a:r>
          </a:p>
          <a:p>
            <a:pPr lvl="3"/>
            <a:r>
              <a:rPr lang="en-US" dirty="0" smtClean="0"/>
              <a:t>Alignment mechanism for cavities procured via CATE (design + 2 first units for CM1) =&gt; Collaboration Agreement under signature (KE2021) =&gt; supplier selected, contract pending</a:t>
            </a:r>
          </a:p>
          <a:p>
            <a:pPr lvl="3"/>
            <a:r>
              <a:rPr lang="en-US" dirty="0" smtClean="0">
                <a:solidFill>
                  <a:srgbClr val="FF6600"/>
                </a:solidFill>
              </a:rPr>
              <a:t>Resources: Tech. drawings, drafting of spec., production follow-up ?</a:t>
            </a:r>
          </a:p>
          <a:p>
            <a:pPr lvl="1"/>
            <a:r>
              <a:rPr lang="en-US" dirty="0" smtClean="0"/>
              <a:t>Interconnections with RF, Vacuum and cryogenics defined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51230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R&amp;D Activities: Inter-</a:t>
            </a:r>
            <a:r>
              <a:rPr lang="en-US" dirty="0" err="1" smtClean="0"/>
              <a:t>Cryomodule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706188"/>
              </p:ext>
            </p:extLst>
          </p:nvPr>
        </p:nvGraphicFramePr>
        <p:xfrm>
          <a:off x="611560" y="1412776"/>
          <a:ext cx="8432269" cy="52549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24"/>
                <a:gridCol w="1773515"/>
                <a:gridCol w="821071"/>
                <a:gridCol w="1025416"/>
                <a:gridCol w="1109370"/>
                <a:gridCol w="2430373"/>
              </a:tblGrid>
              <a:tr h="682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Start/End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6666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Warm </a:t>
                      </a:r>
                      <a:r>
                        <a:rPr lang="en-US" sz="1200" dirty="0" err="1" smtClean="0"/>
                        <a:t>Steerer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Compact Inter-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cryomodule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Combined Corrector Magnets for the HIE-ISOLDE Project at CERN, MT22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Bauche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Design completed</a:t>
                      </a:r>
                      <a:r>
                        <a:rPr lang="en-US" sz="1200" baseline="0" dirty="0" smtClean="0"/>
                        <a:t>, 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Prototype manufactured and magnetic measurement done. Procurement to be launched after Technical review in July 2012 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67281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Diagnostic</a:t>
                      </a:r>
                      <a:r>
                        <a:rPr lang="en-US" sz="1200" baseline="0" dirty="0" smtClean="0"/>
                        <a:t> Box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Equipped with Faraday cup and moveable slits</a:t>
                      </a:r>
                    </a:p>
                    <a:p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Bakeable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in-situ (temp. &gt; 150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deg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C), Cleanable to ISO 5 standard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BE/BI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AVS (Spain)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Bravin</a:t>
                      </a:r>
                      <a:endParaRPr lang="en-US" sz="1200" baseline="0" dirty="0" smtClean="0"/>
                    </a:p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Galipienzo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Jan2011/Jul2012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Design completed,</a:t>
                      </a:r>
                      <a:r>
                        <a:rPr lang="en-US" sz="1200" baseline="0" dirty="0" smtClean="0"/>
                        <a:t> Prototype under fabrication to be tested at ISOLDE in July 2012</a:t>
                      </a:r>
                    </a:p>
                  </a:txBody>
                  <a:tcPr/>
                </a:tc>
              </a:tr>
              <a:tr h="52511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Fast</a:t>
                      </a:r>
                      <a:r>
                        <a:rPr lang="en-US" sz="1200" baseline="0" dirty="0" smtClean="0"/>
                        <a:t> Valves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Vacuum valves on each side of the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cryomodule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One being fast acting one + Important for sizing of safety relief devices and collector + Also to protect upstream and downstream elements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TE/VSC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Vandoni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Design</a:t>
                      </a:r>
                      <a:r>
                        <a:rPr lang="en-US" sz="1200" baseline="0" dirty="0" smtClean="0"/>
                        <a:t> completed. Number and position of fast valves under study</a:t>
                      </a:r>
                      <a:endParaRPr lang="en-US" sz="1200" dirty="0" smtClean="0"/>
                    </a:p>
                    <a:p>
                      <a:endParaRPr lang="en-US" sz="1200" dirty="0"/>
                    </a:p>
                  </a:txBody>
                  <a:tcPr/>
                </a:tc>
              </a:tr>
              <a:tr h="470794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Support Structure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Common support structure for  </a:t>
                      </a:r>
                      <a:r>
                        <a:rPr lang="en-US" sz="1200" dirty="0" err="1" smtClean="0"/>
                        <a:t>DB+steerer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magnet+vacuum</a:t>
                      </a:r>
                      <a:r>
                        <a:rPr lang="en-US" sz="1200" dirty="0" smtClean="0"/>
                        <a:t> chamber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TE/VSC</a:t>
                      </a:r>
                    </a:p>
                    <a:p>
                      <a:r>
                        <a:rPr lang="en-US" sz="1200" dirty="0" smtClean="0"/>
                        <a:t>EN/MME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Vandoni</a:t>
                      </a:r>
                      <a:endParaRPr lang="en-US" sz="1200" baseline="0" dirty="0" smtClean="0"/>
                    </a:p>
                    <a:p>
                      <a:r>
                        <a:rPr lang="en-US" sz="1200" baseline="0" dirty="0" smtClean="0"/>
                        <a:t>L. </a:t>
                      </a:r>
                      <a:r>
                        <a:rPr lang="en-US" sz="1200" baseline="0" dirty="0" err="1" smtClean="0"/>
                        <a:t>Faisandel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May2010/Jul2012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Design in progress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11383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R&amp;D Activities: HEBT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E4B40A-67BA-4787-801A-16EE65008C2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8214800"/>
              </p:ext>
            </p:extLst>
          </p:nvPr>
        </p:nvGraphicFramePr>
        <p:xfrm>
          <a:off x="604227" y="1346388"/>
          <a:ext cx="8432269" cy="53463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72524"/>
                <a:gridCol w="1773515"/>
                <a:gridCol w="821071"/>
                <a:gridCol w="1025416"/>
                <a:gridCol w="1109370"/>
                <a:gridCol w="2430373"/>
              </a:tblGrid>
              <a:tr h="68295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Item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Description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Group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Contact Person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Start/End date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Comments</a:t>
                      </a:r>
                      <a:endParaRPr lang="en-US" dirty="0"/>
                    </a:p>
                  </a:txBody>
                  <a:tcPr/>
                </a:tc>
              </a:tr>
              <a:tr h="666607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Magnets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Dipoles:</a:t>
                      </a:r>
                      <a:r>
                        <a:rPr lang="en-US" sz="1200" baseline="0" dirty="0" smtClean="0"/>
                        <a:t> 2 in stage1 + 4 in stage2</a:t>
                      </a:r>
                    </a:p>
                    <a:p>
                      <a:r>
                        <a:rPr lang="en-US" sz="1200" baseline="0" dirty="0" err="1" smtClean="0"/>
                        <a:t>Quadrupoles</a:t>
                      </a:r>
                      <a:r>
                        <a:rPr lang="en-US" sz="1200" baseline="0" dirty="0" smtClean="0"/>
                        <a:t>: 22 in stage1 + 14 in stage 2</a:t>
                      </a:r>
                    </a:p>
                    <a:p>
                      <a:r>
                        <a:rPr lang="en-US" sz="1200" baseline="0" dirty="0" err="1" smtClean="0"/>
                        <a:t>Steerers</a:t>
                      </a:r>
                      <a:r>
                        <a:rPr lang="en-US" sz="1200" baseline="0" dirty="0" smtClean="0"/>
                        <a:t>: 15 in stage1 + 12 in stage2</a:t>
                      </a:r>
                    </a:p>
                    <a:p>
                      <a:r>
                        <a:rPr lang="en-US" sz="1200" baseline="0" dirty="0" smtClean="0"/>
                        <a:t>+ 5 spares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TE/MSC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Bauche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May2009/Aug2012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magnet designs to be completed by August 2012. Issue for dipoles, need to check resources. Manufacturing drawings by end October 2012. Installation could start early as March 2014 – HWC only finished end October 2014.</a:t>
                      </a:r>
                      <a:r>
                        <a:rPr lang="en-US" sz="1200" dirty="0" smtClean="0">
                          <a:effectLst/>
                        </a:rPr>
                        <a:t> </a:t>
                      </a:r>
                    </a:p>
                    <a:p>
                      <a:r>
                        <a:rPr lang="en-US" sz="1200" dirty="0" smtClean="0">
                          <a:effectLst/>
                        </a:rPr>
                        <a:t>DRs</a:t>
                      </a:r>
                      <a:r>
                        <a:rPr lang="en-US" sz="1200" baseline="0" dirty="0" smtClean="0">
                          <a:effectLst/>
                        </a:rPr>
                        <a:t> sent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MS being drafted</a:t>
                      </a:r>
                      <a:endParaRPr lang="en-US" sz="1200" dirty="0"/>
                    </a:p>
                  </a:txBody>
                  <a:tcPr/>
                </a:tc>
              </a:tr>
              <a:tr h="456775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Diagnostic</a:t>
                      </a:r>
                      <a:r>
                        <a:rPr lang="en-US" sz="1200" baseline="0" dirty="0" smtClean="0"/>
                        <a:t> boxes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DB bodies, actuators and mechanics: 15 in stage1 + 12 in stage2</a:t>
                      </a:r>
                    </a:p>
                    <a:p>
                      <a:r>
                        <a:rPr lang="en-US" sz="1200" dirty="0" smtClean="0"/>
                        <a:t>3</a:t>
                      </a:r>
                      <a:r>
                        <a:rPr lang="en-US" sz="1200" baseline="0" dirty="0" smtClean="0"/>
                        <a:t> spares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BE/BI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aseline="0" dirty="0" smtClean="0"/>
                        <a:t>AVS (Spain)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Bravin</a:t>
                      </a:r>
                      <a:endParaRPr lang="en-US" sz="1200" baseline="0" dirty="0" smtClean="0"/>
                    </a:p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J </a:t>
                      </a:r>
                      <a:r>
                        <a:rPr lang="en-US" sz="1200" b="0" i="0" u="none" strike="noStrike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Galipienzo</a:t>
                      </a:r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Jan2011/Jul2012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Design completed,</a:t>
                      </a:r>
                      <a:r>
                        <a:rPr lang="en-US" sz="1200" baseline="0" dirty="0" smtClean="0"/>
                        <a:t> Prototype under fabrication to be tested at ISOLDE in July 2012. </a:t>
                      </a:r>
                      <a:r>
                        <a:rPr lang="en-US" sz="12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aiting for production drawings from AVS to be able to find out the expected price.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DR sent</a:t>
                      </a:r>
                      <a:r>
                        <a:rPr lang="en-US" sz="1200" kern="1200" baseline="0" dirty="0" smtClean="0">
                          <a:solidFill>
                            <a:srgbClr val="FF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MS being drafted ?</a:t>
                      </a:r>
                    </a:p>
                  </a:txBody>
                  <a:tcPr/>
                </a:tc>
              </a:tr>
              <a:tr h="525113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Vacuum</a:t>
                      </a:r>
                      <a:r>
                        <a:rPr lang="en-US" sz="1200" baseline="0" dirty="0" smtClean="0"/>
                        <a:t> System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Vacuum equipment: pumps, valves, gauges.</a:t>
                      </a:r>
                    </a:p>
                    <a:p>
                      <a:pPr algn="l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Vacuum chambers for normal drift, quads and bending magnet.</a:t>
                      </a:r>
                    </a:p>
                    <a:p>
                      <a:pPr algn="l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Normal support chambers</a:t>
                      </a:r>
                    </a:p>
                    <a:p>
                      <a:pPr algn="l"/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Primary manifold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TE/VSC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G.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baseline="0" dirty="0" err="1" smtClean="0"/>
                        <a:t>Vandoni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May2011/Aug2012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Functional Design</a:t>
                      </a:r>
                      <a:r>
                        <a:rPr lang="en-US" sz="1200" baseline="0" dirty="0" smtClean="0"/>
                        <a:t> completed. Vacuum chamber specifications received. 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DR pending.</a:t>
                      </a:r>
                    </a:p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Chambers to be fabricated at CERN</a:t>
                      </a:r>
                    </a:p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possible issue of priorities with LS1.</a:t>
                      </a:r>
                    </a:p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All other parts</a:t>
                      </a:r>
                    </a:p>
                    <a:p>
                      <a:r>
                        <a:rPr lang="en-US" sz="12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of the vacuum system are existing Framework contracts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018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540</TotalTime>
  <Words>2775</Words>
  <Application>Microsoft Office PowerPoint</Application>
  <PresentationFormat>On-screen Show (4:3)</PresentationFormat>
  <Paragraphs>737</Paragraphs>
  <Slides>21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HIE-ISOLDE Project Status Report</vt:lpstr>
      <vt:lpstr>HIE-ISOLDE versus LS1</vt:lpstr>
      <vt:lpstr>R&amp;D Activities: cavity fabrication</vt:lpstr>
      <vt:lpstr>R&amp;D Activities: cavity tests</vt:lpstr>
      <vt:lpstr>RF Tests - Summary</vt:lpstr>
      <vt:lpstr>R&amp;D Activities: Proto Cryomodule</vt:lpstr>
      <vt:lpstr>R&amp;D Activities: Proto Cryomodule</vt:lpstr>
      <vt:lpstr>R&amp;D Activities: Inter-Cryomodule</vt:lpstr>
      <vt:lpstr>R&amp;D Activities: HEBT Lines</vt:lpstr>
      <vt:lpstr>R&amp;D Activities: HEBT Lines</vt:lpstr>
      <vt:lpstr>R&amp;D Activities: HEBT Lines</vt:lpstr>
      <vt:lpstr>Beamline integration studies</vt:lpstr>
      <vt:lpstr>Technical design review</vt:lpstr>
      <vt:lpstr>Procurement</vt:lpstr>
      <vt:lpstr>Procurement</vt:lpstr>
      <vt:lpstr>Budget Review (MTP-2012)</vt:lpstr>
      <vt:lpstr>5.5 AMeV Cost Estimate</vt:lpstr>
      <vt:lpstr>5.5 AMeV Cost Estimate</vt:lpstr>
      <vt:lpstr>International Collaboration</vt:lpstr>
      <vt:lpstr>PowerPoint Presentation</vt:lpstr>
      <vt:lpstr>External Funds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skreim</dc:creator>
  <cp:lastModifiedBy>Jenny Weterings</cp:lastModifiedBy>
  <cp:revision>373</cp:revision>
  <dcterms:created xsi:type="dcterms:W3CDTF">2012-03-08T16:06:15Z</dcterms:created>
  <dcterms:modified xsi:type="dcterms:W3CDTF">2013-04-04T11:31:10Z</dcterms:modified>
</cp:coreProperties>
</file>