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YBLUMEN\IS%20COLLABORATION\Copy%20of%20Transactions2009-PI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 b="1" i="0" u="sng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ISOLDE Collaboration Expenditure 2008</a:t>
            </a:r>
          </a:p>
        </c:rich>
      </c:tx>
      <c:layout>
        <c:manualLayout>
          <c:xMode val="edge"/>
          <c:yMode val="edge"/>
          <c:x val="0.14317425083240851"/>
          <c:y val="0.1256117455138662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944506104328532E-2"/>
          <c:y val="0.3964110929853184"/>
          <c:w val="0.57269700332963402"/>
          <c:h val="0.33442088091354039"/>
        </c:manualLayout>
      </c:layout>
      <c:pie3DChart>
        <c:varyColors val="1"/>
        <c:ser>
          <c:idx val="0"/>
          <c:order val="0"/>
          <c:spPr>
            <a:solidFill>
              <a:srgbClr val="8080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1FB71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6633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DD080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80C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0C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00009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Sheet2!$A$1:$A$10</c:f>
              <c:strCache>
                <c:ptCount val="10"/>
                <c:pt idx="0">
                  <c:v>SOLID STATE PHYSICS</c:v>
                </c:pt>
                <c:pt idx="1">
                  <c:v>DATA ACQUISITION</c:v>
                </c:pt>
                <c:pt idx="2">
                  <c:v>REX_ISOLDE</c:v>
                </c:pt>
                <c:pt idx="3">
                  <c:v>ION SOURCE AND TARGET DEVELOPMENT</c:v>
                </c:pt>
                <c:pt idx="4">
                  <c:v>MANPOWER</c:v>
                </c:pt>
                <c:pt idx="5">
                  <c:v>ADMINISTRATION</c:v>
                </c:pt>
                <c:pt idx="6">
                  <c:v>CONSUMABLES</c:v>
                </c:pt>
                <c:pt idx="7">
                  <c:v>HIE-ISOLDE</c:v>
                </c:pt>
                <c:pt idx="8">
                  <c:v>INFRASTRUCTURE</c:v>
                </c:pt>
                <c:pt idx="9">
                  <c:v>CONFERENCES</c:v>
                </c:pt>
              </c:strCache>
            </c:strRef>
          </c:cat>
          <c:val>
            <c:numRef>
              <c:f>Sheet2!$B$1:$B$10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41213.360000000001</c:v>
                </c:pt>
                <c:pt idx="3">
                  <c:v>75051.320000000007</c:v>
                </c:pt>
                <c:pt idx="4">
                  <c:v>318229.07</c:v>
                </c:pt>
                <c:pt idx="5">
                  <c:v>7944.67</c:v>
                </c:pt>
                <c:pt idx="6">
                  <c:v>85321.61</c:v>
                </c:pt>
                <c:pt idx="7">
                  <c:v>110778.98</c:v>
                </c:pt>
                <c:pt idx="8">
                  <c:v>35990.11</c:v>
                </c:pt>
                <c:pt idx="9">
                  <c:v>42843.47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705882352941246"/>
          <c:y val="0.25938009787928262"/>
          <c:w val="0.32075471698113212"/>
          <c:h val="0.6101141924959216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A9748-8E50-4364-9F61-B85866BC6EDB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3E91B-148E-4460-829E-359B1EF513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PH Dept (and other)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Good Group Budget (+ 10%)</a:t>
            </a:r>
          </a:p>
          <a:p>
            <a:r>
              <a:rPr lang="en-US" dirty="0" smtClean="0"/>
              <a:t>Secretarial position (30% PH + 30% </a:t>
            </a:r>
            <a:r>
              <a:rPr lang="en-US" dirty="0" err="1" smtClean="0"/>
              <a:t>Collab</a:t>
            </a:r>
            <a:r>
              <a:rPr lang="en-US" dirty="0" smtClean="0"/>
              <a:t>) put in APT- Jenny’s contract ends March 2011; negotiations underway.</a:t>
            </a:r>
          </a:p>
          <a:p>
            <a:r>
              <a:rPr lang="en-US" dirty="0" smtClean="0"/>
              <a:t>WITCH/AD fellow has declined – hope for new position at next fellow board (deadline 4 March); </a:t>
            </a:r>
            <a:r>
              <a:rPr lang="en-US" dirty="0" err="1" smtClean="0"/>
              <a:t>Deyan</a:t>
            </a:r>
            <a:r>
              <a:rPr lang="en-US" dirty="0" smtClean="0"/>
              <a:t> </a:t>
            </a:r>
            <a:r>
              <a:rPr lang="en-US" dirty="0" err="1" smtClean="0"/>
              <a:t>Yordanov</a:t>
            </a:r>
            <a:r>
              <a:rPr lang="en-US" dirty="0" smtClean="0"/>
              <a:t> has started</a:t>
            </a:r>
          </a:p>
          <a:p>
            <a:r>
              <a:rPr lang="en-US" dirty="0" smtClean="0"/>
              <a:t>Student  Gry will leave in April – possibility for new student funded by Group</a:t>
            </a:r>
          </a:p>
          <a:p>
            <a:r>
              <a:rPr lang="en-US" dirty="0" smtClean="0"/>
              <a:t>Brochure printed soon</a:t>
            </a:r>
          </a:p>
          <a:p>
            <a:r>
              <a:rPr lang="en-US" dirty="0" smtClean="0"/>
              <a:t>Do not forget EURORIB10 and HFI/NQI conferences</a:t>
            </a:r>
          </a:p>
          <a:p>
            <a:r>
              <a:rPr lang="en-US" dirty="0" smtClean="0"/>
              <a:t>ISOLDE workshop dates (Dec 8-10) ?</a:t>
            </a:r>
          </a:p>
          <a:p>
            <a:r>
              <a:rPr lang="en-US" dirty="0" smtClean="0"/>
              <a:t>Visitor room refurbishing continued</a:t>
            </a:r>
          </a:p>
          <a:p>
            <a:r>
              <a:rPr lang="en-US" dirty="0" smtClean="0"/>
              <a:t>MOU signed with LNL/Italy and SKKU/Korea; being finalized with GANIL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80987" y="509587"/>
          <a:ext cx="8582025" cy="583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19200" y="5867400"/>
            <a:ext cx="39871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expenditure: 607278 CHF</a:t>
            </a:r>
          </a:p>
          <a:p>
            <a:r>
              <a:rPr lang="en-US" dirty="0" smtClean="0"/>
              <a:t>Outstanding commitments: 110 094 CHF</a:t>
            </a:r>
          </a:p>
          <a:p>
            <a:r>
              <a:rPr lang="en-US" dirty="0" smtClean="0"/>
              <a:t>Income: 791 906  CHF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Budget 2009-2010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Very healthy balance</a:t>
            </a:r>
          </a:p>
          <a:p>
            <a:r>
              <a:rPr lang="en-US" dirty="0" smtClean="0"/>
              <a:t>France has paid 2007-2008 but not 2009</a:t>
            </a:r>
          </a:p>
          <a:p>
            <a:r>
              <a:rPr lang="en-US" dirty="0" smtClean="0"/>
              <a:t>Norway has not paid 2009</a:t>
            </a:r>
          </a:p>
          <a:p>
            <a:r>
              <a:rPr lang="en-US" dirty="0" smtClean="0"/>
              <a:t>Manpower expenses: </a:t>
            </a:r>
          </a:p>
          <a:p>
            <a:pPr lvl="1"/>
            <a:r>
              <a:rPr lang="en-US" dirty="0" smtClean="0"/>
              <a:t>experts; external students; users</a:t>
            </a:r>
          </a:p>
          <a:p>
            <a:pPr lvl="1"/>
            <a:r>
              <a:rPr lang="en-US" dirty="0" smtClean="0"/>
              <a:t>½ technician (WITCH/REX)</a:t>
            </a:r>
          </a:p>
          <a:p>
            <a:pPr lvl="1"/>
            <a:r>
              <a:rPr lang="en-US" dirty="0" smtClean="0"/>
              <a:t>1 student HIE-ISOLDE</a:t>
            </a:r>
          </a:p>
          <a:p>
            <a:pPr lvl="1"/>
            <a:r>
              <a:rPr lang="en-US" dirty="0" smtClean="0"/>
              <a:t>½ fellow target/ion source starting in March</a:t>
            </a:r>
          </a:p>
          <a:p>
            <a:pPr lvl="1"/>
            <a:r>
              <a:rPr lang="en-US" dirty="0" smtClean="0"/>
              <a:t>Conference secretary</a:t>
            </a:r>
          </a:p>
          <a:p>
            <a:pPr lvl="1"/>
            <a:r>
              <a:rPr lang="en-US" dirty="0" smtClean="0"/>
              <a:t>Didier Voulot now staff position paid by CERN</a:t>
            </a:r>
          </a:p>
          <a:p>
            <a:pPr lvl="1"/>
            <a:r>
              <a:rPr lang="en-US" dirty="0" smtClean="0"/>
              <a:t>Jenny paid entirely by CERN for 2009 (2010?)</a:t>
            </a:r>
          </a:p>
          <a:p>
            <a:r>
              <a:rPr lang="en-US" dirty="0" smtClean="0"/>
              <a:t>New HIE – ISOLDE team account T131910</a:t>
            </a:r>
          </a:p>
          <a:p>
            <a:pPr lvl="1"/>
            <a:r>
              <a:rPr lang="en-US" dirty="0" smtClean="0"/>
              <a:t>Attribution for 2009 : 215 KCHF</a:t>
            </a:r>
          </a:p>
          <a:p>
            <a:pPr lvl="1"/>
            <a:r>
              <a:rPr lang="en-US" dirty="0" smtClean="0"/>
              <a:t>For 2010 : 300 KCHF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Greece</a:t>
            </a:r>
          </a:p>
          <a:p>
            <a:r>
              <a:rPr lang="en-US" dirty="0" smtClean="0"/>
              <a:t>Ireland</a:t>
            </a:r>
          </a:p>
          <a:p>
            <a:r>
              <a:rPr lang="en-US" dirty="0" smtClean="0"/>
              <a:t>Korea</a:t>
            </a:r>
          </a:p>
          <a:p>
            <a:r>
              <a:rPr lang="en-US" dirty="0" smtClean="0"/>
              <a:t>Chili</a:t>
            </a:r>
          </a:p>
          <a:p>
            <a:r>
              <a:rPr lang="en-US" dirty="0" smtClean="0"/>
              <a:t>Portugal</a:t>
            </a:r>
          </a:p>
          <a:p>
            <a:r>
              <a:rPr lang="en-US" dirty="0" smtClean="0"/>
              <a:t>Norway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212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PH Dept (and other) news</vt:lpstr>
      <vt:lpstr>PowerPoint Presentation</vt:lpstr>
      <vt:lpstr>Budget 2009-2010</vt:lpstr>
      <vt:lpstr>New Members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YBLUMEN</dc:creator>
  <cp:lastModifiedBy>Jenny Weterings</cp:lastModifiedBy>
  <cp:revision>10</cp:revision>
  <dcterms:created xsi:type="dcterms:W3CDTF">2010-02-02T17:30:51Z</dcterms:created>
  <dcterms:modified xsi:type="dcterms:W3CDTF">2013-04-05T10:05:16Z</dcterms:modified>
</cp:coreProperties>
</file>