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ern.ch\dfs\Users\j\jennyw\Documents\T131900\Transactions2010-PIE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ISOLDE Collaboration Expenditure 2010</a:t>
            </a:r>
          </a:p>
        </c:rich>
      </c:tx>
      <c:layout>
        <c:manualLayout>
          <c:xMode val="edge"/>
          <c:yMode val="edge"/>
          <c:x val="0.14317425083240859"/>
          <c:y val="0.1256117455138662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44506104328532E-2"/>
          <c:y val="0.39641109298531857"/>
          <c:w val="0.57269700332963436"/>
          <c:h val="0.33442088091354089"/>
        </c:manualLayout>
      </c:layout>
      <c:pie3DChart>
        <c:varyColors val="1"/>
        <c:ser>
          <c:idx val="0"/>
          <c:order val="0"/>
          <c:spPr>
            <a:solidFill>
              <a:srgbClr val="8080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1FB714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6633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DD080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8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0C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9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Sheet2!$A$1:$A$10</c:f>
              <c:strCache>
                <c:ptCount val="10"/>
                <c:pt idx="0">
                  <c:v>SOLID STATE PHYSICS</c:v>
                </c:pt>
                <c:pt idx="1">
                  <c:v>DATA ACQUISITION</c:v>
                </c:pt>
                <c:pt idx="2">
                  <c:v>REX_ISOLDE</c:v>
                </c:pt>
                <c:pt idx="3">
                  <c:v>ION SOURCE AND TARGET DEVELOPMENT</c:v>
                </c:pt>
                <c:pt idx="4">
                  <c:v>MANPOWER</c:v>
                </c:pt>
                <c:pt idx="5">
                  <c:v>ADMINISTRATION</c:v>
                </c:pt>
                <c:pt idx="6">
                  <c:v>CONSUMABLES</c:v>
                </c:pt>
                <c:pt idx="7">
                  <c:v>HIE-ISOLDE</c:v>
                </c:pt>
                <c:pt idx="8">
                  <c:v>INFRASTRUCTURE</c:v>
                </c:pt>
                <c:pt idx="9">
                  <c:v>CONFERENCES</c:v>
                </c:pt>
              </c:strCache>
            </c:strRef>
          </c:cat>
          <c:val>
            <c:numRef>
              <c:f>Sheet2!$B$1:$B$10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36671.83</c:v>
                </c:pt>
                <c:pt idx="3">
                  <c:v>63760.12</c:v>
                </c:pt>
                <c:pt idx="4">
                  <c:v>251279.37</c:v>
                </c:pt>
                <c:pt idx="5">
                  <c:v>47186.82</c:v>
                </c:pt>
                <c:pt idx="6">
                  <c:v>75785.11</c:v>
                </c:pt>
                <c:pt idx="7">
                  <c:v>515844</c:v>
                </c:pt>
                <c:pt idx="8">
                  <c:v>28528.880000000001</c:v>
                </c:pt>
                <c:pt idx="9">
                  <c:v>3538.7900000000009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705882352941324"/>
          <c:y val="0.25938009787928301"/>
          <c:w val="0.32075471698113212"/>
          <c:h val="0.6101141924959216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BA57-5EAB-468B-8C4F-28B7F3D0865D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BE18A-02A3-4602-AAF7-71852C448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899D19E-2A66-4E96-BAB2-50B0EAB5F2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2324100" y="53975"/>
            <a:ext cx="5559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3600" b="1">
                <a:solidFill>
                  <a:srgbClr val="0D3A7E"/>
                </a:solidFill>
              </a:rPr>
              <a:t>Beam Transfer Line</a:t>
            </a:r>
            <a:endParaRPr lang="en-US" sz="3600" b="1">
              <a:solidFill>
                <a:srgbClr val="0D3A7E"/>
              </a:solidFill>
            </a:endParaRPr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911225"/>
            <a:ext cx="8434388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3495675"/>
            <a:ext cx="12001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0" y="5445125"/>
            <a:ext cx="9144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Straight line with 2 branches – July 2013-July 2014 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911850"/>
            <a:ext cx="9144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Miniball move: Oct 2013 – July 2014 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0202">
            <a:off x="5310188" y="3100388"/>
            <a:ext cx="11477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43375" y="3362325"/>
            <a:ext cx="904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Miniball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0" y="5959475"/>
            <a:ext cx="9144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Or.. Miniball move: earlier </a:t>
            </a:r>
            <a:r>
              <a:rPr lang="de-DE" sz="2400" b="1">
                <a:solidFill>
                  <a:srgbClr val="FF0000"/>
                </a:solidFill>
              </a:rPr>
              <a:t>– </a:t>
            </a:r>
            <a:r>
              <a:rPr lang="de-DE" sz="2400" b="1" u="sng">
                <a:solidFill>
                  <a:srgbClr val="FF0000"/>
                </a:solidFill>
              </a:rPr>
              <a:t>if 2013 shutdown </a:t>
            </a:r>
            <a:endParaRPr lang="en-US" sz="2800" b="1" u="sng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2730133">
            <a:off x="7050088" y="3167063"/>
            <a:ext cx="485775" cy="974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34175" y="2590800"/>
            <a:ext cx="82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Actar / Helios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57825" y="2743200"/>
            <a:ext cx="904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Miniball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077075" y="4343400"/>
            <a:ext cx="1257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Beam diagnostics</a:t>
            </a:r>
          </a:p>
        </p:txBody>
      </p:sp>
      <p:sp>
        <p:nvSpPr>
          <p:cNvPr id="35855" name="Text Box 8"/>
          <p:cNvSpPr txBox="1">
            <a:spLocks noChangeArrowheads="1"/>
          </p:cNvSpPr>
          <p:nvPr/>
        </p:nvSpPr>
        <p:spPr bwMode="auto">
          <a:xfrm>
            <a:off x="9525" y="5016500"/>
            <a:ext cx="20288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 Stage 1: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D50B61-C59D-434F-8BA7-943AD6BA7B68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14400"/>
            <a:ext cx="8305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2324100" y="53975"/>
            <a:ext cx="5559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3600" b="1">
                <a:solidFill>
                  <a:srgbClr val="0D3A7E"/>
                </a:solidFill>
              </a:rPr>
              <a:t>Beam Transfer Line</a:t>
            </a:r>
            <a:endParaRPr lang="en-US" sz="3600" b="1">
              <a:solidFill>
                <a:srgbClr val="0D3A7E"/>
              </a:solidFill>
            </a:endParaRPr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390525" y="5445125"/>
            <a:ext cx="86010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The bend  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893992">
            <a:off x="5348287" y="1555751"/>
            <a:ext cx="11477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16200000">
            <a:off x="4291013" y="1263650"/>
            <a:ext cx="769937" cy="15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687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8575" y="1295400"/>
            <a:ext cx="990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959475"/>
            <a:ext cx="91440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Spectrometer installation and 2nd Miniball move 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24500" y="2657475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Miniball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24300" y="2600325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Spectrometer</a:t>
            </a: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0202">
            <a:off x="5243513" y="3176588"/>
            <a:ext cx="11477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 rot="2730133">
            <a:off x="6983413" y="3243263"/>
            <a:ext cx="485775" cy="9747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8" name="TextBox 19"/>
          <p:cNvSpPr txBox="1">
            <a:spLocks noChangeArrowheads="1"/>
          </p:cNvSpPr>
          <p:nvPr/>
        </p:nvSpPr>
        <p:spPr bwMode="auto">
          <a:xfrm>
            <a:off x="6667500" y="2667000"/>
            <a:ext cx="82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Actar / Helios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91150" y="2819400"/>
            <a:ext cx="904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Miniball</a:t>
            </a:r>
          </a:p>
        </p:txBody>
      </p:sp>
      <p:sp>
        <p:nvSpPr>
          <p:cNvPr id="36880" name="Text Box 8"/>
          <p:cNvSpPr txBox="1">
            <a:spLocks noChangeArrowheads="1"/>
          </p:cNvSpPr>
          <p:nvPr/>
        </p:nvSpPr>
        <p:spPr bwMode="auto">
          <a:xfrm>
            <a:off x="190500" y="5006975"/>
            <a:ext cx="20288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 Stage 2:</a:t>
            </a:r>
            <a:endParaRPr lang="en-US" sz="2800" b="1">
              <a:solidFill>
                <a:srgbClr val="FF0000"/>
              </a:solidFill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267575" y="809625"/>
            <a:ext cx="904875" cy="2047875"/>
            <a:chOff x="7267575" y="809626"/>
            <a:chExt cx="904875" cy="2047873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7820025" y="845608"/>
              <a:ext cx="133350" cy="2011891"/>
              <a:chOff x="7820025" y="845608"/>
              <a:chExt cx="133350" cy="2011891"/>
            </a:xfrm>
          </p:grpSpPr>
          <p:pic>
            <p:nvPicPr>
              <p:cNvPr id="36887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5400000">
                <a:off x="7523691" y="2427816"/>
                <a:ext cx="726017" cy="133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888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5400000">
                <a:off x="7523691" y="1713442"/>
                <a:ext cx="726017" cy="133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889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 rot="5400000">
                <a:off x="7523691" y="1141942"/>
                <a:ext cx="726017" cy="133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6885" name="TextBox 27"/>
            <p:cNvSpPr txBox="1">
              <a:spLocks noChangeArrowheads="1"/>
            </p:cNvSpPr>
            <p:nvPr/>
          </p:nvSpPr>
          <p:spPr bwMode="auto">
            <a:xfrm>
              <a:off x="7267575" y="1181100"/>
              <a:ext cx="9048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TSR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7400925" y="1019176"/>
              <a:ext cx="428625" cy="952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724150" y="5454650"/>
            <a:ext cx="3962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 TSR and beyond..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981325" y="5054600"/>
            <a:ext cx="20288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800" b="1">
                <a:solidFill>
                  <a:srgbClr val="FF0000"/>
                </a:solidFill>
              </a:rPr>
              <a:t> Stage 3: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  <p:bldP spid="13" grpId="0"/>
      <p:bldP spid="21" grpId="0"/>
      <p:bldP spid="38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PH Dept.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Group budget 2011: 285 KCHF?</a:t>
            </a:r>
          </a:p>
          <a:p>
            <a:r>
              <a:rPr lang="en-US" dirty="0" smtClean="0"/>
              <a:t>2 Students; 3 Fellows (1 MC)</a:t>
            </a:r>
          </a:p>
          <a:p>
            <a:r>
              <a:rPr lang="en-US" dirty="0" smtClean="0"/>
              <a:t>Shutdown in 2013; 19 months(?)</a:t>
            </a:r>
          </a:p>
          <a:p>
            <a:r>
              <a:rPr lang="en-US" dirty="0" smtClean="0"/>
              <a:t>Recent ISOLDE PRLs: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B. </a:t>
            </a:r>
            <a:r>
              <a:rPr lang="en-US" sz="2000" dirty="0" err="1" smtClean="0">
                <a:solidFill>
                  <a:srgbClr val="0070C0"/>
                </a:solidFill>
              </a:rPr>
              <a:t>Cheal</a:t>
            </a:r>
            <a:r>
              <a:rPr lang="en-US" sz="2000" dirty="0" smtClean="0">
                <a:solidFill>
                  <a:srgbClr val="0070C0"/>
                </a:solidFill>
              </a:rPr>
              <a:t> et al.; Nuclear Spins and Moments of </a:t>
            </a:r>
            <a:r>
              <a:rPr lang="en-US" sz="2000" dirty="0" err="1" smtClean="0">
                <a:solidFill>
                  <a:srgbClr val="0070C0"/>
                </a:solidFill>
              </a:rPr>
              <a:t>Ga</a:t>
            </a:r>
            <a:r>
              <a:rPr lang="en-US" sz="2000" dirty="0" smtClean="0">
                <a:solidFill>
                  <a:srgbClr val="0070C0"/>
                </a:solidFill>
              </a:rPr>
              <a:t> Isotopes Reveal Sudden Structural Changes between N=40 and N=50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K. </a:t>
            </a:r>
            <a:r>
              <a:rPr lang="en-US" sz="2000" dirty="0" err="1">
                <a:solidFill>
                  <a:srgbClr val="0070C0"/>
                </a:solidFill>
              </a:rPr>
              <a:t>Wimmer</a:t>
            </a:r>
            <a:r>
              <a:rPr lang="en-US" sz="2000" dirty="0">
                <a:solidFill>
                  <a:srgbClr val="0070C0"/>
                </a:solidFill>
              </a:rPr>
              <a:t> et </a:t>
            </a:r>
            <a:r>
              <a:rPr lang="en-US" sz="2000" dirty="0" smtClean="0">
                <a:solidFill>
                  <a:srgbClr val="0070C0"/>
                </a:solidFill>
              </a:rPr>
              <a:t>al.; </a:t>
            </a:r>
            <a:r>
              <a:rPr lang="en-US" sz="2000" dirty="0">
                <a:solidFill>
                  <a:srgbClr val="0070C0"/>
                </a:solidFill>
              </a:rPr>
              <a:t>Discovery of the Shape Coexisting 0+ State in 32Mg by a Two Neutron Transfer </a:t>
            </a:r>
            <a:r>
              <a:rPr lang="en-US" sz="2000" dirty="0" smtClean="0">
                <a:solidFill>
                  <a:srgbClr val="0070C0"/>
                </a:solidFill>
              </a:rPr>
              <a:t>Reaction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S. </a:t>
            </a:r>
            <a:r>
              <a:rPr lang="en-US" sz="2000" dirty="0">
                <a:solidFill>
                  <a:srgbClr val="0070C0"/>
                </a:solidFill>
              </a:rPr>
              <a:t>Naimi et </a:t>
            </a:r>
            <a:r>
              <a:rPr lang="en-US" sz="2000" dirty="0" smtClean="0">
                <a:solidFill>
                  <a:srgbClr val="0070C0"/>
                </a:solidFill>
              </a:rPr>
              <a:t>al.; </a:t>
            </a:r>
            <a:r>
              <a:rPr lang="en-US" sz="2000" dirty="0">
                <a:solidFill>
                  <a:srgbClr val="0070C0"/>
                </a:solidFill>
              </a:rPr>
              <a:t>Critical-Point Boundary for the Nuclear Quantum Phase Transition Near A=100 from Mass Measurements of </a:t>
            </a:r>
            <a:r>
              <a:rPr lang="en-US" sz="2000" dirty="0" smtClean="0">
                <a:solidFill>
                  <a:srgbClr val="0070C0"/>
                </a:solidFill>
              </a:rPr>
              <a:t>96,97Kr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A. Andreyev et </a:t>
            </a:r>
            <a:r>
              <a:rPr lang="en-US" sz="2000" dirty="0" smtClean="0">
                <a:solidFill>
                  <a:srgbClr val="0070C0"/>
                </a:solidFill>
              </a:rPr>
              <a:t>al.; </a:t>
            </a:r>
            <a:r>
              <a:rPr lang="en-US" sz="2000" dirty="0">
                <a:solidFill>
                  <a:srgbClr val="0070C0"/>
                </a:solidFill>
              </a:rPr>
              <a:t>New Type of Asymmetric Fission in Proton-Rich Nuclei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Publications</a:t>
            </a:r>
          </a:p>
          <a:p>
            <a:pPr lvl="1"/>
            <a:r>
              <a:rPr lang="en-US" dirty="0" smtClean="0"/>
              <a:t>Front page of CERN bulletin January</a:t>
            </a:r>
          </a:p>
          <a:p>
            <a:pPr lvl="1"/>
            <a:r>
              <a:rPr lang="en-US" dirty="0" smtClean="0"/>
              <a:t>Front page of NPN Dec-Jan</a:t>
            </a:r>
          </a:p>
          <a:p>
            <a:pPr lvl="1"/>
            <a:r>
              <a:rPr lang="en-US" dirty="0" smtClean="0"/>
              <a:t>Special issue J. Phys. G on REX Physics.</a:t>
            </a:r>
          </a:p>
          <a:p>
            <a:r>
              <a:rPr lang="en-US" dirty="0" smtClean="0"/>
              <a:t>Date of next ISOLDE workshop: Dec 5-7 (Mon-Wed) or Dec 7-9 (Wed-Fri)?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52440 CHF subsistence paid in Sept-Nov 2010</a:t>
            </a:r>
          </a:p>
          <a:p>
            <a:r>
              <a:rPr lang="en-US" dirty="0" smtClean="0"/>
              <a:t>Next call (Apr-Aug 2011) as soon as schedule is finalized</a:t>
            </a:r>
          </a:p>
          <a:p>
            <a:r>
              <a:rPr lang="en-US" dirty="0" smtClean="0"/>
              <a:t>Julien Thiboud contract extended to Aug. 2013 (50% Collaboration; 50% ENSAR). Available from Sept 2011)</a:t>
            </a:r>
          </a:p>
          <a:p>
            <a:r>
              <a:rPr lang="en-US" dirty="0" smtClean="0"/>
              <a:t>Applied fellow for 2 years to be hired in May (application deadline March 3). Prepare Data acquisition system compatible with SPIRAL2.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Isolde Collaboration (T131900)</a:t>
            </a:r>
          </a:p>
          <a:p>
            <a:pPr lvl="1"/>
            <a:r>
              <a:rPr lang="en-US" dirty="0" smtClean="0"/>
              <a:t>2009: 823 122 (</a:t>
            </a:r>
            <a:r>
              <a:rPr lang="en-US" dirty="0" err="1" smtClean="0"/>
              <a:t>incl</a:t>
            </a:r>
            <a:r>
              <a:rPr lang="en-US" dirty="0" smtClean="0"/>
              <a:t> 300000 HIE-ISOLDE)</a:t>
            </a:r>
          </a:p>
          <a:p>
            <a:pPr lvl="1"/>
            <a:r>
              <a:rPr lang="en-US" dirty="0" smtClean="0"/>
              <a:t>2010: 806 750 (</a:t>
            </a:r>
            <a:r>
              <a:rPr lang="en-US" dirty="0" err="1" smtClean="0"/>
              <a:t>incl</a:t>
            </a:r>
            <a:r>
              <a:rPr lang="en-US" dirty="0" smtClean="0"/>
              <a:t> 300000 HIE-ISOLDE)</a:t>
            </a:r>
          </a:p>
          <a:p>
            <a:pPr lvl="1"/>
            <a:r>
              <a:rPr lang="en-US" dirty="0" smtClean="0"/>
              <a:t>Income : 730 000 (F, GR and N have not paid for 2010)</a:t>
            </a:r>
          </a:p>
          <a:p>
            <a:pPr lvl="1"/>
            <a:r>
              <a:rPr lang="en-US" dirty="0" smtClean="0"/>
              <a:t>Short term OK, but we need new members.</a:t>
            </a:r>
          </a:p>
          <a:p>
            <a:pPr lvl="1"/>
            <a:r>
              <a:rPr lang="en-US" dirty="0" smtClean="0"/>
              <a:t>Balance: 595 889</a:t>
            </a:r>
          </a:p>
          <a:p>
            <a:r>
              <a:rPr lang="en-US" dirty="0" smtClean="0"/>
              <a:t>HIE ISOLDE expenditure (T131910)</a:t>
            </a:r>
          </a:p>
          <a:p>
            <a:pPr lvl="1"/>
            <a:r>
              <a:rPr lang="en-US" dirty="0" smtClean="0"/>
              <a:t>2009: 84 166</a:t>
            </a:r>
          </a:p>
          <a:p>
            <a:pPr lvl="1"/>
            <a:r>
              <a:rPr lang="en-US" dirty="0" smtClean="0"/>
              <a:t>2010: 181 805</a:t>
            </a:r>
          </a:p>
          <a:p>
            <a:pPr lvl="1"/>
            <a:r>
              <a:rPr lang="en-US" dirty="0" smtClean="0"/>
              <a:t>Balance: 392 275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PH Dept. News</vt:lpstr>
      <vt:lpstr>News (continued)</vt:lpstr>
      <vt:lpstr>ENSAR </vt:lpstr>
      <vt:lpstr>PowerPoint Presentation</vt:lpstr>
      <vt:lpstr>Expenditures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YBLUMEN</dc:creator>
  <cp:lastModifiedBy>Jenny Weterings</cp:lastModifiedBy>
  <cp:revision>3</cp:revision>
  <dcterms:created xsi:type="dcterms:W3CDTF">2011-02-01T16:48:11Z</dcterms:created>
  <dcterms:modified xsi:type="dcterms:W3CDTF">2013-04-04T12:54:29Z</dcterms:modified>
</cp:coreProperties>
</file>