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  <p:sldMasterId id="2147483720" r:id="rId5"/>
  </p:sldMasterIdLst>
  <p:notesMasterIdLst>
    <p:notesMasterId r:id="rId22"/>
  </p:notesMasterIdLst>
  <p:sldIdLst>
    <p:sldId id="256" r:id="rId6"/>
    <p:sldId id="257" r:id="rId7"/>
    <p:sldId id="260" r:id="rId8"/>
    <p:sldId id="297" r:id="rId9"/>
    <p:sldId id="288" r:id="rId10"/>
    <p:sldId id="259" r:id="rId11"/>
    <p:sldId id="269" r:id="rId12"/>
    <p:sldId id="265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%20Moumita%20Maiti\Desktop\Tb-149-compar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DDS-SL\Documents\Moumita_Oct13-10\EXPERIMENT\TIFR-prep-09\C+Pr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r.%20Moumita%20Maiti\Documents\Moumita_Dec07-10\EXPERIMENT\TIFR\EXPT-09\Pr-C-Tb\exf-Tb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r.%20Moumita%20Maiti\Documents\Moumita_Dec07-10\EXPERIMENT\TIFR\EXPT-09\Pr-C-Tb\exf-Tb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IN"/>
            </a:pPr>
            <a:r>
              <a:rPr lang="en-US" sz="1800" baseline="30000"/>
              <a:t>149</a:t>
            </a:r>
            <a:r>
              <a:rPr lang="en-US" sz="1800"/>
              <a:t>Tb</a:t>
            </a:r>
          </a:p>
        </c:rich>
      </c:tx>
      <c:layout>
        <c:manualLayout>
          <c:xMode val="edge"/>
          <c:yMode val="edge"/>
          <c:x val="0.29485222236379088"/>
          <c:y val="1.234807210566302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2615773069597358"/>
          <c:y val="6.8241469816272951E-2"/>
          <c:w val="0.60922034238719625"/>
          <c:h val="0.71677051238160605"/>
        </c:manualLayout>
      </c:layout>
      <c:scatterChart>
        <c:scatterStyle val="lineMarker"/>
        <c:varyColors val="0"/>
        <c:ser>
          <c:idx val="0"/>
          <c:order val="0"/>
          <c:tx>
            <c:v>12C+141Pr; Alexander and Simonoff (1963)</c:v>
          </c:tx>
          <c:spPr>
            <a:ln w="28575">
              <a:solidFill>
                <a:srgbClr val="FF3300"/>
              </a:solidFill>
            </a:ln>
          </c:spPr>
          <c:marker>
            <c:symbol val="none"/>
          </c:marker>
          <c:xVal>
            <c:numRef>
              <c:f>Sheet1!$B$4:$B$20</c:f>
              <c:numCache>
                <c:formatCode>General</c:formatCode>
                <c:ptCount val="17"/>
                <c:pt idx="0">
                  <c:v>85.1</c:v>
                </c:pt>
                <c:pt idx="1">
                  <c:v>85</c:v>
                </c:pt>
                <c:pt idx="2">
                  <c:v>83.9</c:v>
                </c:pt>
                <c:pt idx="3">
                  <c:v>80.3</c:v>
                </c:pt>
                <c:pt idx="4">
                  <c:v>79.599999999999994</c:v>
                </c:pt>
                <c:pt idx="5">
                  <c:v>78.2</c:v>
                </c:pt>
                <c:pt idx="6">
                  <c:v>75.2</c:v>
                </c:pt>
                <c:pt idx="7">
                  <c:v>74</c:v>
                </c:pt>
                <c:pt idx="8">
                  <c:v>69.8</c:v>
                </c:pt>
                <c:pt idx="9">
                  <c:v>69.5</c:v>
                </c:pt>
                <c:pt idx="10">
                  <c:v>68.2</c:v>
                </c:pt>
                <c:pt idx="11">
                  <c:v>64.599999999999994</c:v>
                </c:pt>
                <c:pt idx="12">
                  <c:v>63.1</c:v>
                </c:pt>
                <c:pt idx="13">
                  <c:v>61.4</c:v>
                </c:pt>
                <c:pt idx="14">
                  <c:v>58.3</c:v>
                </c:pt>
                <c:pt idx="15">
                  <c:v>56</c:v>
                </c:pt>
                <c:pt idx="16">
                  <c:v>54.7</c:v>
                </c:pt>
              </c:numCache>
            </c:numRef>
          </c:xVal>
          <c:yVal>
            <c:numRef>
              <c:f>Sheet1!$C$4:$C$20</c:f>
              <c:numCache>
                <c:formatCode>General</c:formatCode>
                <c:ptCount val="17"/>
                <c:pt idx="0">
                  <c:v>1.32</c:v>
                </c:pt>
                <c:pt idx="1">
                  <c:v>1.25</c:v>
                </c:pt>
                <c:pt idx="2">
                  <c:v>1.86</c:v>
                </c:pt>
                <c:pt idx="3">
                  <c:v>3.42</c:v>
                </c:pt>
                <c:pt idx="4">
                  <c:v>3.42</c:v>
                </c:pt>
                <c:pt idx="5">
                  <c:v>5.2700000000000014</c:v>
                </c:pt>
                <c:pt idx="6">
                  <c:v>9.9</c:v>
                </c:pt>
                <c:pt idx="7">
                  <c:v>10.4</c:v>
                </c:pt>
                <c:pt idx="8">
                  <c:v>25.1</c:v>
                </c:pt>
                <c:pt idx="9">
                  <c:v>26.4</c:v>
                </c:pt>
                <c:pt idx="10">
                  <c:v>27.8</c:v>
                </c:pt>
                <c:pt idx="11">
                  <c:v>36.700000000000003</c:v>
                </c:pt>
                <c:pt idx="12">
                  <c:v>32.700000000000003</c:v>
                </c:pt>
                <c:pt idx="13">
                  <c:v>29.9</c:v>
                </c:pt>
                <c:pt idx="14">
                  <c:v>16.899999999999999</c:v>
                </c:pt>
                <c:pt idx="15">
                  <c:v>6.1099999999999985</c:v>
                </c:pt>
                <c:pt idx="16">
                  <c:v>4.6499999999999995</c:v>
                </c:pt>
              </c:numCache>
            </c:numRef>
          </c:yVal>
          <c:smooth val="0"/>
        </c:ser>
        <c:ser>
          <c:idx val="1"/>
          <c:order val="1"/>
          <c:tx>
            <c:v>12C+141Pr;Kossakowski et al (1985)</c:v>
          </c:tx>
          <c:spPr>
            <a:ln w="28575">
              <a:noFill/>
            </a:ln>
          </c:spPr>
          <c:marker>
            <c:symbol val="square"/>
            <c:size val="8"/>
            <c:spPr>
              <a:solidFill>
                <a:srgbClr val="0000FF"/>
              </a:solidFill>
              <a:ln w="19050">
                <a:solidFill>
                  <a:srgbClr val="0000FF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Sheet1!$I$4:$I$7</c:f>
                <c:numCache>
                  <c:formatCode>General</c:formatCode>
                  <c:ptCount val="4"/>
                  <c:pt idx="0">
                    <c:v>76</c:v>
                  </c:pt>
                  <c:pt idx="1">
                    <c:v>20</c:v>
                  </c:pt>
                  <c:pt idx="2">
                    <c:v>8</c:v>
                  </c:pt>
                  <c:pt idx="3">
                    <c:v>3</c:v>
                  </c:pt>
                </c:numCache>
              </c:numRef>
            </c:plus>
            <c:minus>
              <c:numRef>
                <c:f>Sheet1!$I$4:$I$7</c:f>
                <c:numCache>
                  <c:formatCode>General</c:formatCode>
                  <c:ptCount val="4"/>
                  <c:pt idx="0">
                    <c:v>76</c:v>
                  </c:pt>
                  <c:pt idx="1">
                    <c:v>20</c:v>
                  </c:pt>
                  <c:pt idx="2">
                    <c:v>8</c:v>
                  </c:pt>
                  <c:pt idx="3">
                    <c:v>3</c:v>
                  </c:pt>
                </c:numCache>
              </c:numRef>
            </c:minus>
          </c:errBars>
          <c:xVal>
            <c:numRef>
              <c:f>Sheet1!$G$4:$G$7</c:f>
              <c:numCache>
                <c:formatCode>General</c:formatCode>
                <c:ptCount val="4"/>
                <c:pt idx="0">
                  <c:v>77.400000000000006</c:v>
                </c:pt>
                <c:pt idx="1">
                  <c:v>85.5</c:v>
                </c:pt>
                <c:pt idx="2">
                  <c:v>93.8</c:v>
                </c:pt>
                <c:pt idx="3">
                  <c:v>106.1</c:v>
                </c:pt>
              </c:numCache>
            </c:numRef>
          </c:xVal>
          <c:yVal>
            <c:numRef>
              <c:f>Sheet1!$H$4:$H$7</c:f>
              <c:numCache>
                <c:formatCode>General</c:formatCode>
                <c:ptCount val="4"/>
                <c:pt idx="0">
                  <c:v>408</c:v>
                </c:pt>
                <c:pt idx="1">
                  <c:v>212</c:v>
                </c:pt>
                <c:pt idx="2">
                  <c:v>49</c:v>
                </c:pt>
                <c:pt idx="3">
                  <c:v>6</c:v>
                </c:pt>
              </c:numCache>
            </c:numRef>
          </c:yVal>
          <c:smooth val="0"/>
        </c:ser>
        <c:ser>
          <c:idx val="2"/>
          <c:order val="2"/>
          <c:tx>
            <c:v>14N+141Pr;Kossakowski et al(1985)</c:v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009900"/>
              </a:solidFill>
              <a:ln w="15875">
                <a:solidFill>
                  <a:srgbClr val="009900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Sheet1!$M$4:$M$8</c:f>
                <c:numCache>
                  <c:formatCode>General</c:formatCode>
                  <c:ptCount val="5"/>
                  <c:pt idx="2">
                    <c:v>30</c:v>
                  </c:pt>
                  <c:pt idx="3">
                    <c:v>100</c:v>
                  </c:pt>
                  <c:pt idx="4">
                    <c:v>50</c:v>
                  </c:pt>
                </c:numCache>
              </c:numRef>
            </c:plus>
            <c:minus>
              <c:numRef>
                <c:f>Sheet1!$M$4:$M$8</c:f>
                <c:numCache>
                  <c:formatCode>General</c:formatCode>
                  <c:ptCount val="5"/>
                  <c:pt idx="2">
                    <c:v>30</c:v>
                  </c:pt>
                  <c:pt idx="3">
                    <c:v>100</c:v>
                  </c:pt>
                  <c:pt idx="4">
                    <c:v>50</c:v>
                  </c:pt>
                </c:numCache>
              </c:numRef>
            </c:minus>
          </c:errBars>
          <c:xVal>
            <c:numRef>
              <c:f>Sheet1!$K$4:$K$8</c:f>
              <c:numCache>
                <c:formatCode>General</c:formatCode>
                <c:ptCount val="5"/>
                <c:pt idx="0">
                  <c:v>59.5</c:v>
                </c:pt>
                <c:pt idx="1">
                  <c:v>72.5</c:v>
                </c:pt>
                <c:pt idx="2">
                  <c:v>88</c:v>
                </c:pt>
                <c:pt idx="3">
                  <c:v>101</c:v>
                </c:pt>
                <c:pt idx="4">
                  <c:v>114</c:v>
                </c:pt>
              </c:numCache>
            </c:numRef>
          </c:xVal>
          <c:yVal>
            <c:numRef>
              <c:f>Sheet1!$L$4:$L$8</c:f>
              <c:numCache>
                <c:formatCode>General</c:formatCode>
                <c:ptCount val="5"/>
                <c:pt idx="1">
                  <c:v>15</c:v>
                </c:pt>
                <c:pt idx="2">
                  <c:v>80</c:v>
                </c:pt>
                <c:pt idx="3">
                  <c:v>220</c:v>
                </c:pt>
                <c:pt idx="4">
                  <c:v>110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6231168"/>
        <c:axId val="120243328"/>
      </c:scatterChart>
      <c:valAx>
        <c:axId val="116231168"/>
        <c:scaling>
          <c:orientation val="minMax"/>
          <c:max val="115"/>
          <c:min val="45"/>
        </c:scaling>
        <c:delete val="0"/>
        <c:axPos val="b"/>
        <c:title>
          <c:tx>
            <c:rich>
              <a:bodyPr/>
              <a:lstStyle/>
              <a:p>
                <a:pPr>
                  <a:defRPr lang="en-IN" sz="1400" baseline="0">
                    <a:solidFill>
                      <a:sysClr val="windowText" lastClr="000000"/>
                    </a:solidFill>
                  </a:defRPr>
                </a:pPr>
                <a:r>
                  <a:rPr lang="en-IN" sz="1400" baseline="0">
                    <a:solidFill>
                      <a:sysClr val="windowText" lastClr="000000"/>
                    </a:solidFill>
                  </a:rPr>
                  <a:t>Incident energy [MeV]</a:t>
                </a:r>
              </a:p>
            </c:rich>
          </c:tx>
          <c:layout>
            <c:manualLayout>
              <c:xMode val="edge"/>
              <c:yMode val="edge"/>
              <c:x val="0.30854437074489366"/>
              <c:y val="0.89248002967020368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spPr>
          <a:ln w="28575">
            <a:solidFill>
              <a:srgbClr val="CC0000"/>
            </a:solidFill>
          </a:ln>
        </c:spPr>
        <c:txPr>
          <a:bodyPr/>
          <a:lstStyle/>
          <a:p>
            <a:pPr>
              <a:defRPr lang="en-IN" sz="1200" b="1" i="0" baseline="0"/>
            </a:pPr>
            <a:endParaRPr lang="en-US"/>
          </a:p>
        </c:txPr>
        <c:crossAx val="120243328"/>
        <c:crosses val="autoZero"/>
        <c:crossBetween val="midCat"/>
        <c:majorUnit val="10"/>
        <c:minorUnit val="5"/>
      </c:valAx>
      <c:valAx>
        <c:axId val="1202433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IN" sz="1400" baseline="0">
                    <a:solidFill>
                      <a:srgbClr val="C00000"/>
                    </a:solidFill>
                  </a:defRPr>
                </a:pPr>
                <a:r>
                  <a:rPr lang="en-US" sz="1400" baseline="0">
                    <a:solidFill>
                      <a:sysClr val="windowText" lastClr="000000"/>
                    </a:solidFill>
                  </a:rPr>
                  <a:t>Cross section [mb]</a:t>
                </a:r>
              </a:p>
            </c:rich>
          </c:tx>
          <c:layout>
            <c:manualLayout>
              <c:xMode val="edge"/>
              <c:yMode val="edge"/>
              <c:x val="1.0966544029157959E-2"/>
              <c:y val="0.185212248468941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8575">
            <a:solidFill>
              <a:srgbClr val="CC0000"/>
            </a:solidFill>
          </a:ln>
        </c:spPr>
        <c:txPr>
          <a:bodyPr/>
          <a:lstStyle/>
          <a:p>
            <a:pPr>
              <a:defRPr lang="en-IN" sz="1200" b="1" i="0" baseline="0"/>
            </a:pPr>
            <a:endParaRPr lang="en-US"/>
          </a:p>
        </c:txPr>
        <c:crossAx val="116231168"/>
        <c:crosses val="autoZero"/>
        <c:crossBetween val="midCat"/>
      </c:valAx>
      <c:spPr>
        <a:gradFill flip="none" rotWithShape="1">
          <a:gsLst>
            <a:gs pos="0">
              <a:sysClr val="window" lastClr="FFFFFF"/>
            </a:gs>
            <a:gs pos="50000">
              <a:srgbClr val="FFFF66"/>
            </a:gs>
            <a:gs pos="100000">
              <a:sysClr val="window" lastClr="FFFFFF"/>
            </a:gs>
          </a:gsLst>
          <a:lin ang="18900000" scaled="1"/>
          <a:tileRect/>
        </a:gradFill>
      </c:spPr>
    </c:plotArea>
    <c:legend>
      <c:legendPos val="r"/>
      <c:layout>
        <c:manualLayout>
          <c:xMode val="edge"/>
          <c:yMode val="edge"/>
          <c:x val="0.67095186292552433"/>
          <c:y val="0"/>
          <c:w val="0.32542090158384968"/>
          <c:h val="0.34880169639811992"/>
        </c:manualLayout>
      </c:layout>
      <c:overlay val="0"/>
      <c:txPr>
        <a:bodyPr/>
        <a:lstStyle/>
        <a:p>
          <a:pPr>
            <a:defRPr lang="en-IN" sz="1200" b="1" i="0" baseline="0"/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ysClr val="window" lastClr="FFFFFF"/>
        </a:gs>
        <a:gs pos="50000">
          <a:srgbClr val="FFFF00"/>
        </a:gs>
        <a:gs pos="100000">
          <a:sysClr val="window" lastClr="FFFFFF"/>
        </a:gs>
      </a:gsLst>
      <a:lin ang="18900000" scaled="1"/>
      <a:tileRect/>
    </a:gra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IN"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IN" sz="1400" baseline="30000"/>
              <a:t>12</a:t>
            </a:r>
            <a:r>
              <a:rPr lang="en-IN" sz="1400"/>
              <a:t>C + </a:t>
            </a:r>
            <a:r>
              <a:rPr lang="en-IN" sz="1400" baseline="30000"/>
              <a:t>nat</a:t>
            </a:r>
            <a:r>
              <a:rPr lang="en-IN" sz="1400"/>
              <a:t>Pr</a:t>
            </a:r>
          </a:p>
        </c:rich>
      </c:tx>
      <c:layout>
        <c:manualLayout>
          <c:xMode val="edge"/>
          <c:yMode val="edge"/>
          <c:x val="0.34088531068448075"/>
          <c:y val="7.764715716267947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46749738806963"/>
          <c:y val="0.12532177336849767"/>
          <c:w val="0.68337853884769251"/>
          <c:h val="0.6679346490685975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PACE!$B$4</c:f>
              <c:strCache>
                <c:ptCount val="1"/>
                <c:pt idx="0">
                  <c:v>Tb-150</c:v>
                </c:pt>
              </c:strCache>
            </c:strRef>
          </c:tx>
          <c:spPr>
            <a:ln w="19050">
              <a:solidFill>
                <a:srgbClr val="0000FF"/>
              </a:solidFill>
              <a:prstDash val="dash"/>
            </a:ln>
          </c:spPr>
          <c:marker>
            <c:symbol val="none"/>
          </c:marker>
          <c:xVal>
            <c:numRef>
              <c:f>PACE!$A$5:$A$19</c:f>
              <c:numCache>
                <c:formatCode>General</c:formatCode>
                <c:ptCount val="15"/>
                <c:pt idx="0">
                  <c:v>50</c:v>
                </c:pt>
                <c:pt idx="1">
                  <c:v>52</c:v>
                </c:pt>
                <c:pt idx="2">
                  <c:v>55</c:v>
                </c:pt>
                <c:pt idx="3">
                  <c:v>58</c:v>
                </c:pt>
                <c:pt idx="4">
                  <c:v>60</c:v>
                </c:pt>
                <c:pt idx="5">
                  <c:v>62</c:v>
                </c:pt>
                <c:pt idx="6">
                  <c:v>65</c:v>
                </c:pt>
                <c:pt idx="7">
                  <c:v>68</c:v>
                </c:pt>
                <c:pt idx="8">
                  <c:v>70</c:v>
                </c:pt>
                <c:pt idx="9">
                  <c:v>72</c:v>
                </c:pt>
                <c:pt idx="10">
                  <c:v>75</c:v>
                </c:pt>
                <c:pt idx="11">
                  <c:v>78</c:v>
                </c:pt>
                <c:pt idx="12">
                  <c:v>80</c:v>
                </c:pt>
                <c:pt idx="13">
                  <c:v>82</c:v>
                </c:pt>
                <c:pt idx="14">
                  <c:v>85</c:v>
                </c:pt>
              </c:numCache>
            </c:numRef>
          </c:xVal>
          <c:yVal>
            <c:numRef>
              <c:f>PACE!$B$5:$B$19</c:f>
              <c:numCache>
                <c:formatCode>General</c:formatCode>
                <c:ptCount val="15"/>
                <c:pt idx="0">
                  <c:v>46.98</c:v>
                </c:pt>
                <c:pt idx="1">
                  <c:v>156.41999999999999</c:v>
                </c:pt>
                <c:pt idx="2">
                  <c:v>313.39999999999969</c:v>
                </c:pt>
                <c:pt idx="3">
                  <c:v>394.97999999999911</c:v>
                </c:pt>
                <c:pt idx="4">
                  <c:v>373.28</c:v>
                </c:pt>
                <c:pt idx="5">
                  <c:v>295.66000000000008</c:v>
                </c:pt>
                <c:pt idx="6">
                  <c:v>174.6</c:v>
                </c:pt>
                <c:pt idx="7">
                  <c:v>85.07</c:v>
                </c:pt>
                <c:pt idx="8">
                  <c:v>55.160000000000011</c:v>
                </c:pt>
                <c:pt idx="9">
                  <c:v>30.759999999999987</c:v>
                </c:pt>
                <c:pt idx="10">
                  <c:v>11.11</c:v>
                </c:pt>
                <c:pt idx="11">
                  <c:v>3.02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PACE!$C$4</c:f>
              <c:strCache>
                <c:ptCount val="1"/>
                <c:pt idx="0">
                  <c:v>Tb-149</c:v>
                </c:pt>
              </c:strCache>
            </c:strRef>
          </c:tx>
          <c:spPr>
            <a:ln w="1905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PACE!$A$5:$A$19</c:f>
              <c:numCache>
                <c:formatCode>General</c:formatCode>
                <c:ptCount val="15"/>
                <c:pt idx="0">
                  <c:v>50</c:v>
                </c:pt>
                <c:pt idx="1">
                  <c:v>52</c:v>
                </c:pt>
                <c:pt idx="2">
                  <c:v>55</c:v>
                </c:pt>
                <c:pt idx="3">
                  <c:v>58</c:v>
                </c:pt>
                <c:pt idx="4">
                  <c:v>60</c:v>
                </c:pt>
                <c:pt idx="5">
                  <c:v>62</c:v>
                </c:pt>
                <c:pt idx="6">
                  <c:v>65</c:v>
                </c:pt>
                <c:pt idx="7">
                  <c:v>68</c:v>
                </c:pt>
                <c:pt idx="8">
                  <c:v>70</c:v>
                </c:pt>
                <c:pt idx="9">
                  <c:v>72</c:v>
                </c:pt>
                <c:pt idx="10">
                  <c:v>75</c:v>
                </c:pt>
                <c:pt idx="11">
                  <c:v>78</c:v>
                </c:pt>
                <c:pt idx="12">
                  <c:v>80</c:v>
                </c:pt>
                <c:pt idx="13">
                  <c:v>82</c:v>
                </c:pt>
                <c:pt idx="14">
                  <c:v>85</c:v>
                </c:pt>
              </c:numCache>
            </c:numRef>
          </c:xVal>
          <c:yVal>
            <c:numRef>
              <c:f>PACE!$C$5:$C$19</c:f>
              <c:numCache>
                <c:formatCode>General</c:formatCode>
                <c:ptCount val="15"/>
                <c:pt idx="2">
                  <c:v>1.1399999999999959</c:v>
                </c:pt>
                <c:pt idx="3">
                  <c:v>32.520000000000003</c:v>
                </c:pt>
                <c:pt idx="4">
                  <c:v>98.669999999999987</c:v>
                </c:pt>
                <c:pt idx="5">
                  <c:v>190.65</c:v>
                </c:pt>
                <c:pt idx="6">
                  <c:v>331.83</c:v>
                </c:pt>
                <c:pt idx="7">
                  <c:v>431.59</c:v>
                </c:pt>
                <c:pt idx="8">
                  <c:v>453.58</c:v>
                </c:pt>
                <c:pt idx="9">
                  <c:v>418.5</c:v>
                </c:pt>
                <c:pt idx="10">
                  <c:v>303.14000000000038</c:v>
                </c:pt>
                <c:pt idx="11">
                  <c:v>172.7</c:v>
                </c:pt>
                <c:pt idx="12">
                  <c:v>116.64999999999999</c:v>
                </c:pt>
                <c:pt idx="13">
                  <c:v>79.53</c:v>
                </c:pt>
                <c:pt idx="14">
                  <c:v>33.200000000000003</c:v>
                </c:pt>
              </c:numCache>
            </c:numRef>
          </c:yVal>
          <c:smooth val="1"/>
        </c:ser>
        <c:ser>
          <c:idx val="4"/>
          <c:order val="2"/>
          <c:tx>
            <c:strRef>
              <c:f>PACE!$F$4</c:f>
              <c:strCache>
                <c:ptCount val="1"/>
                <c:pt idx="0">
                  <c:v>Eu-146</c:v>
                </c:pt>
              </c:strCache>
            </c:strRef>
          </c:tx>
          <c:spPr>
            <a:ln w="19050">
              <a:solidFill>
                <a:srgbClr val="9900CC"/>
              </a:solidFill>
              <a:prstDash val="lgDashDotDot"/>
            </a:ln>
          </c:spPr>
          <c:marker>
            <c:symbol val="star"/>
            <c:size val="7"/>
            <c:spPr>
              <a:ln w="19050">
                <a:solidFill>
                  <a:srgbClr val="9900CC"/>
                </a:solidFill>
              </a:ln>
            </c:spPr>
          </c:marker>
          <c:xVal>
            <c:numRef>
              <c:f>PACE!$A$5:$A$19</c:f>
              <c:numCache>
                <c:formatCode>General</c:formatCode>
                <c:ptCount val="15"/>
                <c:pt idx="0">
                  <c:v>50</c:v>
                </c:pt>
                <c:pt idx="1">
                  <c:v>52</c:v>
                </c:pt>
                <c:pt idx="2">
                  <c:v>55</c:v>
                </c:pt>
                <c:pt idx="3">
                  <c:v>58</c:v>
                </c:pt>
                <c:pt idx="4">
                  <c:v>60</c:v>
                </c:pt>
                <c:pt idx="5">
                  <c:v>62</c:v>
                </c:pt>
                <c:pt idx="6">
                  <c:v>65</c:v>
                </c:pt>
                <c:pt idx="7">
                  <c:v>68</c:v>
                </c:pt>
                <c:pt idx="8">
                  <c:v>70</c:v>
                </c:pt>
                <c:pt idx="9">
                  <c:v>72</c:v>
                </c:pt>
                <c:pt idx="10">
                  <c:v>75</c:v>
                </c:pt>
                <c:pt idx="11">
                  <c:v>78</c:v>
                </c:pt>
                <c:pt idx="12">
                  <c:v>80</c:v>
                </c:pt>
                <c:pt idx="13">
                  <c:v>82</c:v>
                </c:pt>
                <c:pt idx="14">
                  <c:v>85</c:v>
                </c:pt>
              </c:numCache>
            </c:numRef>
          </c:xVal>
          <c:yVal>
            <c:numRef>
              <c:f>PACE!$F$5:$F$19</c:f>
              <c:numCache>
                <c:formatCode>General</c:formatCode>
                <c:ptCount val="15"/>
                <c:pt idx="3">
                  <c:v>20.66</c:v>
                </c:pt>
                <c:pt idx="4">
                  <c:v>56.53</c:v>
                </c:pt>
                <c:pt idx="5">
                  <c:v>112.11</c:v>
                </c:pt>
                <c:pt idx="6">
                  <c:v>181.97</c:v>
                </c:pt>
                <c:pt idx="7">
                  <c:v>224.76</c:v>
                </c:pt>
                <c:pt idx="8">
                  <c:v>240.98000000000027</c:v>
                </c:pt>
                <c:pt idx="9">
                  <c:v>251.6</c:v>
                </c:pt>
                <c:pt idx="10">
                  <c:v>260.88</c:v>
                </c:pt>
                <c:pt idx="11">
                  <c:v>256.35000000000002</c:v>
                </c:pt>
                <c:pt idx="12">
                  <c:v>246.47</c:v>
                </c:pt>
                <c:pt idx="13">
                  <c:v>226.08</c:v>
                </c:pt>
                <c:pt idx="14">
                  <c:v>180.88000000000045</c:v>
                </c:pt>
              </c:numCache>
            </c:numRef>
          </c:yVal>
          <c:smooth val="1"/>
        </c:ser>
        <c:ser>
          <c:idx val="5"/>
          <c:order val="3"/>
          <c:tx>
            <c:strRef>
              <c:f>PACE!$G$4</c:f>
              <c:strCache>
                <c:ptCount val="1"/>
                <c:pt idx="0">
                  <c:v>Eu-145</c:v>
                </c:pt>
              </c:strCache>
            </c:strRef>
          </c:tx>
          <c:spPr>
            <a:ln w="19050">
              <a:solidFill>
                <a:srgbClr val="00FF00"/>
              </a:solidFill>
              <a:prstDash val="lgDashDot"/>
            </a:ln>
          </c:spPr>
          <c:marker>
            <c:symbol val="none"/>
          </c:marker>
          <c:xVal>
            <c:numRef>
              <c:f>PACE!$A$5:$A$19</c:f>
              <c:numCache>
                <c:formatCode>General</c:formatCode>
                <c:ptCount val="15"/>
                <c:pt idx="0">
                  <c:v>50</c:v>
                </c:pt>
                <c:pt idx="1">
                  <c:v>52</c:v>
                </c:pt>
                <c:pt idx="2">
                  <c:v>55</c:v>
                </c:pt>
                <c:pt idx="3">
                  <c:v>58</c:v>
                </c:pt>
                <c:pt idx="4">
                  <c:v>60</c:v>
                </c:pt>
                <c:pt idx="5">
                  <c:v>62</c:v>
                </c:pt>
                <c:pt idx="6">
                  <c:v>65</c:v>
                </c:pt>
                <c:pt idx="7">
                  <c:v>68</c:v>
                </c:pt>
                <c:pt idx="8">
                  <c:v>70</c:v>
                </c:pt>
                <c:pt idx="9">
                  <c:v>72</c:v>
                </c:pt>
                <c:pt idx="10">
                  <c:v>75</c:v>
                </c:pt>
                <c:pt idx="11">
                  <c:v>78</c:v>
                </c:pt>
                <c:pt idx="12">
                  <c:v>80</c:v>
                </c:pt>
                <c:pt idx="13">
                  <c:v>82</c:v>
                </c:pt>
                <c:pt idx="14">
                  <c:v>85</c:v>
                </c:pt>
              </c:numCache>
            </c:numRef>
          </c:xVal>
          <c:yVal>
            <c:numRef>
              <c:f>PACE!$G$5:$G$19</c:f>
              <c:numCache>
                <c:formatCode>General</c:formatCode>
                <c:ptCount val="15"/>
                <c:pt idx="6">
                  <c:v>1.47</c:v>
                </c:pt>
                <c:pt idx="7">
                  <c:v>23.97</c:v>
                </c:pt>
                <c:pt idx="8">
                  <c:v>48.32</c:v>
                </c:pt>
                <c:pt idx="9">
                  <c:v>105.54</c:v>
                </c:pt>
                <c:pt idx="10">
                  <c:v>213</c:v>
                </c:pt>
                <c:pt idx="11">
                  <c:v>313.10000000000002</c:v>
                </c:pt>
                <c:pt idx="12">
                  <c:v>354.2</c:v>
                </c:pt>
                <c:pt idx="13">
                  <c:v>392.35</c:v>
                </c:pt>
                <c:pt idx="14">
                  <c:v>436.82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1472512"/>
        <c:axId val="121474432"/>
      </c:scatterChart>
      <c:valAx>
        <c:axId val="121472512"/>
        <c:scaling>
          <c:orientation val="minMax"/>
          <c:max val="85"/>
          <c:min val="50"/>
        </c:scaling>
        <c:delete val="0"/>
        <c:axPos val="b"/>
        <c:title>
          <c:tx>
            <c:rich>
              <a:bodyPr/>
              <a:lstStyle/>
              <a:p>
                <a:pPr>
                  <a:defRPr lang="en-IN"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IN" sz="1200" baseline="0"/>
                  <a:t>Energy[MeV]</a:t>
                </a:r>
              </a:p>
            </c:rich>
          </c:tx>
          <c:layout>
            <c:manualLayout>
              <c:xMode val="edge"/>
              <c:yMode val="edge"/>
              <c:x val="0.38835019218103461"/>
              <c:y val="0.9105882942976075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IN"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1474432"/>
        <c:crosses val="autoZero"/>
        <c:crossBetween val="midCat"/>
        <c:majorUnit val="5"/>
      </c:valAx>
      <c:valAx>
        <c:axId val="12147443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lang="en-IN"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IN" sz="1200" baseline="0"/>
                  <a:t>cross section [mb]</a:t>
                </a:r>
              </a:p>
            </c:rich>
          </c:tx>
          <c:layout>
            <c:manualLayout>
              <c:xMode val="edge"/>
              <c:yMode val="edge"/>
              <c:x val="7.7671941492750297E-3"/>
              <c:y val="0.2457718614531662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IN"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1472512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075651708584961"/>
          <c:y val="0.25725496096427586"/>
          <c:w val="0.17767020869964067"/>
          <c:h val="0.24000000000000021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lang="en-IN"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28575">
      <a:solidFill>
        <a:schemeClr val="accent1">
          <a:lumMod val="75000"/>
        </a:schemeClr>
      </a:solidFill>
    </a:ln>
    <a:effectLst>
      <a:glow rad="228600">
        <a:schemeClr val="accent1">
          <a:satMod val="175000"/>
          <a:alpha val="40000"/>
        </a:schemeClr>
      </a:glow>
    </a:effectLst>
    <a:scene3d>
      <a:camera prst="orthographicFront"/>
      <a:lightRig rig="threePt" dir="t"/>
    </a:scene3d>
    <a:sp3d>
      <a:bevelT w="190500" h="38100"/>
    </a:sp3d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IN" sz="2000"/>
            </a:pPr>
            <a:r>
              <a:rPr lang="en-US" sz="2200" baseline="30000" dirty="0"/>
              <a:t>12</a:t>
            </a:r>
            <a:r>
              <a:rPr lang="en-US" sz="2200" dirty="0"/>
              <a:t>C+</a:t>
            </a:r>
            <a:r>
              <a:rPr lang="en-US" sz="2200" baseline="30000" dirty="0"/>
              <a:t>141</a:t>
            </a:r>
            <a:r>
              <a:rPr lang="en-US" sz="2200" dirty="0"/>
              <a:t>P</a:t>
            </a:r>
            <a:r>
              <a:rPr lang="en-US" sz="2000" dirty="0"/>
              <a:t>r</a:t>
            </a:r>
          </a:p>
        </c:rich>
      </c:tx>
      <c:layout>
        <c:manualLayout>
          <c:xMode val="edge"/>
          <c:yMode val="edge"/>
          <c:x val="0.43136118032419768"/>
          <c:y val="4.2748203390998503E-4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726618547681582"/>
          <c:y val="6.0659813356663754E-2"/>
          <c:w val="0.80350459317585299"/>
          <c:h val="0.73341025080198308"/>
        </c:manualLayout>
      </c:layout>
      <c:scatterChart>
        <c:scatterStyle val="lineMarker"/>
        <c:varyColors val="0"/>
        <c:ser>
          <c:idx val="0"/>
          <c:order val="0"/>
          <c:tx>
            <c:strRef>
              <c:f>data!$O$28</c:f>
              <c:strCache>
                <c:ptCount val="1"/>
                <c:pt idx="0">
                  <c:v>149-Tb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errBars>
            <c:errDir val="y"/>
            <c:errBarType val="both"/>
            <c:errValType val="percentage"/>
            <c:noEndCap val="0"/>
            <c:val val="8"/>
          </c:errBars>
          <c:xVal>
            <c:numRef>
              <c:f>data!$N$29:$N$36</c:f>
              <c:numCache>
                <c:formatCode>0.0</c:formatCode>
                <c:ptCount val="8"/>
                <c:pt idx="0">
                  <c:v>77.48945049999999</c:v>
                </c:pt>
                <c:pt idx="1">
                  <c:v>71.86766620000013</c:v>
                </c:pt>
                <c:pt idx="2">
                  <c:v>65.935166675000161</c:v>
                </c:pt>
                <c:pt idx="3">
                  <c:v>61.118710800000073</c:v>
                </c:pt>
                <c:pt idx="4">
                  <c:v>60.916507720000006</c:v>
                </c:pt>
                <c:pt idx="5">
                  <c:v>59.627151425000008</c:v>
                </c:pt>
                <c:pt idx="6">
                  <c:v>54.040492040000011</c:v>
                </c:pt>
                <c:pt idx="7">
                  <c:v>53.822376240000096</c:v>
                </c:pt>
              </c:numCache>
            </c:numRef>
          </c:xVal>
          <c:yVal>
            <c:numRef>
              <c:f>data!$O$29:$O$36</c:f>
              <c:numCache>
                <c:formatCode>0.0</c:formatCode>
                <c:ptCount val="8"/>
                <c:pt idx="0">
                  <c:v>4.8</c:v>
                </c:pt>
                <c:pt idx="1">
                  <c:v>9.7000000000000011</c:v>
                </c:pt>
                <c:pt idx="2">
                  <c:v>22.6</c:v>
                </c:pt>
                <c:pt idx="3">
                  <c:v>21.598457222706596</c:v>
                </c:pt>
                <c:pt idx="4">
                  <c:v>15.728268990854092</c:v>
                </c:pt>
                <c:pt idx="5">
                  <c:v>17.625361423814908</c:v>
                </c:pt>
                <c:pt idx="6">
                  <c:v>2.0067883821207362</c:v>
                </c:pt>
                <c:pt idx="7">
                  <c:v>2.8033136626214872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data!$H$4</c:f>
              <c:strCache>
                <c:ptCount val="1"/>
                <c:pt idx="0">
                  <c:v>150-Tb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9"/>
            <c:spPr>
              <a:noFill/>
              <a:ln w="25400">
                <a:solidFill>
                  <a:srgbClr val="0000FF"/>
                </a:solidFill>
              </a:ln>
            </c:spPr>
          </c:marker>
          <c:errBars>
            <c:errDir val="y"/>
            <c:errBarType val="both"/>
            <c:errValType val="percentage"/>
            <c:noEndCap val="0"/>
            <c:val val="6"/>
          </c:errBars>
          <c:xVal>
            <c:numRef>
              <c:f>data!$G$5:$G$9</c:f>
              <c:numCache>
                <c:formatCode>General</c:formatCode>
                <c:ptCount val="5"/>
                <c:pt idx="0" formatCode="0.0">
                  <c:v>61.1</c:v>
                </c:pt>
                <c:pt idx="1">
                  <c:v>60.9</c:v>
                </c:pt>
                <c:pt idx="2">
                  <c:v>54</c:v>
                </c:pt>
                <c:pt idx="3">
                  <c:v>52</c:v>
                </c:pt>
                <c:pt idx="4">
                  <c:v>46.3</c:v>
                </c:pt>
              </c:numCache>
            </c:numRef>
          </c:xVal>
          <c:yVal>
            <c:numRef>
              <c:f>data!$H$5:$H$9</c:f>
              <c:numCache>
                <c:formatCode>General</c:formatCode>
                <c:ptCount val="5"/>
                <c:pt idx="0">
                  <c:v>34.720000000000013</c:v>
                </c:pt>
                <c:pt idx="1">
                  <c:v>31.24</c:v>
                </c:pt>
                <c:pt idx="2">
                  <c:v>59.5</c:v>
                </c:pt>
                <c:pt idx="3">
                  <c:v>45.47</c:v>
                </c:pt>
                <c:pt idx="4">
                  <c:v>16.09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data!$K$4</c:f>
              <c:strCache>
                <c:ptCount val="1"/>
                <c:pt idx="0">
                  <c:v>151-Tb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noFill/>
              <a:ln w="19050">
                <a:solidFill>
                  <a:srgbClr val="008000"/>
                </a:solidFill>
              </a:ln>
            </c:spPr>
          </c:marker>
          <c:errBars>
            <c:errDir val="y"/>
            <c:errBarType val="both"/>
            <c:errValType val="percentage"/>
            <c:noEndCap val="0"/>
            <c:val val="8"/>
          </c:errBars>
          <c:xVal>
            <c:numRef>
              <c:f>data!$J$5:$J$9</c:f>
              <c:numCache>
                <c:formatCode>General</c:formatCode>
                <c:ptCount val="5"/>
                <c:pt idx="0" formatCode="0.0">
                  <c:v>61.1</c:v>
                </c:pt>
                <c:pt idx="1">
                  <c:v>60.9</c:v>
                </c:pt>
                <c:pt idx="2">
                  <c:v>54</c:v>
                </c:pt>
                <c:pt idx="3">
                  <c:v>52</c:v>
                </c:pt>
                <c:pt idx="4">
                  <c:v>46.3</c:v>
                </c:pt>
              </c:numCache>
            </c:numRef>
          </c:xVal>
          <c:yVal>
            <c:numRef>
              <c:f>data!$K$5:$K$9</c:f>
              <c:numCache>
                <c:formatCode>General</c:formatCode>
                <c:ptCount val="5"/>
                <c:pt idx="0">
                  <c:v>19.809999999999999</c:v>
                </c:pt>
                <c:pt idx="1">
                  <c:v>18.309999999999999</c:v>
                </c:pt>
                <c:pt idx="2">
                  <c:v>37</c:v>
                </c:pt>
                <c:pt idx="3">
                  <c:v>19.979999999999986</c:v>
                </c:pt>
                <c:pt idx="4">
                  <c:v>15.98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1554048"/>
        <c:axId val="121555968"/>
      </c:scatterChart>
      <c:valAx>
        <c:axId val="121554048"/>
        <c:scaling>
          <c:orientation val="minMax"/>
          <c:max val="80"/>
          <c:min val="40"/>
        </c:scaling>
        <c:delete val="0"/>
        <c:axPos val="b"/>
        <c:title>
          <c:tx>
            <c:rich>
              <a:bodyPr/>
              <a:lstStyle/>
              <a:p>
                <a:pPr>
                  <a:defRPr lang="en-IN" sz="2000" baseline="0"/>
                </a:pPr>
                <a:r>
                  <a:rPr lang="en-US" sz="2000" baseline="0"/>
                  <a:t>Energy [MeV]</a:t>
                </a:r>
              </a:p>
            </c:rich>
          </c:tx>
          <c:layout>
            <c:manualLayout>
              <c:xMode val="edge"/>
              <c:yMode val="edge"/>
              <c:x val="0.44019905372490825"/>
              <c:y val="0.90835280512203065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lang="en-IN" sz="1600" b="1" i="0" baseline="0"/>
            </a:pPr>
            <a:endParaRPr lang="en-US"/>
          </a:p>
        </c:txPr>
        <c:crossAx val="121555968"/>
        <c:crosses val="autoZero"/>
        <c:crossBetween val="midCat"/>
        <c:majorUnit val="5"/>
        <c:minorUnit val="1"/>
      </c:valAx>
      <c:valAx>
        <c:axId val="1215559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IN" sz="2000" baseline="0"/>
                </a:pPr>
                <a:r>
                  <a:rPr lang="en-US" sz="2000" baseline="0"/>
                  <a:t>Cross section [mb]</a:t>
                </a:r>
              </a:p>
            </c:rich>
          </c:tx>
          <c:layout>
            <c:manualLayout>
              <c:xMode val="edge"/>
              <c:yMode val="edge"/>
              <c:x val="8.007642991125186E-3"/>
              <c:y val="0.18894425935776535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lang="en-IN" sz="1600" b="1" i="0" baseline="0"/>
            </a:pPr>
            <a:endParaRPr lang="en-US"/>
          </a:p>
        </c:txPr>
        <c:crossAx val="121554048"/>
        <c:crosses val="autoZero"/>
        <c:crossBetween val="midCat"/>
      </c:valAx>
      <c:spPr>
        <a:gradFill>
          <a:gsLst>
            <a:gs pos="0">
              <a:sysClr val="window" lastClr="FFFFFF"/>
            </a:gs>
            <a:gs pos="50000">
              <a:schemeClr val="accent6">
                <a:lumMod val="40000"/>
                <a:lumOff val="60000"/>
              </a:schemeClr>
            </a:gs>
            <a:gs pos="100000">
              <a:sysClr val="window" lastClr="FFFFFF"/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82784708418488884"/>
          <c:y val="5.1318159336300941E-2"/>
          <c:w val="0.14855577427821517"/>
          <c:h val="0.24329021902442252"/>
        </c:manualLayout>
      </c:layout>
      <c:overlay val="0"/>
      <c:txPr>
        <a:bodyPr/>
        <a:lstStyle/>
        <a:p>
          <a:pPr>
            <a:defRPr lang="en-IN" sz="1800" b="1" i="0" baseline="0"/>
          </a:pPr>
          <a:endParaRPr lang="en-US"/>
        </a:p>
      </c:txPr>
    </c:legend>
    <c:plotVisOnly val="1"/>
    <c:dispBlanksAs val="gap"/>
    <c:showDLblsOverMax val="0"/>
  </c:chart>
  <c:spPr>
    <a:gradFill>
      <a:gsLst>
        <a:gs pos="0">
          <a:sysClr val="window" lastClr="FFFFFF"/>
        </a:gs>
        <a:gs pos="50000">
          <a:schemeClr val="accent6">
            <a:lumMod val="40000"/>
            <a:lumOff val="60000"/>
          </a:schemeClr>
        </a:gs>
        <a:gs pos="100000">
          <a:sysClr val="window" lastClr="FFFFFF"/>
        </a:gs>
      </a:gsLst>
      <a:lin ang="5400000" scaled="0"/>
    </a:gra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IN" sz="2200"/>
            </a:pPr>
            <a:r>
              <a:rPr lang="en-US" sz="2200" baseline="30000" dirty="0"/>
              <a:t>149</a:t>
            </a:r>
            <a:r>
              <a:rPr lang="en-US" sz="2200" dirty="0"/>
              <a:t>Tb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2449422655590936"/>
          <c:y val="8.3639434170960744E-2"/>
          <c:w val="0.75754045826775662"/>
          <c:h val="0.68728246515527747"/>
        </c:manualLayout>
      </c:layout>
      <c:scatterChart>
        <c:scatterStyle val="lineMarker"/>
        <c:varyColors val="0"/>
        <c:ser>
          <c:idx val="3"/>
          <c:order val="0"/>
          <c:tx>
            <c:v>Tb-149 (Alexander &amp; Simonoff)</c:v>
          </c:tx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data!$E$38:$E$55</c:f>
              <c:numCache>
                <c:formatCode>General</c:formatCode>
                <c:ptCount val="18"/>
                <c:pt idx="0">
                  <c:v>85.1</c:v>
                </c:pt>
                <c:pt idx="1">
                  <c:v>85</c:v>
                </c:pt>
                <c:pt idx="2">
                  <c:v>83.9</c:v>
                </c:pt>
                <c:pt idx="3">
                  <c:v>80.3</c:v>
                </c:pt>
                <c:pt idx="4">
                  <c:v>79.599999999999994</c:v>
                </c:pt>
                <c:pt idx="5">
                  <c:v>78.2</c:v>
                </c:pt>
                <c:pt idx="6">
                  <c:v>75.2</c:v>
                </c:pt>
                <c:pt idx="7">
                  <c:v>74</c:v>
                </c:pt>
                <c:pt idx="8">
                  <c:v>69.8</c:v>
                </c:pt>
                <c:pt idx="9">
                  <c:v>69.5</c:v>
                </c:pt>
                <c:pt idx="10">
                  <c:v>68.2</c:v>
                </c:pt>
                <c:pt idx="11">
                  <c:v>64.599999999999994</c:v>
                </c:pt>
                <c:pt idx="12">
                  <c:v>63.1</c:v>
                </c:pt>
                <c:pt idx="13">
                  <c:v>61.4</c:v>
                </c:pt>
                <c:pt idx="14">
                  <c:v>58.3</c:v>
                </c:pt>
                <c:pt idx="15">
                  <c:v>56</c:v>
                </c:pt>
                <c:pt idx="16">
                  <c:v>54.7</c:v>
                </c:pt>
                <c:pt idx="17">
                  <c:v>52</c:v>
                </c:pt>
              </c:numCache>
            </c:numRef>
          </c:xVal>
          <c:yVal>
            <c:numRef>
              <c:f>data!$F$38:$F$55</c:f>
              <c:numCache>
                <c:formatCode>General</c:formatCode>
                <c:ptCount val="18"/>
                <c:pt idx="0">
                  <c:v>1.32</c:v>
                </c:pt>
                <c:pt idx="1">
                  <c:v>1.25</c:v>
                </c:pt>
                <c:pt idx="2">
                  <c:v>1.86</c:v>
                </c:pt>
                <c:pt idx="3">
                  <c:v>3.42</c:v>
                </c:pt>
                <c:pt idx="4">
                  <c:v>3.42</c:v>
                </c:pt>
                <c:pt idx="5">
                  <c:v>5.2700000000000014</c:v>
                </c:pt>
                <c:pt idx="6">
                  <c:v>9.9</c:v>
                </c:pt>
                <c:pt idx="7">
                  <c:v>10.4</c:v>
                </c:pt>
                <c:pt idx="8">
                  <c:v>25.1</c:v>
                </c:pt>
                <c:pt idx="9">
                  <c:v>26.4</c:v>
                </c:pt>
                <c:pt idx="10">
                  <c:v>27.8</c:v>
                </c:pt>
                <c:pt idx="11">
                  <c:v>36.700000000000003</c:v>
                </c:pt>
                <c:pt idx="12">
                  <c:v>32.700000000000003</c:v>
                </c:pt>
                <c:pt idx="13">
                  <c:v>29.9</c:v>
                </c:pt>
                <c:pt idx="14">
                  <c:v>16.899999999999999</c:v>
                </c:pt>
                <c:pt idx="15">
                  <c:v>6.1099999999999985</c:v>
                </c:pt>
                <c:pt idx="16">
                  <c:v>4.6499999999999995</c:v>
                </c:pt>
                <c:pt idx="17">
                  <c:v>0.1</c:v>
                </c:pt>
              </c:numCache>
            </c:numRef>
          </c:yVal>
          <c:smooth val="1"/>
        </c:ser>
        <c:ser>
          <c:idx val="0"/>
          <c:order val="1"/>
          <c:tx>
            <c:v>Tb-149 (this expt)</c:v>
          </c:tx>
          <c:spPr>
            <a:ln>
              <a:noFill/>
            </a:ln>
          </c:spPr>
          <c:marker>
            <c:symbol val="circle"/>
            <c:size val="9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errBars>
            <c:errDir val="y"/>
            <c:errBarType val="both"/>
            <c:errValType val="percentage"/>
            <c:noEndCap val="0"/>
            <c:val val="10"/>
          </c:errBars>
          <c:xVal>
            <c:numRef>
              <c:f>data!$N$29:$N$36</c:f>
              <c:numCache>
                <c:formatCode>0.0</c:formatCode>
                <c:ptCount val="8"/>
                <c:pt idx="0">
                  <c:v>77.48945049999999</c:v>
                </c:pt>
                <c:pt idx="1">
                  <c:v>71.86766620000013</c:v>
                </c:pt>
                <c:pt idx="2">
                  <c:v>65.935166675000161</c:v>
                </c:pt>
                <c:pt idx="3">
                  <c:v>61.118710800000073</c:v>
                </c:pt>
                <c:pt idx="4">
                  <c:v>60.916507720000006</c:v>
                </c:pt>
                <c:pt idx="5">
                  <c:v>59.627151425000008</c:v>
                </c:pt>
                <c:pt idx="6">
                  <c:v>54.040492040000011</c:v>
                </c:pt>
                <c:pt idx="7">
                  <c:v>53.822376240000096</c:v>
                </c:pt>
              </c:numCache>
            </c:numRef>
          </c:xVal>
          <c:yVal>
            <c:numRef>
              <c:f>data!$O$29:$O$36</c:f>
              <c:numCache>
                <c:formatCode>0.0</c:formatCode>
                <c:ptCount val="8"/>
                <c:pt idx="0">
                  <c:v>4.8</c:v>
                </c:pt>
                <c:pt idx="1">
                  <c:v>9.7000000000000011</c:v>
                </c:pt>
                <c:pt idx="2">
                  <c:v>22.6</c:v>
                </c:pt>
                <c:pt idx="3">
                  <c:v>21.598457222706596</c:v>
                </c:pt>
                <c:pt idx="4">
                  <c:v>15.728268990854092</c:v>
                </c:pt>
                <c:pt idx="5">
                  <c:v>17.625361423814908</c:v>
                </c:pt>
                <c:pt idx="6">
                  <c:v>2.0067883821207362</c:v>
                </c:pt>
                <c:pt idx="7">
                  <c:v>2.8033136626214872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9703040"/>
        <c:axId val="119704960"/>
      </c:scatterChart>
      <c:valAx>
        <c:axId val="119703040"/>
        <c:scaling>
          <c:orientation val="minMax"/>
          <c:max val="80"/>
          <c:min val="50"/>
        </c:scaling>
        <c:delete val="0"/>
        <c:axPos val="b"/>
        <c:title>
          <c:tx>
            <c:rich>
              <a:bodyPr/>
              <a:lstStyle/>
              <a:p>
                <a:pPr>
                  <a:defRPr lang="en-IN" sz="2200" baseline="0"/>
                </a:pPr>
                <a:r>
                  <a:rPr lang="en-US" sz="2200" baseline="0"/>
                  <a:t>Energy [MeV]</a:t>
                </a:r>
              </a:p>
            </c:rich>
          </c:tx>
          <c:layout>
            <c:manualLayout>
              <c:xMode val="edge"/>
              <c:yMode val="edge"/>
              <c:x val="0.4238864829396341"/>
              <c:y val="0.88331000291630157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lang="en-IN" sz="1600" b="1" i="0" baseline="0"/>
            </a:pPr>
            <a:endParaRPr lang="en-US"/>
          </a:p>
        </c:txPr>
        <c:crossAx val="119704960"/>
        <c:crosses val="autoZero"/>
        <c:crossBetween val="midCat"/>
        <c:majorUnit val="5"/>
        <c:minorUnit val="1"/>
      </c:valAx>
      <c:valAx>
        <c:axId val="1197049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IN" sz="2200" baseline="0"/>
                </a:pPr>
                <a:r>
                  <a:rPr lang="en-US" sz="2200" baseline="0"/>
                  <a:t>Cross section [mb]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2005708661417322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lang="en-IN" sz="1600" b="1" i="0" baseline="0"/>
            </a:pPr>
            <a:endParaRPr lang="en-US"/>
          </a:p>
        </c:txPr>
        <c:crossAx val="119703040"/>
        <c:crosses val="autoZero"/>
        <c:crossBetween val="midCat"/>
      </c:valAx>
      <c:spPr>
        <a:gradFill flip="none" rotWithShape="1">
          <a:gsLst>
            <a:gs pos="0">
              <a:sysClr val="window" lastClr="FFFFFF"/>
            </a:gs>
            <a:gs pos="50000">
              <a:srgbClr val="99FF99"/>
            </a:gs>
            <a:gs pos="100000">
              <a:sysClr val="window" lastClr="FFFFFF"/>
            </a:gs>
          </a:gsLst>
          <a:path path="circle">
            <a:fillToRect l="100000" t="100000"/>
          </a:path>
          <a:tileRect r="-100000" b="-100000"/>
        </a:gradFill>
      </c:spPr>
    </c:plotArea>
    <c:legend>
      <c:legendPos val="r"/>
      <c:layout>
        <c:manualLayout>
          <c:xMode val="edge"/>
          <c:yMode val="edge"/>
          <c:x val="0.64888882090244504"/>
          <c:y val="1.5549337317982529E-2"/>
          <c:w val="0.34741667708110008"/>
          <c:h val="0.27389757433374773"/>
        </c:manualLayout>
      </c:layout>
      <c:overlay val="0"/>
      <c:txPr>
        <a:bodyPr/>
        <a:lstStyle/>
        <a:p>
          <a:pPr>
            <a:defRPr lang="en-IN" sz="2000" b="1" i="0" baseline="0"/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ysClr val="window" lastClr="FFFFFF"/>
        </a:gs>
        <a:gs pos="50000">
          <a:srgbClr val="99FF99"/>
        </a:gs>
        <a:gs pos="100000">
          <a:sysClr val="window" lastClr="FFFFFF"/>
        </a:gs>
      </a:gsLst>
      <a:lin ang="2700000" scaled="1"/>
      <a:tileRect/>
    </a:gradFill>
    <a:ln w="9525">
      <a:solidFill>
        <a:schemeClr val="tx1"/>
      </a:solidFill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8BD4B-63A4-4F27-A768-01DE9A5A5834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76002-BB0F-4F13-91F9-27F2FC339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29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C2EA6F-76D0-48DF-A0DE-615541AE5AF1}" type="slidenum">
              <a:rPr lang="en-IN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light charged particle (p, </a:t>
            </a:r>
            <a:r>
              <a:rPr lang="en-GB" smtClean="0">
                <a:sym typeface="Symbol" pitchFamily="18" charset="2"/>
              </a:rPr>
              <a:t>, </a:t>
            </a:r>
            <a:r>
              <a:rPr lang="en-GB" baseline="30000" smtClean="0">
                <a:sym typeface="Symbol" pitchFamily="18" charset="2"/>
              </a:rPr>
              <a:t>3</a:t>
            </a:r>
            <a:r>
              <a:rPr lang="en-GB" smtClean="0">
                <a:sym typeface="Symbol" pitchFamily="18" charset="2"/>
              </a:rPr>
              <a:t>He)</a:t>
            </a:r>
            <a:r>
              <a:rPr lang="en-GB" smtClean="0"/>
              <a:t>  induced reactions</a:t>
            </a:r>
          </a:p>
          <a:p>
            <a:pPr>
              <a:spcBef>
                <a:spcPct val="0"/>
              </a:spcBef>
            </a:pPr>
            <a:r>
              <a:rPr lang="en-GB" smtClean="0"/>
              <a:t>proton induced spallation reaction on heavy targets and </a:t>
            </a:r>
            <a:endParaRPr lang="en-IN" smtClean="0"/>
          </a:p>
          <a:p>
            <a:pPr>
              <a:spcBef>
                <a:spcPct val="0"/>
              </a:spcBef>
            </a:pPr>
            <a:r>
              <a:rPr lang="en-GB" smtClean="0"/>
              <a:t>heavy ion induced reactions</a:t>
            </a:r>
            <a:endParaRPr lang="en-IN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F9FACD-1B95-46F4-9415-C1C0903B497A}" type="slidenum">
              <a:rPr lang="en-IN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IN" smtClean="0"/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C2EA6F-76D0-48DF-A0DE-615541AE5AF1}" type="slidenum">
              <a:rPr lang="en-IN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0057-561A-4DAD-97BC-9ECFE01B3750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1962-DFFA-45ED-B61F-A9DD9A461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0057-561A-4DAD-97BC-9ECFE01B3750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1962-DFFA-45ED-B61F-A9DD9A461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0057-561A-4DAD-97BC-9ECFE01B3750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1962-DFFA-45ED-B61F-A9DD9A461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A6287-B2EA-4851-ACA7-286AA018CBD6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F6DEB-A44B-4B52-8E92-5138E5E24C2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0BABE-5785-486B-99FB-A14C1AC3467F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2AFD1-514F-474B-8C0E-3E9A379C13C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5124B-2B97-4094-A02C-18C3EC463444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FD74A-D6CC-45BD-845E-D92DF7FA0C2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6548C-24CB-4C81-9D09-DF0905DE480D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1F38B-B783-4BFC-8E65-9F0E6B86BA6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8B4A4-925B-418B-9F13-4D0B0F383201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9E547-B6F2-4D7C-84F0-A1F5E6B9498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318A8-E4F3-4DE5-BC45-FB8E717421CB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842C9-C5A0-4732-B818-658CD108F91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DE9B0-3893-4819-A703-693881BB991E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155F0-8244-49A0-8E51-C9C2F0D4EB2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F0760-6854-4272-A205-4D749AB5E10B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30CC-443D-4172-BDA2-693C73315E0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0057-561A-4DAD-97BC-9ECFE01B3750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1962-DFFA-45ED-B61F-A9DD9A461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6FAAA-4EEE-45CD-AA08-D9F952C05307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BD781-E96C-4775-B29F-BFE7065ECE0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6E65B-F864-4874-9CE3-37723383BD85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DC4E7-35E6-45F1-B2FF-E7DA54A4283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8F9F5-3ABC-45AF-996F-928307A822A0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6934A-AA60-4100-BAD0-DC8E610F2B7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B296E8-B821-4B48-BD4F-9EC24C24DA2C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CC866E-6654-405E-A530-D7F60B18A66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7FD97-D42B-4F5C-960E-C8CF45969C7E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0008E-4B81-4A2B-A09C-D500EBE6CE9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B79E67-8024-4507-A4F6-38A5251F8282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C3147A-8EFB-411C-9428-E97DAC01C3F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A7977-857A-4CEE-8DFE-EFAF0F09CE2D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060C4-8D94-42A1-93A9-DF7CEBE13D5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F64FA6-434F-40E2-9BD9-9B6242C94183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952BCC-9D64-421C-BEC1-9A3F92B6F99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B7B6D-8423-40A6-84EA-3976BE8BEE8B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512E3-2B55-4823-9C2F-1261FD9DD97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3004AF-9D4D-4B22-866C-3D1C76929AF7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DCDF67-043B-463D-BFD9-12622D969A7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0057-561A-4DAD-97BC-9ECFE01B3750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1962-DFFA-45ED-B61F-A9DD9A461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5F176A-38B4-4305-9144-960B0EB648D3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DD2986-1708-4206-8140-85585854F74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582A41-E622-49C4-84E9-09477953AE68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66FF75-2B00-44C0-BAD4-DC868E84989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AFD38-2711-43A4-B97C-6B95661A229D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E5DDC-45A0-4E62-AB2A-F1F3C6E7593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94B6C-D571-45BB-B713-805364013EFB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E66D5-5467-4631-9C3C-5EA25E441AA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DAC78A-328A-4D28-9CC7-F3E2D35A7C58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C2EBE6-0F2F-4107-9B87-D9E64112349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5BAB2-9975-412E-8B56-61903E3C149C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E330E-C69C-41FB-8D3C-79AC9F67E31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8C0B2B-C0FF-4716-B2BF-2DD2F249381B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683319-7649-4130-9F4A-2BE7BF1257B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650D2-9DFF-40D5-97A9-12D693D78A85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1422F-052A-42E9-915A-DD147A379EE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76DD43-D476-4E8E-A3FE-2A6503AE7732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1A315B-D7D3-4BF8-A5BD-9421AD269FA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A2130-95A3-47C8-B810-2E9B42D25564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A9B06-C5DE-4462-83D7-448E50DD6FB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0057-561A-4DAD-97BC-9ECFE01B3750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1962-DFFA-45ED-B61F-A9DD9A461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04FF53-EF8D-4912-8437-90338B684A7A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0DF1A4-D9F9-4447-B288-7C3865FD205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F9062D-C5E2-428C-8BDA-94DCEB6DB93B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8CB75B-7F1D-4F61-A239-FDBF9514DF6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1FA5EE-6D4C-4D71-B2A4-38D6EFF3F197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03E93A-1547-4BAC-AB19-6C68FB4E034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77764-1BC1-41CE-BC55-894EDCA65251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40275-070E-42B4-BAC0-731E8C51905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90AFC-9649-4FA0-BB20-7C2E367EF04C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518E3-720D-4E47-93BD-D5789DFA210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B7638-B035-4B56-9919-227E2339B5DB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991BA-C84B-4901-96D3-BCBE53F968F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2753C1C-C9D4-4F97-9FD2-BEC07A00E9C5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120F472-BE7E-4BEA-9314-AC21BD8DDA5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B5105-A9D1-4AEE-8491-D0C1F165BC10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6AD0A-358C-49C7-9F99-C70D4B45465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573B7-FD0D-4C7A-8F17-5989199AC203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04707-4855-4ACB-A39F-0CC24076538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4D08B-616F-4D1D-9D68-6CA0DC7A7C2B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758B8-1739-437F-BE11-B24E6D105BA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0057-561A-4DAD-97BC-9ECFE01B3750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1962-DFFA-45ED-B61F-A9DD9A461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F69754D-0339-42BE-9F73-B42605963F00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A85780C-2B16-4B79-A5C9-EC6BFA411F3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54327-7120-4931-BF36-B28A24A0B590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0296F-538D-4F5B-BD31-E649F7CB100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EFA386F-EFE8-40BF-8498-C7B289662DDA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CCBDD9-7E4A-4DAB-AC55-ACDE366C36F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EF9DE72-0BA4-4C5A-996D-FBB229AA14D9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5D9C2E2-B766-4C82-87C9-21AEC3EBBB9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5AC21-BB82-498C-A04F-FC2C4BE48618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050B4-28F0-45F7-8705-AB604B04536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1CC45-826C-4981-9663-77121E7440FA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0F538-ABE5-4A6D-B1EF-84512460499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0057-561A-4DAD-97BC-9ECFE01B3750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1962-DFFA-45ED-B61F-A9DD9A461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0057-561A-4DAD-97BC-9ECFE01B3750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1962-DFFA-45ED-B61F-A9DD9A461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0057-561A-4DAD-97BC-9ECFE01B3750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1962-DFFA-45ED-B61F-A9DD9A461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0057-561A-4DAD-97BC-9ECFE01B3750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1962-DFFA-45ED-B61F-A9DD9A461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D0057-561A-4DAD-97BC-9ECFE01B3750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31962-DFFA-45ED-B61F-A9DD9A461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4C1D46-1A9A-4338-85CD-77BB289FA88B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3064B9-DFCC-43CC-9AAE-75864547187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3561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51B50F9-A549-458D-85FC-2259BF31AFDF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0A0D5CB-9EAF-4D47-9552-42BC202CF5D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45E7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B32C16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F5CD2D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0794938-9D8C-4583-A07B-9734611A59B7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030E290-9F4F-4D9D-B0A9-3F501F5C381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45E7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B32C16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F5CD2D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D418DF-A60B-410E-992C-46AA5BC6ECCF}" type="datetimeFigureOut">
              <a:rPr lang="en-US"/>
              <a:pPr>
                <a:defRPr/>
              </a:pPr>
              <a:t>4/4/2013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175093-3CD0-4765-B58B-5CE869BAAA7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D36F07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6C0AA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CDACAE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5.gif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381000"/>
            <a:ext cx="8229600" cy="57150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anchor="ctr">
            <a:normAutofit fontScale="92500"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What is next?</a:t>
            </a:r>
            <a:endParaRPr lang="en-IN" sz="3600" b="1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447800" y="4419600"/>
            <a:ext cx="7429500" cy="207168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34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en-IN" sz="4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radley Hand ITC" pitchFamily="66" charset="0"/>
                <a:ea typeface="Calibri"/>
                <a:cs typeface="Times New Roman"/>
              </a:rPr>
              <a:t>Susanta</a:t>
            </a:r>
            <a:r>
              <a:rPr kumimoji="0" lang="en-IN" sz="4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radley Hand ITC" pitchFamily="66" charset="0"/>
                <a:ea typeface="Calibri"/>
                <a:cs typeface="Times New Roman"/>
              </a:rPr>
              <a:t> </a:t>
            </a:r>
            <a:r>
              <a:rPr kumimoji="0" lang="en-IN" sz="4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radley Hand ITC" pitchFamily="66" charset="0"/>
                <a:ea typeface="Calibri"/>
                <a:cs typeface="Times New Roman"/>
              </a:rPr>
              <a:t>Lahiri</a:t>
            </a:r>
            <a:r>
              <a:rPr kumimoji="0" lang="en-I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radley Hand ITC" pitchFamily="66" charset="0"/>
                <a:ea typeface="Calibri"/>
                <a:cs typeface="Times New Roman"/>
              </a:rPr>
              <a:t> </a:t>
            </a:r>
            <a:r>
              <a:rPr kumimoji="0" lang="en-IN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radley Hand ITC" pitchFamily="66" charset="0"/>
                <a:ea typeface="Calibri"/>
                <a:cs typeface="Times New Roman"/>
              </a:rPr>
              <a:t/>
            </a:r>
            <a:br>
              <a:rPr kumimoji="0" lang="en-IN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radley Hand ITC" pitchFamily="66" charset="0"/>
                <a:ea typeface="Calibri"/>
                <a:cs typeface="Times New Roman"/>
              </a:rPr>
            </a:br>
            <a:r>
              <a:rPr kumimoji="0" lang="en-I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radley Hand ITC" pitchFamily="66" charset="0"/>
                <a:ea typeface="Calibri"/>
                <a:cs typeface="Times New Roman"/>
              </a:rPr>
              <a:t> </a:t>
            </a:r>
            <a:r>
              <a:rPr kumimoji="0" lang="en-IN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radley Hand ITC" pitchFamily="66" charset="0"/>
                <a:ea typeface="Calibri"/>
                <a:cs typeface="Times New Roman"/>
              </a:rPr>
              <a:t/>
            </a:r>
            <a:br>
              <a:rPr kumimoji="0" lang="en-IN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radley Hand ITC" pitchFamily="66" charset="0"/>
                <a:ea typeface="Calibri"/>
                <a:cs typeface="Times New Roman"/>
              </a:rPr>
            </a:br>
            <a:r>
              <a:rPr kumimoji="0" lang="en-IN" sz="3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Saha Institute of Nuclear Physics</a:t>
            </a:r>
          </a:p>
          <a:p>
            <a:pPr marL="0" marR="0" lvl="0" indent="0" defTabSz="914400" eaLnBrk="1" fontAlgn="auto" latinLnBrk="0" hangingPunct="1">
              <a:lnSpc>
                <a:spcPct val="134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en-IN" sz="3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Kolkata, India</a:t>
            </a:r>
            <a:endParaRPr kumimoji="0" lang="en-IN" sz="3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200" b="1" cap="none" smtClean="0">
                <a:solidFill>
                  <a:schemeClr val="tx1"/>
                </a:solidFill>
              </a:rPr>
              <a:t>Theory…</a:t>
            </a:r>
            <a:endParaRPr lang="en-IN" sz="3200" b="1" cap="none" smtClean="0">
              <a:solidFill>
                <a:schemeClr val="tx1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357554" y="1428736"/>
          <a:ext cx="5191127" cy="3357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57158" y="5429264"/>
            <a:ext cx="7643866" cy="121444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latin typeface="Britannic Bold" pitchFamily="34" charset="0"/>
                <a:cs typeface="Arial" pitchFamily="34" charset="0"/>
              </a:rPr>
              <a:t>In order to understand discrepancies in the production of </a:t>
            </a:r>
            <a:r>
              <a:rPr lang="en-GB" sz="2000" baseline="30000" dirty="0">
                <a:latin typeface="Britannic Bold" pitchFamily="34" charset="0"/>
                <a:cs typeface="Arial" pitchFamily="34" charset="0"/>
              </a:rPr>
              <a:t>149</a:t>
            </a:r>
            <a:r>
              <a:rPr lang="en-GB" sz="2000" dirty="0">
                <a:latin typeface="Britannic Bold" pitchFamily="34" charset="0"/>
                <a:cs typeface="Arial" pitchFamily="34" charset="0"/>
              </a:rPr>
              <a:t>Tb from the natural praseodymium target we made an attempt to measure production cross sections in the same reaction.</a:t>
            </a:r>
            <a:endParaRPr lang="en-IN" sz="2000" dirty="0">
              <a:latin typeface="Britannic Bold" pitchFamily="34" charset="0"/>
              <a:cs typeface="Arial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1428728" y="2928934"/>
            <a:ext cx="1785950" cy="714380"/>
          </a:xfrm>
          <a:prstGeom prst="rightArrow">
            <a:avLst>
              <a:gd name="adj1" fmla="val 50000"/>
              <a:gd name="adj2" fmla="val 72069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Comic Sans MS" pitchFamily="66" charset="0"/>
              </a:rPr>
              <a:t>PACE-II</a:t>
            </a:r>
            <a:endParaRPr lang="en-IN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3571875" y="2428875"/>
            <a:ext cx="785813" cy="13573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3429000" y="2428875"/>
            <a:ext cx="714375" cy="13573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17" name="Oval 16"/>
          <p:cNvSpPr/>
          <p:nvPr/>
        </p:nvSpPr>
        <p:spPr>
          <a:xfrm>
            <a:off x="3214688" y="2428875"/>
            <a:ext cx="714375" cy="13573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cap="none" dirty="0" smtClean="0">
                <a:solidFill>
                  <a:schemeClr val="tx1"/>
                </a:solidFill>
                <a:latin typeface="+mn-lt"/>
              </a:rPr>
              <a:t>Experiment</a:t>
            </a:r>
            <a:endParaRPr lang="en-IN" sz="3200" b="1" cap="none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Oval 6"/>
          <p:cNvSpPr/>
          <p:nvPr/>
        </p:nvSpPr>
        <p:spPr>
          <a:xfrm>
            <a:off x="3357563" y="2643188"/>
            <a:ext cx="428625" cy="92868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8" name="Right Arrow 7"/>
          <p:cNvSpPr/>
          <p:nvPr/>
        </p:nvSpPr>
        <p:spPr>
          <a:xfrm>
            <a:off x="1500188" y="3071813"/>
            <a:ext cx="2071687" cy="142875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11" name="Right Arrow 10"/>
          <p:cNvSpPr/>
          <p:nvPr/>
        </p:nvSpPr>
        <p:spPr>
          <a:xfrm>
            <a:off x="4357688" y="3071813"/>
            <a:ext cx="857250" cy="142875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13321" name="TextBox 11"/>
          <p:cNvSpPr txBox="1">
            <a:spLocks noChangeArrowheads="1"/>
          </p:cNvSpPr>
          <p:nvPr/>
        </p:nvSpPr>
        <p:spPr bwMode="auto">
          <a:xfrm>
            <a:off x="500063" y="2571750"/>
            <a:ext cx="23574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 b="1" baseline="30000">
                <a:latin typeface="Century Schoolbook" pitchFamily="18" charset="0"/>
              </a:rPr>
              <a:t>12</a:t>
            </a:r>
            <a:r>
              <a:rPr lang="en-US" sz="2000" b="1">
                <a:latin typeface="Century Schoolbook" pitchFamily="18" charset="0"/>
              </a:rPr>
              <a:t>C</a:t>
            </a:r>
            <a:r>
              <a:rPr lang="mk-MK" sz="2000" b="1">
                <a:latin typeface="Century Schoolbook" pitchFamily="18" charset="0"/>
              </a:rPr>
              <a:t> </a:t>
            </a:r>
            <a:r>
              <a:rPr lang="en-US" sz="2000" b="1">
                <a:latin typeface="Century Schoolbook" pitchFamily="18" charset="0"/>
              </a:rPr>
              <a:t> beam</a:t>
            </a:r>
          </a:p>
          <a:p>
            <a:pPr algn="r"/>
            <a:endParaRPr lang="en-US" b="1">
              <a:latin typeface="Century Schoolbook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71750" y="1785938"/>
            <a:ext cx="2500313" cy="4000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+mn-lt"/>
                <a:cs typeface="+mn-cs"/>
              </a:rPr>
              <a:t>Pr</a:t>
            </a:r>
            <a:r>
              <a:rPr lang="en-US" sz="2000" b="1" baseline="-25000" dirty="0">
                <a:latin typeface="+mn-lt"/>
                <a:cs typeface="+mn-cs"/>
              </a:rPr>
              <a:t>6</a:t>
            </a:r>
            <a:r>
              <a:rPr lang="en-US" sz="2000" b="1" dirty="0">
                <a:latin typeface="+mn-lt"/>
                <a:cs typeface="+mn-cs"/>
              </a:rPr>
              <a:t>O</a:t>
            </a:r>
            <a:r>
              <a:rPr lang="en-US" sz="2000" b="1" baseline="-25000" dirty="0">
                <a:latin typeface="+mn-lt"/>
                <a:cs typeface="+mn-cs"/>
              </a:rPr>
              <a:t>11</a:t>
            </a:r>
            <a:r>
              <a:rPr lang="en-US" sz="2000" b="1" dirty="0">
                <a:latin typeface="+mn-lt"/>
                <a:cs typeface="+mn-cs"/>
              </a:rPr>
              <a:t> Targets</a:t>
            </a:r>
            <a:endParaRPr lang="en-IN" sz="2000" b="1" dirty="0">
              <a:latin typeface="+mn-lt"/>
              <a:cs typeface="+mn-cs"/>
            </a:endParaRPr>
          </a:p>
        </p:txBody>
      </p:sp>
      <p:sp>
        <p:nvSpPr>
          <p:cNvPr id="13323" name="TextBox 13"/>
          <p:cNvSpPr txBox="1">
            <a:spLocks noChangeArrowheads="1"/>
          </p:cNvSpPr>
          <p:nvPr/>
        </p:nvSpPr>
        <p:spPr bwMode="auto">
          <a:xfrm>
            <a:off x="2643188" y="3857625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entury Schoolbook" pitchFamily="18" charset="0"/>
                <a:cs typeface="Times New Roman" pitchFamily="18" charset="0"/>
              </a:rPr>
              <a:t>2.5-3 mg/cm</a:t>
            </a:r>
            <a:r>
              <a:rPr lang="en-US" sz="2400" b="1" baseline="30000">
                <a:latin typeface="Century Schoolbook" pitchFamily="18" charset="0"/>
                <a:cs typeface="Times New Roman" pitchFamily="18" charset="0"/>
              </a:rPr>
              <a:t>2</a:t>
            </a:r>
            <a:endParaRPr lang="en-IN" sz="2400" b="1" baseline="30000"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13324" name="TextBox 15"/>
          <p:cNvSpPr txBox="1">
            <a:spLocks noChangeArrowheads="1"/>
          </p:cNvSpPr>
          <p:nvPr/>
        </p:nvSpPr>
        <p:spPr bwMode="auto">
          <a:xfrm>
            <a:off x="642938" y="4929188"/>
            <a:ext cx="7072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omic Sans MS" pitchFamily="66" charset="0"/>
              </a:rPr>
              <a:t>The experiment was carried out at the BARC-TIFR pelletron facility</a:t>
            </a:r>
            <a:endParaRPr lang="en-IN" sz="2400">
              <a:latin typeface="Comic Sans MS" pitchFamily="66" charset="0"/>
            </a:endParaRPr>
          </a:p>
          <a:p>
            <a:pPr algn="ctr"/>
            <a:endParaRPr lang="en-IN" sz="24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428625" y="428625"/>
            <a:ext cx="7467600" cy="7254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b="1" cap="none" smtClean="0"/>
              <a:t>Our measurement…</a:t>
            </a:r>
            <a:endParaRPr lang="en-IN" b="1" cap="none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785786" y="1500174"/>
          <a:ext cx="7143800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467600" cy="8461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cap="none" dirty="0" smtClean="0"/>
              <a:t>Comparison</a:t>
            </a:r>
            <a:r>
              <a:rPr lang="en-US" b="1" dirty="0" smtClean="0"/>
              <a:t>…</a:t>
            </a:r>
            <a:endParaRPr lang="en-IN" b="1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28662" y="1785926"/>
          <a:ext cx="6929486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785813"/>
            <a:ext cx="8686800" cy="5643562"/>
          </a:xfrm>
        </p:spPr>
        <p:txBody>
          <a:bodyPr>
            <a:normAutofit fontScale="85000" lnSpcReduction="20000"/>
          </a:bodyPr>
          <a:lstStyle/>
          <a:p>
            <a:pPr marL="274320" indent="-274320" algn="ctr" fontAlgn="auto">
              <a:spcAft>
                <a:spcPts val="60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latin typeface="Britannic Bold" pitchFamily="34" charset="0"/>
              </a:rPr>
              <a:t>Production of </a:t>
            </a:r>
            <a:r>
              <a:rPr lang="en-US" sz="2800" baseline="30000" dirty="0" smtClean="0">
                <a:solidFill>
                  <a:srgbClr val="0000FF"/>
                </a:solidFill>
                <a:latin typeface="Britannic Bold" pitchFamily="34" charset="0"/>
              </a:rPr>
              <a:t>149</a:t>
            </a:r>
            <a:r>
              <a:rPr lang="en-US" sz="2800" dirty="0" smtClean="0">
                <a:solidFill>
                  <a:srgbClr val="0000FF"/>
                </a:solidFill>
                <a:latin typeface="Britannic Bold" pitchFamily="34" charset="0"/>
              </a:rPr>
              <a:t>Tb was not satisfactory</a:t>
            </a:r>
          </a:p>
          <a:p>
            <a:pPr marL="274320" indent="-274320" algn="ctr" fontAlgn="auto">
              <a:spcAft>
                <a:spcPts val="600"/>
              </a:spcAft>
              <a:buFont typeface="Wingdings"/>
              <a:buNone/>
              <a:defRPr/>
            </a:pPr>
            <a:endParaRPr lang="en-US" dirty="0" smtClean="0">
              <a:solidFill>
                <a:srgbClr val="0000FF"/>
              </a:solidFill>
              <a:latin typeface="Arial Rounded MT Bold" pitchFamily="34" charset="0"/>
            </a:endParaRPr>
          </a:p>
          <a:p>
            <a:pPr marL="274320" indent="-274320" algn="ctr" fontAlgn="auto">
              <a:spcAft>
                <a:spcPts val="600"/>
              </a:spcAft>
              <a:buFont typeface="Wingdings"/>
              <a:buNone/>
              <a:defRPr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Possible reasons</a:t>
            </a:r>
            <a:r>
              <a:rPr lang="en-US" dirty="0" smtClean="0"/>
              <a:t> </a:t>
            </a:r>
          </a:p>
          <a:p>
            <a:pPr marL="274320" indent="-274320" algn="ctr" fontAlgn="auto">
              <a:spcAft>
                <a:spcPts val="600"/>
              </a:spcAft>
              <a:buFont typeface="Wingdings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SzPct val="120000"/>
              <a:buFont typeface="Wingdings"/>
              <a:buChar char=""/>
              <a:defRPr/>
            </a:pPr>
            <a:r>
              <a:rPr lang="en-US" sz="2800" baseline="30000" dirty="0" smtClean="0">
                <a:latin typeface="Britannic Bold" pitchFamily="34" charset="0"/>
              </a:rPr>
              <a:t>    149m</a:t>
            </a:r>
            <a:r>
              <a:rPr lang="en-US" sz="2800" dirty="0" smtClean="0">
                <a:latin typeface="Britannic Bold" pitchFamily="34" charset="0"/>
              </a:rPr>
              <a:t>Tb shows high shielding towards the production of</a:t>
            </a:r>
          </a:p>
          <a:p>
            <a:pPr marL="274320" indent="-274320" fontAlgn="auto">
              <a:spcAft>
                <a:spcPts val="0"/>
              </a:spcAft>
              <a:buSzPct val="120000"/>
              <a:buFont typeface="Wingdings"/>
              <a:buNone/>
              <a:defRPr/>
            </a:pPr>
            <a:r>
              <a:rPr lang="en-US" sz="2800" dirty="0" smtClean="0">
                <a:latin typeface="Britannic Bold" pitchFamily="34" charset="0"/>
              </a:rPr>
              <a:t>      </a:t>
            </a:r>
            <a:r>
              <a:rPr lang="en-US" sz="2800" baseline="30000" dirty="0" smtClean="0">
                <a:latin typeface="Britannic Bold" pitchFamily="34" charset="0"/>
              </a:rPr>
              <a:t>149</a:t>
            </a:r>
            <a:r>
              <a:rPr lang="en-US" sz="2800" dirty="0" smtClean="0">
                <a:latin typeface="Britannic Bold" pitchFamily="34" charset="0"/>
              </a:rPr>
              <a:t>Tb</a:t>
            </a:r>
          </a:p>
          <a:p>
            <a:pPr marL="274320" indent="-274320" algn="ctr" fontAlgn="auto">
              <a:spcAft>
                <a:spcPts val="600"/>
              </a:spcAft>
              <a:buFont typeface="Wingdings"/>
              <a:buNone/>
              <a:defRPr/>
            </a:pPr>
            <a:endParaRPr lang="en-US" sz="2800" dirty="0" smtClean="0">
              <a:latin typeface="Britannic Bold" pitchFamily="34" charset="0"/>
            </a:endParaRPr>
          </a:p>
          <a:p>
            <a:pPr marL="274320" indent="-274320" fontAlgn="auto">
              <a:spcAft>
                <a:spcPts val="0"/>
              </a:spcAft>
              <a:buSzPct val="120000"/>
              <a:buFont typeface="Wingdings"/>
              <a:buChar char=""/>
              <a:defRPr/>
            </a:pPr>
            <a:r>
              <a:rPr lang="en-US" sz="2800" baseline="30000" dirty="0" smtClean="0">
                <a:latin typeface="Britannic Bold" pitchFamily="34" charset="0"/>
              </a:rPr>
              <a:t> </a:t>
            </a:r>
            <a:r>
              <a:rPr lang="en-US" sz="2800" dirty="0" smtClean="0">
                <a:latin typeface="Britannic Bold" pitchFamily="34" charset="0"/>
              </a:rPr>
              <a:t>  The high initial angular momentum of the compound</a:t>
            </a:r>
          </a:p>
          <a:p>
            <a:pPr marL="274320" indent="-274320" fontAlgn="auto">
              <a:spcAft>
                <a:spcPts val="0"/>
              </a:spcAft>
              <a:buSzPct val="120000"/>
              <a:buFont typeface="Wingdings"/>
              <a:buNone/>
              <a:defRPr/>
            </a:pPr>
            <a:r>
              <a:rPr lang="en-US" sz="2800" dirty="0" smtClean="0">
                <a:latin typeface="Britannic Bold" pitchFamily="34" charset="0"/>
              </a:rPr>
              <a:t>       nucleus formed in </a:t>
            </a:r>
            <a:r>
              <a:rPr lang="en-US" sz="2800" baseline="30000" dirty="0" smtClean="0">
                <a:latin typeface="Britannic Bold" pitchFamily="34" charset="0"/>
              </a:rPr>
              <a:t>12</a:t>
            </a:r>
            <a:r>
              <a:rPr lang="en-US" sz="2800" dirty="0" smtClean="0">
                <a:latin typeface="Britannic Bold" pitchFamily="34" charset="0"/>
              </a:rPr>
              <a:t>C+</a:t>
            </a:r>
            <a:r>
              <a:rPr lang="en-US" sz="2800" baseline="30000" dirty="0" smtClean="0">
                <a:latin typeface="Britannic Bold" pitchFamily="34" charset="0"/>
              </a:rPr>
              <a:t>141</a:t>
            </a:r>
            <a:r>
              <a:rPr lang="en-US" sz="2800" dirty="0" smtClean="0">
                <a:latin typeface="Britannic Bold" pitchFamily="34" charset="0"/>
              </a:rPr>
              <a:t>Pr reaction likely populates </a:t>
            </a:r>
          </a:p>
          <a:p>
            <a:pPr marL="274320" indent="-274320" fontAlgn="auto">
              <a:spcAft>
                <a:spcPts val="0"/>
              </a:spcAft>
              <a:buSzPct val="120000"/>
              <a:buFont typeface="Wingdings"/>
              <a:buNone/>
              <a:defRPr/>
            </a:pPr>
            <a:r>
              <a:rPr lang="en-US" sz="2800" dirty="0" smtClean="0">
                <a:latin typeface="Britannic Bold" pitchFamily="34" charset="0"/>
              </a:rPr>
              <a:t>       the high spin (11/2-) isomer (</a:t>
            </a:r>
            <a:r>
              <a:rPr lang="en-US" sz="2800" baseline="30000" dirty="0" smtClean="0">
                <a:latin typeface="Britannic Bold" pitchFamily="34" charset="0"/>
              </a:rPr>
              <a:t>149m</a:t>
            </a:r>
            <a:r>
              <a:rPr lang="en-US" sz="2800" dirty="0" smtClean="0">
                <a:latin typeface="Britannic Bold" pitchFamily="34" charset="0"/>
              </a:rPr>
              <a:t>Tb) which directly</a:t>
            </a:r>
          </a:p>
          <a:p>
            <a:pPr marL="274320" indent="-274320" fontAlgn="auto">
              <a:spcAft>
                <a:spcPts val="0"/>
              </a:spcAft>
              <a:buSzPct val="120000"/>
              <a:buFont typeface="Wingdings"/>
              <a:buNone/>
              <a:defRPr/>
            </a:pPr>
            <a:r>
              <a:rPr lang="en-US" sz="2800" dirty="0" smtClean="0">
                <a:latin typeface="Britannic Bold" pitchFamily="34" charset="0"/>
              </a:rPr>
              <a:t>       decays to </a:t>
            </a:r>
            <a:r>
              <a:rPr lang="en-US" sz="2800" baseline="30000" dirty="0" smtClean="0">
                <a:latin typeface="Britannic Bold" pitchFamily="34" charset="0"/>
              </a:rPr>
              <a:t>149</a:t>
            </a:r>
            <a:r>
              <a:rPr lang="en-US" sz="2800" dirty="0" smtClean="0">
                <a:latin typeface="Britannic Bold" pitchFamily="34" charset="0"/>
              </a:rPr>
              <a:t>Gd.</a:t>
            </a:r>
          </a:p>
          <a:p>
            <a:pPr marL="274320" indent="-274320" fontAlgn="auto">
              <a:spcAft>
                <a:spcPts val="0"/>
              </a:spcAft>
              <a:buSzPct val="120000"/>
              <a:buFont typeface="Wingdings"/>
              <a:buNone/>
              <a:defRPr/>
            </a:pPr>
            <a:endParaRPr lang="en-US" sz="2800" dirty="0" smtClean="0">
              <a:latin typeface="Britannic Bold" pitchFamily="34" charset="0"/>
            </a:endParaRPr>
          </a:p>
          <a:p>
            <a:pPr marL="274320" indent="-274320" fontAlgn="auto">
              <a:spcAft>
                <a:spcPts val="0"/>
              </a:spcAft>
              <a:buSzPct val="120000"/>
              <a:buFont typeface="Wingdings"/>
              <a:buChar char=""/>
              <a:defRPr/>
            </a:pPr>
            <a:r>
              <a:rPr lang="en-US" sz="2800" baseline="30000" dirty="0" smtClean="0">
                <a:latin typeface="Britannic Bold" pitchFamily="34" charset="0"/>
              </a:rPr>
              <a:t>    149</a:t>
            </a:r>
            <a:r>
              <a:rPr lang="en-US" sz="2800" dirty="0" smtClean="0">
                <a:latin typeface="Britannic Bold" pitchFamily="34" charset="0"/>
              </a:rPr>
              <a:t>Tb (spin 1/2+) is produced only from the decay of low</a:t>
            </a:r>
          </a:p>
          <a:p>
            <a:pPr marL="274320" indent="-274320" fontAlgn="auto">
              <a:spcAft>
                <a:spcPts val="0"/>
              </a:spcAft>
              <a:buSzPct val="120000"/>
              <a:buFont typeface="Wingdings"/>
              <a:buNone/>
              <a:defRPr/>
            </a:pPr>
            <a:r>
              <a:rPr lang="en-US" sz="2800" dirty="0" smtClean="0">
                <a:latin typeface="Britannic Bold" pitchFamily="34" charset="0"/>
              </a:rPr>
              <a:t>      spin states of the compound nucleus. </a:t>
            </a:r>
          </a:p>
          <a:p>
            <a:pPr marL="274320" indent="-274320" fontAlgn="auto">
              <a:spcAft>
                <a:spcPts val="0"/>
              </a:spcAft>
              <a:buSzPct val="120000"/>
              <a:buFont typeface="Wingdings"/>
              <a:buNone/>
              <a:defRPr/>
            </a:pPr>
            <a:endParaRPr lang="en-US" dirty="0" smtClean="0">
              <a:latin typeface="Britannic Bold" pitchFamily="34" charset="0"/>
            </a:endParaRPr>
          </a:p>
          <a:p>
            <a:pPr marL="274320" indent="-274320" fontAlgn="auto">
              <a:spcAft>
                <a:spcPts val="0"/>
              </a:spcAft>
              <a:buSzPct val="120000"/>
              <a:buFont typeface="Wingdings"/>
              <a:buNone/>
              <a:defRPr/>
            </a:pPr>
            <a:endParaRPr lang="en-US" dirty="0" smtClean="0">
              <a:latin typeface="Britannic Bold" pitchFamily="34" charset="0"/>
            </a:endParaRPr>
          </a:p>
          <a:p>
            <a:pPr marL="274320" indent="-274320" fontAlgn="auto">
              <a:spcAft>
                <a:spcPts val="0"/>
              </a:spcAft>
              <a:buSzPct val="120000"/>
              <a:buFont typeface="Wingdings"/>
              <a:buNone/>
              <a:defRPr/>
            </a:pPr>
            <a:endParaRPr lang="en-US" dirty="0" smtClean="0">
              <a:latin typeface="Britannic Bold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2938" y="1357313"/>
          <a:ext cx="7381885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505"/>
                <a:gridCol w="1857388"/>
                <a:gridCol w="1928826"/>
                <a:gridCol w="2071702"/>
                <a:gridCol w="952464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7/2-            0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     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149</a:t>
                      </a:r>
                      <a:r>
                        <a:rPr lang="en-US" dirty="0" smtClean="0"/>
                        <a:t>Dy (4.23 min)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11/2-          35.8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149m</a:t>
                      </a:r>
                      <a:r>
                        <a:rPr lang="en-US" dirty="0" smtClean="0"/>
                        <a:t>Tb (4.16</a:t>
                      </a:r>
                      <a:r>
                        <a:rPr lang="en-US" baseline="0" dirty="0" smtClean="0"/>
                        <a:t> min)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 99.978%    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1/2+              0                 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0.022% </a:t>
                      </a:r>
                      <a:r>
                        <a:rPr lang="en-US" dirty="0" smtClean="0">
                          <a:sym typeface="Symbol"/>
                        </a:rPr>
                        <a:t>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149</a:t>
                      </a:r>
                      <a:r>
                        <a:rPr lang="en-US" dirty="0" smtClean="0"/>
                        <a:t>Tb (4.1 h)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83.3%     </a:t>
                      </a:r>
                      <a:r>
                        <a:rPr lang="en-IN" dirty="0" smtClean="0"/>
                        <a:t>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16.7%  </a:t>
                      </a:r>
                      <a:r>
                        <a:rPr lang="en-US" dirty="0" smtClean="0">
                          <a:sym typeface="Symbol"/>
                        </a:rPr>
                        <a:t>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7/2-             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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149</a:t>
                      </a:r>
                      <a:r>
                        <a:rPr lang="en-US" dirty="0" smtClean="0"/>
                        <a:t>Gd (9.28 d)</a:t>
                      </a:r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5400000">
            <a:off x="4393406" y="1750219"/>
            <a:ext cx="642938" cy="5715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2464594" y="2893219"/>
            <a:ext cx="642938" cy="5715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2464594" y="3250407"/>
            <a:ext cx="642937" cy="5715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own Arrow 12"/>
          <p:cNvSpPr/>
          <p:nvPr/>
        </p:nvSpPr>
        <p:spPr>
          <a:xfrm>
            <a:off x="5000625" y="2857500"/>
            <a:ext cx="71438" cy="714375"/>
          </a:xfrm>
          <a:prstGeom prst="downArrow">
            <a:avLst>
              <a:gd name="adj1" fmla="val 50000"/>
              <a:gd name="adj2" fmla="val 955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14" name="Down Arrow 13"/>
          <p:cNvSpPr/>
          <p:nvPr/>
        </p:nvSpPr>
        <p:spPr>
          <a:xfrm>
            <a:off x="4714875" y="3214688"/>
            <a:ext cx="71438" cy="785812"/>
          </a:xfrm>
          <a:prstGeom prst="downArrow">
            <a:avLst>
              <a:gd name="adj1" fmla="val 50000"/>
              <a:gd name="adj2" fmla="val 95543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607219" y="4750594"/>
            <a:ext cx="642938" cy="5715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81" name="Title 1"/>
          <p:cNvSpPr>
            <a:spLocks noGrp="1"/>
          </p:cNvSpPr>
          <p:nvPr>
            <p:ph type="title"/>
          </p:nvPr>
        </p:nvSpPr>
        <p:spPr bwMode="auto">
          <a:xfrm>
            <a:off x="428625" y="285750"/>
            <a:ext cx="7467600" cy="6318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200" b="1" cap="none" smtClean="0">
                <a:solidFill>
                  <a:schemeClr val="tx1"/>
                </a:solidFill>
              </a:rPr>
              <a:t>Why low cross section?</a:t>
            </a:r>
            <a:endParaRPr lang="en-IN" sz="3200" b="1" cap="none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cap="none" dirty="0" smtClean="0"/>
              <a:t>Outlook…</a:t>
            </a:r>
            <a:endParaRPr lang="en-IN" dirty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175" cy="2757488"/>
          </a:xfrm>
        </p:spPr>
        <p:txBody>
          <a:bodyPr/>
          <a:lstStyle/>
          <a:p>
            <a:r>
              <a:rPr lang="en-US" smtClean="0">
                <a:latin typeface="Arial Rounded MT Bold" pitchFamily="34" charset="0"/>
              </a:rPr>
              <a:t>It becomes important to study indirect production route, which may offer better cross section for </a:t>
            </a:r>
            <a:r>
              <a:rPr lang="en-US" baseline="30000" smtClean="0">
                <a:latin typeface="Arial Rounded MT Bold" pitchFamily="34" charset="0"/>
              </a:rPr>
              <a:t>149</a:t>
            </a:r>
            <a:r>
              <a:rPr lang="en-US" smtClean="0">
                <a:latin typeface="Arial Rounded MT Bold" pitchFamily="34" charset="0"/>
              </a:rPr>
              <a:t>Tb 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en-US" smtClean="0">
                <a:latin typeface="Arial Rounded MT Bold" pitchFamily="34" charset="0"/>
              </a:rPr>
              <a:t>For example 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en-GB" baseline="30000" smtClean="0">
                <a:latin typeface="Comic Sans MS" pitchFamily="66" charset="0"/>
              </a:rPr>
              <a:t>141</a:t>
            </a:r>
            <a:r>
              <a:rPr lang="en-GB" smtClean="0">
                <a:latin typeface="Comic Sans MS" pitchFamily="66" charset="0"/>
              </a:rPr>
              <a:t>Pr(</a:t>
            </a:r>
            <a:r>
              <a:rPr lang="en-GB" baseline="30000" smtClean="0">
                <a:latin typeface="Comic Sans MS" pitchFamily="66" charset="0"/>
              </a:rPr>
              <a:t>14</a:t>
            </a:r>
            <a:r>
              <a:rPr lang="en-GB" smtClean="0">
                <a:latin typeface="Comic Sans MS" pitchFamily="66" charset="0"/>
              </a:rPr>
              <a:t>N, 6n)</a:t>
            </a:r>
            <a:r>
              <a:rPr lang="en-GB" baseline="30000" smtClean="0">
                <a:latin typeface="Comic Sans MS" pitchFamily="66" charset="0"/>
              </a:rPr>
              <a:t> 149</a:t>
            </a:r>
            <a:r>
              <a:rPr lang="en-GB" smtClean="0">
                <a:latin typeface="Comic Sans MS" pitchFamily="66" charset="0"/>
              </a:rPr>
              <a:t>Dy (EC)</a:t>
            </a:r>
            <a:r>
              <a:rPr lang="en-GB" baseline="30000" smtClean="0">
                <a:latin typeface="Comic Sans MS" pitchFamily="66" charset="0"/>
              </a:rPr>
              <a:t> 149</a:t>
            </a:r>
            <a:r>
              <a:rPr lang="en-GB" smtClean="0">
                <a:latin typeface="Comic Sans MS" pitchFamily="66" charset="0"/>
              </a:rPr>
              <a:t>Tb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en-GB" baseline="30000" smtClean="0">
                <a:latin typeface="Comic Sans MS" pitchFamily="66" charset="0"/>
              </a:rPr>
              <a:t>144</a:t>
            </a:r>
            <a:r>
              <a:rPr lang="en-GB" smtClean="0">
                <a:latin typeface="Comic Sans MS" pitchFamily="66" charset="0"/>
              </a:rPr>
              <a:t>Sm(</a:t>
            </a:r>
            <a:r>
              <a:rPr lang="en-GB" baseline="30000" smtClean="0">
                <a:latin typeface="Comic Sans MS" pitchFamily="66" charset="0"/>
              </a:rPr>
              <a:t>9</a:t>
            </a:r>
            <a:r>
              <a:rPr lang="en-GB" smtClean="0">
                <a:latin typeface="Comic Sans MS" pitchFamily="66" charset="0"/>
              </a:rPr>
              <a:t>Be, 4n)</a:t>
            </a:r>
            <a:r>
              <a:rPr lang="en-GB" baseline="30000" smtClean="0">
                <a:latin typeface="Comic Sans MS" pitchFamily="66" charset="0"/>
              </a:rPr>
              <a:t>149</a:t>
            </a:r>
            <a:r>
              <a:rPr lang="en-GB" smtClean="0">
                <a:latin typeface="Comic Sans MS" pitchFamily="66" charset="0"/>
              </a:rPr>
              <a:t>Dy (EC)</a:t>
            </a:r>
            <a:r>
              <a:rPr lang="en-GB" baseline="30000" smtClean="0">
                <a:latin typeface="Comic Sans MS" pitchFamily="66" charset="0"/>
              </a:rPr>
              <a:t> 149</a:t>
            </a:r>
            <a:r>
              <a:rPr lang="en-GB" smtClean="0">
                <a:latin typeface="Comic Sans MS" pitchFamily="66" charset="0"/>
              </a:rPr>
              <a:t>Tb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en-GB" baseline="30000" smtClean="0">
                <a:latin typeface="Comic Sans MS" pitchFamily="66" charset="0"/>
              </a:rPr>
              <a:t>142/143</a:t>
            </a:r>
            <a:r>
              <a:rPr lang="en-GB" smtClean="0">
                <a:latin typeface="Comic Sans MS" pitchFamily="66" charset="0"/>
              </a:rPr>
              <a:t>Nd(</a:t>
            </a:r>
            <a:r>
              <a:rPr lang="en-GB" baseline="30000" smtClean="0">
                <a:latin typeface="Comic Sans MS" pitchFamily="66" charset="0"/>
              </a:rPr>
              <a:t>12</a:t>
            </a:r>
            <a:r>
              <a:rPr lang="en-GB" smtClean="0">
                <a:latin typeface="Comic Sans MS" pitchFamily="66" charset="0"/>
              </a:rPr>
              <a:t>C, 5/6n)</a:t>
            </a:r>
            <a:r>
              <a:rPr lang="en-GB" baseline="30000" smtClean="0">
                <a:latin typeface="Comic Sans MS" pitchFamily="66" charset="0"/>
              </a:rPr>
              <a:t>149</a:t>
            </a:r>
            <a:r>
              <a:rPr lang="en-GB" smtClean="0">
                <a:latin typeface="Comic Sans MS" pitchFamily="66" charset="0"/>
              </a:rPr>
              <a:t>Dy(EC)</a:t>
            </a:r>
            <a:r>
              <a:rPr lang="en-GB" baseline="30000" smtClean="0">
                <a:latin typeface="Comic Sans MS" pitchFamily="66" charset="0"/>
              </a:rPr>
              <a:t>149</a:t>
            </a:r>
            <a:r>
              <a:rPr lang="en-GB" smtClean="0">
                <a:latin typeface="Comic Sans MS" pitchFamily="66" charset="0"/>
              </a:rPr>
              <a:t>Tb </a:t>
            </a:r>
            <a:endParaRPr lang="en-IN" smtClean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TextBox 3"/>
          <p:cNvSpPr txBox="1">
            <a:spLocks noChangeArrowheads="1"/>
          </p:cNvSpPr>
          <p:nvPr/>
        </p:nvSpPr>
        <p:spPr bwMode="auto">
          <a:xfrm>
            <a:off x="285750" y="1214438"/>
            <a:ext cx="5643563" cy="4740275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IN" sz="2000" b="1">
                <a:solidFill>
                  <a:srgbClr val="009900"/>
                </a:solidFill>
                <a:latin typeface="Calibri" pitchFamily="34" charset="0"/>
              </a:rPr>
              <a:t>In 2010, the Canadian Organization of Medical Physicists (COMP) met for its 56</a:t>
            </a:r>
            <a:r>
              <a:rPr lang="en-IN" sz="2000" b="1" baseline="30000">
                <a:solidFill>
                  <a:srgbClr val="009900"/>
                </a:solidFill>
                <a:latin typeface="Calibri" pitchFamily="34" charset="0"/>
              </a:rPr>
              <a:t>th</a:t>
            </a:r>
            <a:r>
              <a:rPr lang="en-IN" sz="2000" b="1">
                <a:solidFill>
                  <a:srgbClr val="009900"/>
                </a:solidFill>
                <a:latin typeface="Calibri" pitchFamily="34" charset="0"/>
              </a:rPr>
              <a:t> annual scientific meeting in the nation's capital, Ottawa to discuss the latest issues of Nuclear medicine.</a:t>
            </a:r>
          </a:p>
          <a:p>
            <a:pPr algn="just">
              <a:spcAft>
                <a:spcPts val="600"/>
              </a:spcAft>
            </a:pPr>
            <a:endParaRPr lang="en-IN" sz="2000" b="1">
              <a:solidFill>
                <a:srgbClr val="009900"/>
              </a:solidFill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en-IN" b="1">
                <a:solidFill>
                  <a:srgbClr val="009900"/>
                </a:solidFill>
                <a:latin typeface="Calibri" pitchFamily="34" charset="0"/>
              </a:rPr>
              <a:t>A dedicated session of the symposium addressed "Medical Isotopes and Imaging: Where do we go from here?". </a:t>
            </a:r>
          </a:p>
          <a:p>
            <a:pPr>
              <a:spcAft>
                <a:spcPts val="600"/>
              </a:spcAft>
            </a:pPr>
            <a:endParaRPr lang="en-IN" sz="1000" b="1">
              <a:solidFill>
                <a:srgbClr val="009900"/>
              </a:solidFill>
              <a:latin typeface="Calibri" pitchFamily="34" charset="0"/>
            </a:endParaRPr>
          </a:p>
          <a:p>
            <a:r>
              <a:rPr lang="en-IN" sz="2000" b="1">
                <a:solidFill>
                  <a:srgbClr val="009900"/>
                </a:solidFill>
                <a:latin typeface="Calibri" pitchFamily="34" charset="0"/>
              </a:rPr>
              <a:t>The session addressed today's problems with the supply of the imaging isotope </a:t>
            </a:r>
            <a:r>
              <a:rPr lang="en-IN" sz="2000" b="1" baseline="30000">
                <a:solidFill>
                  <a:srgbClr val="009900"/>
                </a:solidFill>
                <a:latin typeface="Calibri" pitchFamily="34" charset="0"/>
              </a:rPr>
              <a:t>99m</a:t>
            </a:r>
            <a:r>
              <a:rPr lang="en-IN" sz="2000" b="1">
                <a:solidFill>
                  <a:srgbClr val="009900"/>
                </a:solidFill>
                <a:latin typeface="Calibri" pitchFamily="34" charset="0"/>
              </a:rPr>
              <a:t>Tc – an issue that's felt keenly here in Ottawa, with the currently-closed Chalk River nuclear reactor only a two-hour drive away.</a:t>
            </a:r>
          </a:p>
        </p:txBody>
      </p:sp>
      <p:pic>
        <p:nvPicPr>
          <p:cNvPr id="16282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0" y="2428875"/>
            <a:ext cx="3143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066800"/>
            <a:ext cx="7924800" cy="117633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Towards building a </a:t>
            </a:r>
            <a:r>
              <a:rPr lang="en-US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Radionuclide Bank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from proton irradiated Hg and </a:t>
            </a:r>
            <a:r>
              <a:rPr lang="en-US" sz="32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-Bi targets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914400" y="0"/>
            <a:ext cx="8229600" cy="8382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marL="26988" eaLnBrk="1" hangingPunct="1"/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1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8" eaLnBrk="1" hangingPunct="1"/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Our proposal given on 2009 December ISOLDE meeting therefore is still relevant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2381071"/>
            <a:ext cx="7391400" cy="1200329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IN" b="1">
                <a:solidFill>
                  <a:srgbClr val="002060"/>
                </a:solidFill>
                <a:latin typeface="Arial Black" pitchFamily="34" charset="0"/>
              </a:rPr>
              <a:t>The 1-2 GeV proton induced spallation reaction on the </a:t>
            </a:r>
            <a:r>
              <a:rPr lang="en-US" b="1">
                <a:solidFill>
                  <a:srgbClr val="002060"/>
                </a:solidFill>
                <a:latin typeface="Arial Black" pitchFamily="34" charset="0"/>
              </a:rPr>
              <a:t>liquid mercury or Pb-Bi eutectic </a:t>
            </a:r>
            <a:r>
              <a:rPr lang="en-IN" b="1">
                <a:solidFill>
                  <a:srgbClr val="002060"/>
                </a:solidFill>
                <a:latin typeface="Arial Black" pitchFamily="34" charset="0"/>
              </a:rPr>
              <a:t>converter target will produce large variety of radionuclides along with strong flux of fast neutrons. </a:t>
            </a:r>
            <a:endParaRPr lang="en-US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600200" y="3657600"/>
            <a:ext cx="7543800" cy="92333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latin typeface="Eras Demi ITC" pitchFamily="34" charset="0"/>
                <a:cs typeface="Aharoni" pitchFamily="2" charset="-79"/>
              </a:rPr>
              <a:t>We would like to develop methods for separate confinement of each radionuclides with high radiochemical and </a:t>
            </a:r>
            <a:r>
              <a:rPr lang="en-US" dirty="0" err="1">
                <a:solidFill>
                  <a:srgbClr val="FF0000"/>
                </a:solidFill>
                <a:latin typeface="Eras Demi ITC" pitchFamily="34" charset="0"/>
                <a:cs typeface="Aharoni" pitchFamily="2" charset="-79"/>
              </a:rPr>
              <a:t>radioisotopical</a:t>
            </a:r>
            <a:r>
              <a:rPr lang="en-US" dirty="0">
                <a:solidFill>
                  <a:srgbClr val="FF0000"/>
                </a:solidFill>
                <a:latin typeface="Eras Demi ITC" pitchFamily="34" charset="0"/>
                <a:cs typeface="Aharoni" pitchFamily="2" charset="-79"/>
              </a:rPr>
              <a:t> purity. </a:t>
            </a:r>
            <a:endParaRPr lang="en-IN" dirty="0">
              <a:latin typeface="Eras Demi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-12700" y="30162"/>
            <a:ext cx="7632700" cy="6556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b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Why large facilities became so important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066800" y="762000"/>
            <a:ext cx="7543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50000"/>
              <a:buFont typeface="Wingdings 2"/>
              <a:buBlip>
                <a:blip r:embed="rId3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Aharoni" pitchFamily="2" charset="-79"/>
                <a:ea typeface="+mn-ea"/>
                <a:cs typeface="Aharoni" pitchFamily="2" charset="-79"/>
              </a:rPr>
              <a:t> Reduced reactor facilities/shutdown of reactors</a:t>
            </a: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50000"/>
              <a:buFont typeface="Wingdings 2"/>
              <a:buBlip>
                <a:blip r:embed="rId3"/>
              </a:buBlip>
              <a:tabLst/>
              <a:defRPr/>
            </a:pPr>
            <a:r>
              <a:rPr lang="en-US" sz="24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Aharoni" pitchFamily="2" charset="-79"/>
                <a:cs typeface="Aharoni" pitchFamily="2" charset="-79"/>
              </a:rPr>
              <a:t>Limitations of low energy medical accelerators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3500" y="1935162"/>
            <a:ext cx="7632700" cy="65563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Example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 from 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149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Tb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2743200"/>
            <a:ext cx="8001056" cy="830997"/>
          </a:xfrm>
          <a:prstGeom prst="rect">
            <a:avLst/>
          </a:prstGeom>
          <a:solidFill>
            <a:srgbClr val="F9B639">
              <a:lumMod val="40000"/>
              <a:lumOff val="60000"/>
            </a:srgb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itchFamily="34" charset="0"/>
                <a:cs typeface="+mn-cs"/>
              </a:rPr>
              <a:t>149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itchFamily="34" charset="0"/>
                <a:cs typeface="+mn-cs"/>
              </a:rPr>
              <a:t>Tb is among the few promising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itchFamily="34" charset="0"/>
                <a:cs typeface="+mn-cs"/>
                <a:sym typeface="Symbol"/>
              </a:rPr>
              <a:t>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Rounded MT Bold" pitchFamily="34" charset="0"/>
                <a:cs typeface="+mn-cs"/>
              </a:rPr>
              <a:t>-emitters, which are presently projected for human clinical use.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Rounded MT Bold" pitchFamily="34" charset="0"/>
              <a:cs typeface="+mn-cs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1295400" y="3733800"/>
            <a:ext cx="6429375" cy="12001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GB" sz="2400" b="1" dirty="0">
                <a:latin typeface="Century Schoolbook" pitchFamily="18" charset="0"/>
              </a:rPr>
              <a:t>Half life : 4.118 h </a:t>
            </a:r>
          </a:p>
          <a:p>
            <a:pPr algn="ctr"/>
            <a:r>
              <a:rPr lang="en-US" sz="2400" b="1" dirty="0">
                <a:latin typeface="Century Schoolbook" pitchFamily="18" charset="0"/>
              </a:rPr>
              <a:t>Decay modes: EC (82.3%) and </a:t>
            </a:r>
            <a:r>
              <a:rPr lang="en-US" sz="2400" b="1" dirty="0">
                <a:latin typeface="Century Schoolbook" pitchFamily="18" charset="0"/>
                <a:sym typeface="Symbol" pitchFamily="18" charset="2"/>
              </a:rPr>
              <a:t></a:t>
            </a:r>
            <a:r>
              <a:rPr lang="en-US" sz="2400" b="1" dirty="0">
                <a:latin typeface="Century Schoolbook" pitchFamily="18" charset="0"/>
              </a:rPr>
              <a:t> (17.7 %)</a:t>
            </a:r>
          </a:p>
          <a:p>
            <a:pPr algn="ctr"/>
            <a:r>
              <a:rPr lang="en-IN" sz="2400" b="1" dirty="0">
                <a:latin typeface="Century Schoolbook" pitchFamily="18" charset="0"/>
                <a:sym typeface="Symbol" pitchFamily="18" charset="2"/>
              </a:rPr>
              <a:t></a:t>
            </a:r>
            <a:r>
              <a:rPr lang="en-IN" sz="2400" b="1" dirty="0">
                <a:latin typeface="Century Schoolbook" pitchFamily="18" charset="0"/>
              </a:rPr>
              <a:t>-particle energy: 3.97 MeV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 animBg="1"/>
      <p:bldP spid="12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xfrm>
            <a:off x="428625" y="500063"/>
            <a:ext cx="7467600" cy="7747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200" b="1" cap="none" smtClean="0">
                <a:solidFill>
                  <a:schemeClr val="tx1"/>
                </a:solidFill>
              </a:rPr>
              <a:t>Production routes</a:t>
            </a:r>
            <a:endParaRPr lang="en-IN" sz="3200" b="1" cap="none" smtClean="0">
              <a:solidFill>
                <a:schemeClr val="tx1"/>
              </a:solidFill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428596" y="1428736"/>
            <a:ext cx="5929354" cy="2500330"/>
          </a:xfrm>
          <a:prstGeom prst="verticalScroll">
            <a:avLst>
              <a:gd name="adj" fmla="val 8120"/>
            </a:avLst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"/>
              <a:defRPr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"/>
              <a:defRPr/>
            </a:pPr>
            <a:r>
              <a:rPr lang="en-GB" sz="2400" dirty="0">
                <a:solidFill>
                  <a:schemeClr val="tx1"/>
                </a:solidFill>
                <a:latin typeface="Comic Sans MS" pitchFamily="66" charset="0"/>
              </a:rPr>
              <a:t>Light charged particle (p, </a:t>
            </a:r>
            <a:r>
              <a:rPr lang="en-GB" sz="2400" dirty="0">
                <a:solidFill>
                  <a:schemeClr val="tx1"/>
                </a:solidFill>
                <a:latin typeface="Comic Sans MS" pitchFamily="66" charset="0"/>
                <a:sym typeface="Symbol"/>
              </a:rPr>
              <a:t>, </a:t>
            </a:r>
            <a:r>
              <a:rPr lang="en-GB" sz="2400" baseline="30000" dirty="0">
                <a:solidFill>
                  <a:schemeClr val="tx1"/>
                </a:solidFill>
                <a:latin typeface="Comic Sans MS" pitchFamily="66" charset="0"/>
                <a:sym typeface="Symbol"/>
              </a:rPr>
              <a:t>3</a:t>
            </a:r>
            <a:r>
              <a:rPr lang="en-GB" sz="2400" dirty="0">
                <a:solidFill>
                  <a:schemeClr val="tx1"/>
                </a:solidFill>
                <a:latin typeface="Comic Sans MS" pitchFamily="66" charset="0"/>
                <a:sym typeface="Symbol"/>
              </a:rPr>
              <a:t>He)</a:t>
            </a:r>
            <a:r>
              <a:rPr lang="en-GB" sz="2400" dirty="0">
                <a:solidFill>
                  <a:schemeClr val="tx1"/>
                </a:solidFill>
                <a:latin typeface="Comic Sans MS" pitchFamily="66" charset="0"/>
              </a:rPr>
              <a:t>  induced reactions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aseline="300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aseline="300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152</a:t>
            </a:r>
            <a:r>
              <a:rPr lang="en-GB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Gd(p, 4n)</a:t>
            </a:r>
            <a:r>
              <a:rPr lang="en-GB" sz="20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149</a:t>
            </a:r>
            <a:r>
              <a:rPr lang="en-GB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Tb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152</a:t>
            </a:r>
            <a:r>
              <a:rPr lang="en-GB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Gd(</a:t>
            </a:r>
            <a:r>
              <a:rPr lang="en-GB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en-GB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7n)</a:t>
            </a:r>
            <a:r>
              <a:rPr lang="en-GB" sz="20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149</a:t>
            </a:r>
            <a:r>
              <a:rPr lang="en-GB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Dy(EC)</a:t>
            </a:r>
            <a:r>
              <a:rPr lang="en-GB" sz="20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149</a:t>
            </a:r>
            <a:r>
              <a:rPr lang="en-GB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Tb,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152</a:t>
            </a:r>
            <a:r>
              <a:rPr lang="en-GB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Gd(</a:t>
            </a:r>
            <a:r>
              <a:rPr lang="en-GB" sz="20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GB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He, 6n)</a:t>
            </a:r>
            <a:r>
              <a:rPr lang="en-GB" sz="20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149</a:t>
            </a:r>
            <a:r>
              <a:rPr lang="en-GB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Dy(EC)</a:t>
            </a:r>
            <a:r>
              <a:rPr lang="en-GB" sz="20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149</a:t>
            </a:r>
            <a:r>
              <a:rPr lang="en-GB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Tb</a:t>
            </a:r>
            <a:endParaRPr lang="en-IN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8" name="Vertical Scroll 7"/>
          <p:cNvSpPr/>
          <p:nvPr/>
        </p:nvSpPr>
        <p:spPr>
          <a:xfrm>
            <a:off x="1357290" y="2643182"/>
            <a:ext cx="5857916" cy="2500330"/>
          </a:xfrm>
          <a:prstGeom prst="verticalScroll">
            <a:avLst>
              <a:gd name="adj" fmla="val 8120"/>
            </a:avLst>
          </a:prstGeom>
          <a:gradFill>
            <a:gsLst>
              <a:gs pos="0">
                <a:schemeClr val="bg1"/>
              </a:gs>
              <a:gs pos="2500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circle">
              <a:fillToRect r="100000" b="100000"/>
            </a:path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SzPct val="125000"/>
              <a:buFont typeface="Wingdings" pitchFamily="2" charset="2"/>
              <a:buChar char=""/>
              <a:defRPr/>
            </a:pPr>
            <a:r>
              <a:rPr lang="en-GB" sz="2000" dirty="0">
                <a:solidFill>
                  <a:schemeClr val="tx1"/>
                </a:solidFill>
              </a:rPr>
              <a:t>  </a:t>
            </a:r>
            <a:r>
              <a:rPr lang="en-GB" sz="2400" dirty="0">
                <a:solidFill>
                  <a:schemeClr val="tx1"/>
                </a:solidFill>
                <a:latin typeface="Comic Sans MS" pitchFamily="66" charset="0"/>
              </a:rPr>
              <a:t>proton induced </a:t>
            </a:r>
            <a:r>
              <a:rPr lang="en-GB" sz="2400" dirty="0" err="1">
                <a:solidFill>
                  <a:schemeClr val="tx1"/>
                </a:solidFill>
                <a:latin typeface="Comic Sans MS" pitchFamily="66" charset="0"/>
              </a:rPr>
              <a:t>spallation</a:t>
            </a:r>
            <a:r>
              <a:rPr lang="en-GB" sz="2400" dirty="0">
                <a:solidFill>
                  <a:schemeClr val="tx1"/>
                </a:solidFill>
                <a:latin typeface="Comic Sans MS" pitchFamily="66" charset="0"/>
              </a:rPr>
              <a:t> on heavy targets, like Ta, W etc.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aseline="300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9" name="Vertical Scroll 8"/>
          <p:cNvSpPr/>
          <p:nvPr/>
        </p:nvSpPr>
        <p:spPr>
          <a:xfrm>
            <a:off x="2428875" y="4071938"/>
            <a:ext cx="5786438" cy="2500312"/>
          </a:xfrm>
          <a:prstGeom prst="verticalScroll">
            <a:avLst>
              <a:gd name="adj" fmla="val 8120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SzPct val="125000"/>
              <a:defRPr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SzPct val="125000"/>
              <a:buFont typeface="Wingdings" pitchFamily="2" charset="2"/>
              <a:buChar char=""/>
              <a:defRPr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SzPct val="125000"/>
              <a:buFont typeface="Wingdings" pitchFamily="2" charset="2"/>
              <a:buChar char=""/>
              <a:defRPr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SzPct val="125000"/>
              <a:defRPr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SzPct val="125000"/>
              <a:buFont typeface="Wingdings" pitchFamily="2" charset="2"/>
              <a:buChar char=""/>
              <a:defRPr/>
            </a:pPr>
            <a:r>
              <a:rPr lang="en-GB" sz="2400" dirty="0">
                <a:solidFill>
                  <a:schemeClr val="tx1"/>
                </a:solidFill>
                <a:latin typeface="Comic Sans MS" pitchFamily="66" charset="0"/>
              </a:rPr>
              <a:t>  heavy ion induced reactions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SzPct val="125000"/>
              <a:defRPr/>
            </a:pPr>
            <a:endParaRPr lang="en-GB" sz="2000" baseline="300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SzPct val="125000"/>
              <a:defRPr/>
            </a:pPr>
            <a:endParaRPr lang="en-GB" sz="2000" baseline="30000" dirty="0">
              <a:solidFill>
                <a:schemeClr val="tx1"/>
              </a:solidFill>
              <a:latin typeface="Comic Sans MS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SzPct val="125000"/>
              <a:defRPr/>
            </a:pP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141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Pr(</a:t>
            </a: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12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C, 4n)</a:t>
            </a: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149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Tb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125000"/>
              <a:defRPr/>
            </a:pP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141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Pr(</a:t>
            </a: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14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N, p5n)</a:t>
            </a: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149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Tb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125000"/>
              <a:defRPr/>
            </a:pP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144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Sm(</a:t>
            </a: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9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Be, 4n)</a:t>
            </a: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149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Dy (EC)</a:t>
            </a: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 149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Tb </a:t>
            </a: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142/143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Nd(</a:t>
            </a: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12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C, 5/6n)</a:t>
            </a: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149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Dy(EC)</a:t>
            </a: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149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Tb </a:t>
            </a:r>
            <a:endParaRPr lang="en-IN" sz="20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SzPct val="125000"/>
              <a:buFont typeface="Wingdings" pitchFamily="2" charset="2"/>
              <a:buChar char=""/>
              <a:defRPr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aseline="300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8" grpId="0" build="allAtOnce" animBg="1"/>
      <p:bldP spid="9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9525" y="2514600"/>
            <a:ext cx="53244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869" name="TextBox 7"/>
          <p:cNvSpPr txBox="1">
            <a:spLocks noChangeArrowheads="1"/>
          </p:cNvSpPr>
          <p:nvPr/>
        </p:nvSpPr>
        <p:spPr bwMode="auto">
          <a:xfrm>
            <a:off x="3733800" y="6324600"/>
            <a:ext cx="541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Gill Sans MT" pitchFamily="34" charset="0"/>
              </a:rPr>
              <a:t>Identified probable radionuclides by our group</a:t>
            </a:r>
          </a:p>
        </p:txBody>
      </p:sp>
      <p:pic>
        <p:nvPicPr>
          <p:cNvPr id="16487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590800"/>
            <a:ext cx="39624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-12700" y="30162"/>
            <a:ext cx="2603500" cy="6556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Our aim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066800" y="762000"/>
            <a:ext cx="70008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50000"/>
              <a:buFont typeface="Wingdings 2"/>
              <a:buBlip>
                <a:blip r:embed="rId5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Aharoni" pitchFamily="2" charset="-79"/>
                <a:ea typeface="+mn-ea"/>
                <a:cs typeface="Aharoni" pitchFamily="2" charset="-79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haroni" pitchFamily="2" charset="-79"/>
                <a:ea typeface="+mn-ea"/>
                <a:cs typeface="Aharoni" pitchFamily="2" charset="-79"/>
              </a:rPr>
              <a:t>Identification of radionuclides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Aharoni" pitchFamily="2" charset="-79"/>
              <a:ea typeface="+mn-ea"/>
              <a:cs typeface="Aharoni" pitchFamily="2" charset="-79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50000"/>
              <a:buFont typeface="Wingdings 2"/>
              <a:buBlip>
                <a:blip r:embed="rId5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haroni" pitchFamily="2" charset="-79"/>
                <a:ea typeface="+mn-ea"/>
                <a:cs typeface="Aharoni" pitchFamily="2" charset="-79"/>
              </a:rPr>
              <a:t>Quantification of each radionuclide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Aharoni" pitchFamily="2" charset="-79"/>
              <a:ea typeface="+mn-ea"/>
              <a:cs typeface="Aharoni" pitchFamily="2" charset="-79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50000"/>
              <a:buFont typeface="Wingdings 2"/>
              <a:buBlip>
                <a:blip r:embed="rId5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Aharoni" pitchFamily="2" charset="-79"/>
                <a:ea typeface="+mn-ea"/>
                <a:cs typeface="Aharoni" pitchFamily="2" charset="-79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haroni" pitchFamily="2" charset="-79"/>
                <a:ea typeface="+mn-ea"/>
                <a:cs typeface="Aharoni" pitchFamily="2" charset="-79"/>
              </a:rPr>
              <a:t>Development of chemical separation techniques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Aharoni" pitchFamily="2" charset="-79"/>
                <a:ea typeface="+mn-ea"/>
                <a:cs typeface="Aharoni" pitchFamily="2" charset="-79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Aharoni" pitchFamily="2" charset="-79"/>
              <a:ea typeface="+mn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313" y="0"/>
            <a:ext cx="7497762" cy="4286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Results we found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3108" y="428604"/>
          <a:ext cx="5929354" cy="6357982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2032979"/>
                <a:gridCol w="1967549"/>
                <a:gridCol w="1928826"/>
              </a:tblGrid>
              <a:tr h="5157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7E0000"/>
                          </a:solidFill>
                          <a:effectLst/>
                          <a:latin typeface="Arial Black" pitchFamily="34" charset="0"/>
                          <a:ea typeface="MS Mincho"/>
                          <a:cs typeface="Times New Roman"/>
                        </a:rPr>
                        <a:t>Radioisotope </a:t>
                      </a:r>
                      <a:r>
                        <a:rPr lang="en-US" sz="1200" b="1" dirty="0" smtClean="0">
                          <a:solidFill>
                            <a:srgbClr val="7E0000"/>
                          </a:solidFill>
                          <a:effectLst/>
                          <a:latin typeface="Arial Black" pitchFamily="34" charset="0"/>
                          <a:ea typeface="MS Mincho"/>
                          <a:cs typeface="Times New Roman"/>
                        </a:rPr>
                        <a:t>present</a:t>
                      </a:r>
                      <a:endParaRPr lang="en-US" sz="1200" dirty="0">
                        <a:solidFill>
                          <a:srgbClr val="7E0000"/>
                        </a:solidFill>
                        <a:effectLst/>
                        <a:latin typeface="Arial Black" pitchFamily="34" charset="0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7E0000"/>
                          </a:solidFill>
                          <a:effectLst/>
                          <a:latin typeface="Arial Black" pitchFamily="34" charset="0"/>
                          <a:ea typeface="MS Mincho"/>
                          <a:cs typeface="Times New Roman"/>
                        </a:rPr>
                        <a:t>Radioisotopes </a:t>
                      </a:r>
                      <a:endParaRPr lang="en-US" sz="1200" b="1" dirty="0" smtClean="0">
                        <a:solidFill>
                          <a:srgbClr val="7E0000"/>
                        </a:solidFill>
                        <a:effectLst/>
                        <a:latin typeface="Arial Black" pitchFamily="34" charset="0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7E0000"/>
                          </a:solidFill>
                          <a:effectLst/>
                          <a:latin typeface="Arial Black" pitchFamily="34" charset="0"/>
                          <a:ea typeface="MS Mincho"/>
                          <a:cs typeface="Times New Roman"/>
                        </a:rPr>
                        <a:t>to </a:t>
                      </a:r>
                      <a:r>
                        <a:rPr lang="en-US" sz="1200" b="1" dirty="0">
                          <a:solidFill>
                            <a:srgbClr val="7E0000"/>
                          </a:solidFill>
                          <a:effectLst/>
                          <a:latin typeface="Arial Black" pitchFamily="34" charset="0"/>
                          <a:ea typeface="MS Mincho"/>
                          <a:cs typeface="Times New Roman"/>
                        </a:rPr>
                        <a:t>be </a:t>
                      </a:r>
                      <a:r>
                        <a:rPr lang="en-US" sz="1200" b="1" dirty="0" smtClean="0">
                          <a:solidFill>
                            <a:srgbClr val="7E0000"/>
                          </a:solidFill>
                          <a:effectLst/>
                          <a:latin typeface="Arial Black" pitchFamily="34" charset="0"/>
                          <a:ea typeface="MS Mincho"/>
                          <a:cs typeface="Times New Roman"/>
                        </a:rPr>
                        <a:t>confirmed</a:t>
                      </a:r>
                      <a:endParaRPr lang="en-US" sz="1200" dirty="0">
                        <a:solidFill>
                          <a:srgbClr val="7E0000"/>
                        </a:solidFill>
                        <a:effectLst/>
                        <a:latin typeface="Arial Black" pitchFamily="34" charset="0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7E0000"/>
                          </a:solidFill>
                          <a:effectLst/>
                          <a:latin typeface="Arial Black" pitchFamily="34" charset="0"/>
                          <a:ea typeface="MS Mincho"/>
                          <a:cs typeface="Times New Roman"/>
                        </a:rPr>
                        <a:t>Radioisotopes </a:t>
                      </a:r>
                      <a:endParaRPr lang="en-US" sz="1200" b="1" dirty="0" smtClean="0">
                        <a:solidFill>
                          <a:srgbClr val="7E0000"/>
                        </a:solidFill>
                        <a:effectLst/>
                        <a:latin typeface="Arial Black" pitchFamily="34" charset="0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7E0000"/>
                          </a:solidFill>
                          <a:effectLst/>
                          <a:latin typeface="Arial Black" pitchFamily="34" charset="0"/>
                          <a:ea typeface="MS Mincho"/>
                          <a:cs typeface="Times New Roman"/>
                        </a:rPr>
                        <a:t>to </a:t>
                      </a:r>
                      <a:r>
                        <a:rPr lang="en-US" sz="1200" b="1" dirty="0">
                          <a:solidFill>
                            <a:srgbClr val="7E0000"/>
                          </a:solidFill>
                          <a:effectLst/>
                          <a:latin typeface="Arial Black" pitchFamily="34" charset="0"/>
                          <a:ea typeface="MS Mincho"/>
                          <a:cs typeface="Times New Roman"/>
                        </a:rPr>
                        <a:t>be </a:t>
                      </a:r>
                      <a:r>
                        <a:rPr lang="en-US" sz="1200" b="1" dirty="0" smtClean="0">
                          <a:solidFill>
                            <a:srgbClr val="7E0000"/>
                          </a:solidFill>
                          <a:effectLst/>
                          <a:latin typeface="Arial Black" pitchFamily="34" charset="0"/>
                          <a:ea typeface="MS Mincho"/>
                          <a:cs typeface="Times New Roman"/>
                        </a:rPr>
                        <a:t>confirmed</a:t>
                      </a:r>
                      <a:endParaRPr lang="en-US" sz="1200" dirty="0">
                        <a:solidFill>
                          <a:srgbClr val="7E0000"/>
                        </a:solidFill>
                        <a:effectLst/>
                        <a:latin typeface="Arial Black" pitchFamily="34" charset="0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As-72     (26.0 h 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As-74    (17.77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Pr-142    (19.12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Co-56     (77.27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Au-194   (38.02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Pt-188     (10.2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Co-58     (70.86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Au-199    (3.139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Pt-195m    (4.01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Co-60    (1925.28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Ba-128   (2.43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Rb-84    (33.1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Cr-51    (27.7025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Ba-135m    (28.7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Rb-86    (18.642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Eu-145    (5.93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Be-7    (53.22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Re-183    (70.0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Eu-146    (4.61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Ca-47    (4.536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Re-186    (3.7186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Eu-147    (24.1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Co-57    (271.74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Re-189    (24.3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Eu-150m   (12.8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Cs-129    (32.06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Rh-101    (3.3 y)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Fe-59    (44.495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Er-172    (49.3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Rh-101m  (4.34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Gd-146   (48.27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Eu-148    (54.5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Rh-105    (35.36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Gd-153    (240.4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Eu-149    (93.1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Ru-103    (39.26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Hf-175    (70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Hf-172    (1.87 y)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Ru-97    (2.791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Hg-203   (46.595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Hg-195m    (41.6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Sc-44m    (58.61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Ir-188    (41.5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I-123    (13.232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Sc-47    (3.3492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Lu-172    (6.7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I-133    (20.8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Sc-48    (43.67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Mo-99    (2.7489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In-111    (2.8047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Se-75    (119.779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Os-185    (93.6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Ir-192    (73.827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Sm-153    (46.284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Rb-83    (86.2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Ir-194    (19.28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Sn-113    (115.09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Re-188   (17.003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Lu-173    (1.37 y)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Tb-153    (2.34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Sc-46    (83.79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Mg-28    (20.915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Tb-155    (5.32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Ta-183   (5.1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Mn-54    (312.12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Tc-95     (20.0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Tc-99m   (6.0058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Na-22    (2.6027 y)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Te-121m   (154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V-48     (15.9735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Nb-92m    (10.15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Tm-167    (9.25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Y-88    (106.616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Nb-95    (34.991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Y-87m    (13.37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Yb-169    (32.018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Ni-57    (35.6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Zn-69m    (13.76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06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Zr-95    (64.032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Pd-100    (3.63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Zr-86    (16.5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775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Pm-143    (265 d)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Zr-97    (16.744 h)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99350" cy="65405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3200" b="1" dirty="0" smtClean="0">
                <a:solidFill>
                  <a:schemeClr val="tx1"/>
                </a:solidFill>
              </a:rPr>
              <a:t>Work plan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1944688" y="1143000"/>
            <a:ext cx="719137" cy="1524000"/>
          </a:xfrm>
          <a:prstGeom prst="rect">
            <a:avLst/>
          </a:prstGeom>
          <a:solidFill>
            <a:srgbClr val="76923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endParaRPr lang="en-US"/>
          </a:p>
          <a:p>
            <a:pPr algn="ctr"/>
            <a:endParaRPr lang="en-US" sz="2800" b="1">
              <a:solidFill>
                <a:schemeClr val="bg1"/>
              </a:solidFill>
            </a:endParaRPr>
          </a:p>
          <a:p>
            <a:pPr algn="ctr"/>
            <a:r>
              <a:rPr lang="en-US" sz="2800" b="1">
                <a:solidFill>
                  <a:schemeClr val="bg1"/>
                </a:solidFill>
              </a:rPr>
              <a:t>1</a:t>
            </a:r>
            <a:endParaRPr lang="en-IN" sz="2800" b="1">
              <a:solidFill>
                <a:schemeClr val="bg1"/>
              </a:solidFill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1943100" y="2667000"/>
            <a:ext cx="720725" cy="11430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  <a:p>
            <a:pPr algn="ctr"/>
            <a:r>
              <a:rPr lang="en-US" sz="2800" b="1" dirty="0" smtClean="0"/>
              <a:t>2</a:t>
            </a:r>
            <a:endParaRPr lang="en-IN" sz="2800" b="1" dirty="0"/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1946275" y="3733800"/>
            <a:ext cx="720725" cy="914400"/>
          </a:xfrm>
          <a:prstGeom prst="rect">
            <a:avLst/>
          </a:prstGeom>
          <a:solidFill>
            <a:srgbClr val="7E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3</a:t>
            </a:r>
            <a:endParaRPr lang="en-IN" sz="2800" b="1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952502" y="1943099"/>
            <a:ext cx="1447799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1180703" y="4228703"/>
            <a:ext cx="990600" cy="794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1077119" y="3190081"/>
            <a:ext cx="1198562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743200" y="1191161"/>
            <a:ext cx="6357937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en-US" dirty="0" smtClean="0">
                <a:solidFill>
                  <a:srgbClr val="C00000"/>
                </a:solidFill>
                <a:latin typeface="Arial Rounded MT Bold" pitchFamily="34" charset="0"/>
                <a:cs typeface="Times New Roman" pitchFamily="18" charset="0"/>
              </a:rPr>
              <a:t>C1        Irradiation and Production of radionuclides</a:t>
            </a:r>
          </a:p>
          <a:p>
            <a:pPr marL="457200" indent="-457200">
              <a:defRPr/>
            </a:pPr>
            <a:r>
              <a:rPr lang="en-US" dirty="0" smtClean="0">
                <a:solidFill>
                  <a:srgbClr val="C00000"/>
                </a:solidFill>
                <a:latin typeface="Arial Rounded MT Bold" pitchFamily="34" charset="0"/>
                <a:cs typeface="Times New Roman" pitchFamily="18" charset="0"/>
              </a:rPr>
              <a:t>C2/S1 Identification </a:t>
            </a:r>
            <a:r>
              <a:rPr lang="en-US" dirty="0">
                <a:solidFill>
                  <a:srgbClr val="C00000"/>
                </a:solidFill>
                <a:latin typeface="Arial Rounded MT Bold" pitchFamily="34" charset="0"/>
                <a:cs typeface="Times New Roman" pitchFamily="18" charset="0"/>
              </a:rPr>
              <a:t>of </a:t>
            </a:r>
            <a:r>
              <a:rPr lang="en-US" dirty="0">
                <a:solidFill>
                  <a:srgbClr val="C00000"/>
                </a:solidFill>
                <a:latin typeface="Arial Rounded MT Bold" pitchFamily="34" charset="0"/>
                <a:cs typeface="Times New Roman" pitchFamily="18" charset="0"/>
                <a:sym typeface="Symbol"/>
              </a:rPr>
              <a:t>-emitting radionuclides </a:t>
            </a:r>
            <a:endParaRPr lang="en-US" dirty="0">
              <a:solidFill>
                <a:srgbClr val="C00000"/>
              </a:solidFill>
              <a:latin typeface="Arial Rounded MT Bold" pitchFamily="34" charset="0"/>
              <a:cs typeface="Times New Roman" pitchFamily="18" charset="0"/>
              <a:sym typeface="Symbol" pitchFamily="18" charset="2"/>
            </a:endParaRPr>
          </a:p>
          <a:p>
            <a:pPr marL="457200" indent="-457200">
              <a:defRPr/>
            </a:pPr>
            <a:r>
              <a:rPr lang="en-US" dirty="0" smtClean="0">
                <a:solidFill>
                  <a:srgbClr val="0000CC"/>
                </a:solidFill>
                <a:latin typeface="Arial Rounded MT Bold" pitchFamily="34" charset="0"/>
                <a:cs typeface="Times New Roman" pitchFamily="18" charset="0"/>
              </a:rPr>
              <a:t>S2       Chemical </a:t>
            </a:r>
            <a:r>
              <a:rPr lang="en-US" dirty="0">
                <a:solidFill>
                  <a:srgbClr val="0000CC"/>
                </a:solidFill>
                <a:latin typeface="Arial Rounded MT Bold" pitchFamily="34" charset="0"/>
                <a:cs typeface="Times New Roman" pitchFamily="18" charset="0"/>
              </a:rPr>
              <a:t>separation</a:t>
            </a:r>
          </a:p>
          <a:p>
            <a:pPr marL="457200" indent="-457200">
              <a:defRPr/>
            </a:pPr>
            <a:r>
              <a:rPr lang="en-US" dirty="0" smtClean="0">
                <a:solidFill>
                  <a:srgbClr val="0000CC"/>
                </a:solidFill>
                <a:latin typeface="Arial Rounded MT Bold" pitchFamily="34" charset="0"/>
                <a:cs typeface="Times New Roman" pitchFamily="18" charset="0"/>
                <a:sym typeface="Symbol"/>
              </a:rPr>
              <a:t>S3       Development </a:t>
            </a:r>
            <a:r>
              <a:rPr lang="en-US" dirty="0">
                <a:solidFill>
                  <a:srgbClr val="0000CC"/>
                </a:solidFill>
                <a:latin typeface="Arial Rounded MT Bold" pitchFamily="34" charset="0"/>
                <a:cs typeface="Times New Roman" pitchFamily="18" charset="0"/>
                <a:sym typeface="Symbol"/>
              </a:rPr>
              <a:t>of sequential separation </a:t>
            </a:r>
            <a:r>
              <a:rPr lang="en-US" dirty="0" smtClean="0">
                <a:solidFill>
                  <a:srgbClr val="0000CC"/>
                </a:solidFill>
                <a:latin typeface="Arial Rounded MT Bold" pitchFamily="34" charset="0"/>
                <a:cs typeface="Times New Roman" pitchFamily="18" charset="0"/>
                <a:sym typeface="Symbol"/>
              </a:rPr>
              <a:t>technique</a:t>
            </a:r>
          </a:p>
          <a:p>
            <a:pPr marL="457200" indent="-457200">
              <a:defRPr/>
            </a:pPr>
            <a:r>
              <a:rPr lang="en-US" dirty="0" smtClean="0">
                <a:solidFill>
                  <a:srgbClr val="0000CC"/>
                </a:solidFill>
                <a:latin typeface="Arial Rounded MT Bold" pitchFamily="34" charset="0"/>
                <a:cs typeface="Times New Roman" pitchFamily="18" charset="0"/>
                <a:sym typeface="Symbol"/>
              </a:rPr>
              <a:t>            </a:t>
            </a:r>
            <a:r>
              <a:rPr lang="en-US" dirty="0">
                <a:solidFill>
                  <a:srgbClr val="0000CC"/>
                </a:solidFill>
                <a:latin typeface="Arial Rounded MT Bold" pitchFamily="34" charset="0"/>
                <a:cs typeface="Times New Roman" pitchFamily="18" charset="0"/>
                <a:sym typeface="Symbol"/>
              </a:rPr>
              <a:t>of clinical </a:t>
            </a:r>
            <a:r>
              <a:rPr lang="en-US" dirty="0" smtClean="0">
                <a:solidFill>
                  <a:srgbClr val="0000CC"/>
                </a:solidFill>
                <a:latin typeface="Arial Rounded MT Bold" pitchFamily="34" charset="0"/>
                <a:cs typeface="Times New Roman" pitchFamily="18" charset="0"/>
                <a:sym typeface="Symbol"/>
              </a:rPr>
              <a:t>radionuclides (T</a:t>
            </a:r>
            <a:r>
              <a:rPr lang="en-US" baseline="-25000" dirty="0" smtClean="0">
                <a:solidFill>
                  <a:srgbClr val="0000CC"/>
                </a:solidFill>
                <a:latin typeface="Arial Rounded MT Bold" pitchFamily="34" charset="0"/>
                <a:cs typeface="Times New Roman" pitchFamily="18" charset="0"/>
                <a:sym typeface="Symbol"/>
              </a:rPr>
              <a:t>1/2 </a:t>
            </a:r>
            <a:r>
              <a:rPr lang="en-US" dirty="0" smtClean="0">
                <a:solidFill>
                  <a:srgbClr val="0000CC"/>
                </a:solidFill>
                <a:latin typeface="Arial Rounded MT Bold" pitchFamily="34" charset="0"/>
                <a:cs typeface="Times New Roman" pitchFamily="18" charset="0"/>
                <a:sym typeface="Symbol"/>
              </a:rPr>
              <a:t>&gt; 7d)</a:t>
            </a:r>
            <a:endParaRPr lang="en-US" sz="800" dirty="0">
              <a:solidFill>
                <a:srgbClr val="0000CC"/>
              </a:solidFill>
              <a:latin typeface="Arial Rounded MT Bold" pitchFamily="34" charset="0"/>
              <a:cs typeface="Times New Roman" pitchFamily="18" charset="0"/>
              <a:sym typeface="Symbo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86063" y="3048000"/>
            <a:ext cx="6357937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en-US" dirty="0">
                <a:solidFill>
                  <a:srgbClr val="0000FF"/>
                </a:solidFill>
                <a:latin typeface="Arial Rounded MT Bold" pitchFamily="34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rial Rounded MT Bold" pitchFamily="34" charset="0"/>
                <a:cs typeface="Times New Roman" pitchFamily="18" charset="0"/>
              </a:rPr>
              <a:t>C4/E 1 Development </a:t>
            </a:r>
            <a:r>
              <a:rPr lang="en-US" dirty="0">
                <a:solidFill>
                  <a:srgbClr val="0000FF"/>
                </a:solidFill>
                <a:latin typeface="Arial Rounded MT Bold" pitchFamily="34" charset="0"/>
                <a:cs typeface="Times New Roman" pitchFamily="18" charset="0"/>
              </a:rPr>
              <a:t>of chemical separation </a:t>
            </a:r>
            <a:r>
              <a:rPr lang="en-US" dirty="0" smtClean="0">
                <a:solidFill>
                  <a:srgbClr val="0000FF"/>
                </a:solidFill>
                <a:latin typeface="Arial Rounded MT Bold" pitchFamily="34" charset="0"/>
                <a:cs typeface="Times New Roman" pitchFamily="18" charset="0"/>
              </a:rPr>
              <a:t>technique</a:t>
            </a:r>
          </a:p>
          <a:p>
            <a:pPr marL="457200" indent="-457200">
              <a:defRPr/>
            </a:pPr>
            <a:r>
              <a:rPr lang="en-US" dirty="0" smtClean="0">
                <a:solidFill>
                  <a:srgbClr val="0000FF"/>
                </a:solidFill>
                <a:latin typeface="Arial Rounded MT Bold" pitchFamily="34" charset="0"/>
                <a:cs typeface="Times New Roman" pitchFamily="18" charset="0"/>
              </a:rPr>
              <a:t>                for short lived (</a:t>
            </a:r>
            <a:r>
              <a:rPr lang="en-US" dirty="0" smtClean="0">
                <a:solidFill>
                  <a:srgbClr val="0000FF"/>
                </a:solidFill>
                <a:latin typeface="Arial Rounded MT Bold" pitchFamily="34" charset="0"/>
                <a:cs typeface="Times New Roman" pitchFamily="18" charset="0"/>
                <a:sym typeface="Symbol"/>
              </a:rPr>
              <a:t> 1 d) radionuclides</a:t>
            </a:r>
          </a:p>
        </p:txBody>
      </p:sp>
      <p:sp>
        <p:nvSpPr>
          <p:cNvPr id="13323" name="TextBox 31"/>
          <p:cNvSpPr txBox="1">
            <a:spLocks noChangeArrowheads="1"/>
          </p:cNvSpPr>
          <p:nvPr/>
        </p:nvSpPr>
        <p:spPr bwMode="auto">
          <a:xfrm>
            <a:off x="2786063" y="3864114"/>
            <a:ext cx="63579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S5    Separation </a:t>
            </a: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detection of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long-lived (T</a:t>
            </a:r>
            <a:r>
              <a:rPr lang="en-US" sz="2000" baseline="-25000" dirty="0" smtClean="0">
                <a:solidFill>
                  <a:srgbClr val="C00000"/>
                </a:solidFill>
                <a:latin typeface="Arial Rounded MT Bold" pitchFamily="34" charset="0"/>
                <a:cs typeface="Times New Roman" pitchFamily="18" charset="0"/>
              </a:rPr>
              <a:t>1/2</a:t>
            </a:r>
            <a:r>
              <a:rPr lang="en-US" sz="2000" dirty="0" smtClean="0">
                <a:solidFill>
                  <a:srgbClr val="C00000"/>
                </a:solidFill>
                <a:latin typeface="Arial Rounded MT Bold" pitchFamily="34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Arial Rounded MT Bold" pitchFamily="34" charset="0"/>
                <a:cs typeface="Times New Roman" pitchFamily="18" charset="0"/>
              </a:rPr>
              <a:t>~</a:t>
            </a: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100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yr-few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Myr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radionuclides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19400" y="2667000"/>
            <a:ext cx="60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en-US" dirty="0" smtClean="0">
                <a:solidFill>
                  <a:srgbClr val="C00000"/>
                </a:solidFill>
                <a:latin typeface="Arial Rounded MT Bold" pitchFamily="34" charset="0"/>
                <a:cs typeface="Times New Roman" pitchFamily="18" charset="0"/>
              </a:rPr>
              <a:t>C3/S4 Identification of </a:t>
            </a:r>
            <a:r>
              <a:rPr lang="en-US" dirty="0" smtClean="0">
                <a:solidFill>
                  <a:srgbClr val="C00000"/>
                </a:solidFill>
                <a:latin typeface="Arial Rounded MT Bold" pitchFamily="34" charset="0"/>
                <a:cs typeface="Times New Roman" pitchFamily="18" charset="0"/>
                <a:sym typeface="Symbol"/>
              </a:rPr>
              <a:t>-emitting radionuclides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990600" y="4724400"/>
            <a:ext cx="7696200" cy="654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Constrains ?</a:t>
            </a:r>
            <a:endParaRPr kumimoji="0" lang="en-IN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990600" y="5410200"/>
            <a:ext cx="7880350" cy="14478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Safety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clearance….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     Transport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                    Finance</a:t>
            </a:r>
            <a:endParaRPr kumimoji="0" lang="en-I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28625" y="571500"/>
            <a:ext cx="7467600" cy="6318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smtClean="0">
                <a:latin typeface="Arial Rounded MT Bold" pitchFamily="34" charset="0"/>
              </a:rPr>
              <a:t>Existing reports…</a:t>
            </a:r>
            <a:endParaRPr lang="en-IN" cap="none" smtClean="0">
              <a:latin typeface="Arial Rounded MT Bold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928663" y="1676400"/>
          <a:ext cx="7000924" cy="3967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1285875" y="5857875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baseline="30000">
                <a:latin typeface="Arial Rounded MT Bold" pitchFamily="34" charset="0"/>
              </a:rPr>
              <a:t>12</a:t>
            </a:r>
            <a:r>
              <a:rPr lang="en-US" sz="2000" b="1">
                <a:latin typeface="Arial Rounded MT Bold" pitchFamily="34" charset="0"/>
              </a:rPr>
              <a:t>C+</a:t>
            </a:r>
            <a:r>
              <a:rPr lang="en-US" sz="2000" b="1" baseline="30000">
                <a:latin typeface="Arial Rounded MT Bold" pitchFamily="34" charset="0"/>
              </a:rPr>
              <a:t>141</a:t>
            </a:r>
            <a:r>
              <a:rPr lang="en-US" sz="2000" b="1">
                <a:latin typeface="Arial Rounded MT Bold" pitchFamily="34" charset="0"/>
              </a:rPr>
              <a:t>Pr (1963)</a:t>
            </a:r>
            <a:endParaRPr lang="en-IN" sz="2000" b="1">
              <a:latin typeface="Arial Rounded MT Bold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2035969" y="4964907"/>
            <a:ext cx="1143000" cy="5000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olstic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Solstic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Orie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1127</Words>
  <Application>Microsoft Office PowerPoint</Application>
  <PresentationFormat>On-screen Show (4:3)</PresentationFormat>
  <Paragraphs>227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Office Theme</vt:lpstr>
      <vt:lpstr>1_Office Theme</vt:lpstr>
      <vt:lpstr>Solstice</vt:lpstr>
      <vt:lpstr>1_Solstice</vt:lpstr>
      <vt:lpstr>1_Oriel</vt:lpstr>
      <vt:lpstr>PowerPoint Presentation</vt:lpstr>
      <vt:lpstr>PowerPoint Presentation</vt:lpstr>
      <vt:lpstr>Towards building a Radionuclide Bank from proton irradiated Hg and Pb-Bi targets</vt:lpstr>
      <vt:lpstr>PowerPoint Presentation</vt:lpstr>
      <vt:lpstr>Production routes</vt:lpstr>
      <vt:lpstr>PowerPoint Presentation</vt:lpstr>
      <vt:lpstr>Results we found</vt:lpstr>
      <vt:lpstr>Work plan</vt:lpstr>
      <vt:lpstr>Existing reports…</vt:lpstr>
      <vt:lpstr>Theory…</vt:lpstr>
      <vt:lpstr>Experiment</vt:lpstr>
      <vt:lpstr>Our measurement…</vt:lpstr>
      <vt:lpstr>Comparison…</vt:lpstr>
      <vt:lpstr>PowerPoint Presentation</vt:lpstr>
      <vt:lpstr>Why low cross section?</vt:lpstr>
      <vt:lpstr>Outlook…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Sushanta Lahiri</dc:creator>
  <cp:lastModifiedBy>Jenny Weterings</cp:lastModifiedBy>
  <cp:revision>47</cp:revision>
  <dcterms:created xsi:type="dcterms:W3CDTF">2011-10-30T13:48:27Z</dcterms:created>
  <dcterms:modified xsi:type="dcterms:W3CDTF">2013-04-04T12:09:08Z</dcterms:modified>
</cp:coreProperties>
</file>