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99" r:id="rId4"/>
    <p:sldId id="310" r:id="rId5"/>
    <p:sldId id="302" r:id="rId6"/>
    <p:sldId id="303" r:id="rId7"/>
    <p:sldId id="313" r:id="rId8"/>
    <p:sldId id="300" r:id="rId9"/>
    <p:sldId id="301" r:id="rId10"/>
    <p:sldId id="304" r:id="rId11"/>
    <p:sldId id="307" r:id="rId12"/>
    <p:sldId id="277" r:id="rId13"/>
    <p:sldId id="305" r:id="rId14"/>
    <p:sldId id="309" r:id="rId15"/>
    <p:sldId id="308" r:id="rId16"/>
    <p:sldId id="336" r:id="rId17"/>
    <p:sldId id="335" r:id="rId18"/>
    <p:sldId id="306" r:id="rId19"/>
    <p:sldId id="314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00FF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D1A2E-A5A6-4E38-849E-418853CF3821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863C7-6242-4E5C-AAD6-B23E8842DA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4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63C7-6242-4E5C-AAD6-B23E8842DA9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6F9B-74D4-44A4-9F1E-5323879E42FD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3D6B0-85CE-4542-8F7C-6F2BC9B7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6F9B-74D4-44A4-9F1E-5323879E42FD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3D6B0-85CE-4542-8F7C-6F2BC9B7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6F9B-74D4-44A4-9F1E-5323879E42FD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3D6B0-85CE-4542-8F7C-6F2BC9B7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6F9B-74D4-44A4-9F1E-5323879E42FD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3D6B0-85CE-4542-8F7C-6F2BC9B7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6F9B-74D4-44A4-9F1E-5323879E42FD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3D6B0-85CE-4542-8F7C-6F2BC9B7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6F9B-74D4-44A4-9F1E-5323879E42FD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3D6B0-85CE-4542-8F7C-6F2BC9B7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6F9B-74D4-44A4-9F1E-5323879E42FD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3D6B0-85CE-4542-8F7C-6F2BC9B7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6F9B-74D4-44A4-9F1E-5323879E42FD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3D6B0-85CE-4542-8F7C-6F2BC9B7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6F9B-74D4-44A4-9F1E-5323879E42FD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3D6B0-85CE-4542-8F7C-6F2BC9B7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6F9B-74D4-44A4-9F1E-5323879E42FD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3D6B0-85CE-4542-8F7C-6F2BC9B7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6F9B-74D4-44A4-9F1E-5323879E42FD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3D6B0-85CE-4542-8F7C-6F2BC9B7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66F9B-74D4-44A4-9F1E-5323879E42FD}" type="datetimeFigureOut">
              <a:rPr lang="en-US" smtClean="0"/>
              <a:pPr/>
              <a:t>4/5/2013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3D6B0-85CE-4542-8F7C-6F2BC9B7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wmf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wmf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image" Target="../media/image17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Technical Report for the INTC and ISCC Meetings 4</a:t>
            </a:r>
            <a:r>
              <a:rPr lang="en-US" baseline="30000" dirty="0" smtClean="0"/>
              <a:t>th</a:t>
            </a:r>
            <a:r>
              <a:rPr lang="en-US" dirty="0" smtClean="0"/>
              <a:t> February 2010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/>
          <a:p>
            <a:r>
              <a:rPr lang="en-US" dirty="0" smtClean="0"/>
              <a:t>Richard Catherall EN-STI-RBS</a:t>
            </a:r>
            <a:endParaRPr 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0480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495800"/>
            <a:ext cx="1676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hall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Opening of the passage between old and new hall foreseen in near future.</a:t>
            </a:r>
          </a:p>
          <a:p>
            <a:r>
              <a:rPr lang="en-US" dirty="0" smtClean="0"/>
              <a:t>Study required due to platform support</a:t>
            </a:r>
          </a:p>
          <a:p>
            <a:r>
              <a:rPr lang="en-US" dirty="0" smtClean="0"/>
              <a:t>Mistral magnet to be removed end of February</a:t>
            </a:r>
            <a:endParaRPr lang="en-US" dirty="0"/>
          </a:p>
        </p:txBody>
      </p:sp>
      <p:pic>
        <p:nvPicPr>
          <p:cNvPr id="87042" name="Picture 2" descr="440052217@25012010-1B9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244716"/>
            <a:ext cx="8153400" cy="283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Hall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Astec</a:t>
            </a:r>
            <a:r>
              <a:rPr lang="en-US" dirty="0" smtClean="0"/>
              <a:t> 60kV repaired and has replaced the spare </a:t>
            </a:r>
            <a:r>
              <a:rPr lang="en-US" dirty="0" err="1" smtClean="0"/>
              <a:t>Heinzinger</a:t>
            </a:r>
            <a:r>
              <a:rPr lang="en-US" dirty="0" smtClean="0"/>
              <a:t> supply.</a:t>
            </a:r>
          </a:p>
          <a:p>
            <a:r>
              <a:rPr lang="en-US" dirty="0" smtClean="0"/>
              <a:t>HT room cleaned and protected in view of scheduled Boris tube work</a:t>
            </a:r>
            <a:endParaRPr lang="en-US" dirty="0"/>
          </a:p>
        </p:txBody>
      </p:sp>
      <p:pic>
        <p:nvPicPr>
          <p:cNvPr id="89090" name="Picture 2" descr="893295609@19012010-1F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810000"/>
            <a:ext cx="664136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73162"/>
          </a:xfrm>
        </p:spPr>
        <p:txBody>
          <a:bodyPr/>
          <a:lstStyle/>
          <a:p>
            <a:r>
              <a:rPr lang="en-US" dirty="0" smtClean="0"/>
              <a:t>Front End #6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Phase 1 - Removal of FE#3</a:t>
            </a:r>
          </a:p>
          <a:p>
            <a:pPr lvl="2"/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– 15</a:t>
            </a:r>
            <a:r>
              <a:rPr lang="en-US" baseline="30000" dirty="0" smtClean="0"/>
              <a:t>th</a:t>
            </a:r>
            <a:r>
              <a:rPr lang="en-US" dirty="0" smtClean="0"/>
              <a:t> January</a:t>
            </a:r>
          </a:p>
          <a:p>
            <a:r>
              <a:rPr lang="en-US" dirty="0" smtClean="0"/>
              <a:t>Phase 2 - Removal of Boris tube cables and insulator exchange</a:t>
            </a:r>
          </a:p>
          <a:p>
            <a:pPr lvl="2"/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– 22</a:t>
            </a:r>
            <a:r>
              <a:rPr lang="en-US" baseline="30000" dirty="0" smtClean="0"/>
              <a:t>nd</a:t>
            </a:r>
            <a:r>
              <a:rPr lang="en-US" dirty="0" smtClean="0"/>
              <a:t> January</a:t>
            </a:r>
          </a:p>
          <a:p>
            <a:r>
              <a:rPr lang="en-US" dirty="0" smtClean="0"/>
              <a:t>Phase 3 - Cabling of BT and ground elements</a:t>
            </a:r>
          </a:p>
          <a:p>
            <a:pPr lvl="2"/>
            <a:r>
              <a:rPr lang="en-US" dirty="0" smtClean="0"/>
              <a:t>25</a:t>
            </a:r>
            <a:r>
              <a:rPr lang="en-US" baseline="30000" dirty="0" smtClean="0"/>
              <a:t>th</a:t>
            </a:r>
            <a:r>
              <a:rPr lang="en-US" dirty="0" smtClean="0"/>
              <a:t> January – 12</a:t>
            </a:r>
            <a:r>
              <a:rPr lang="en-US" baseline="30000" dirty="0" smtClean="0"/>
              <a:t>th</a:t>
            </a:r>
            <a:r>
              <a:rPr lang="en-US" dirty="0" smtClean="0"/>
              <a:t> February</a:t>
            </a:r>
          </a:p>
          <a:p>
            <a:r>
              <a:rPr lang="en-US" dirty="0" smtClean="0"/>
              <a:t>Phase 4 - Installation of FE#6, alignment</a:t>
            </a:r>
          </a:p>
          <a:p>
            <a:pPr lvl="2"/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– 19</a:t>
            </a:r>
            <a:r>
              <a:rPr lang="en-US" baseline="30000" dirty="0" smtClean="0"/>
              <a:t>th</a:t>
            </a:r>
            <a:r>
              <a:rPr lang="en-US" dirty="0" smtClean="0"/>
              <a:t> February</a:t>
            </a:r>
          </a:p>
          <a:p>
            <a:r>
              <a:rPr lang="en-US" dirty="0" smtClean="0"/>
              <a:t>Phase 5 - Coupling, vacuum and electrical</a:t>
            </a:r>
          </a:p>
          <a:p>
            <a:pPr lvl="2"/>
            <a:r>
              <a:rPr lang="en-US" dirty="0" smtClean="0"/>
              <a:t>22</a:t>
            </a:r>
            <a:r>
              <a:rPr lang="en-US" baseline="30000" dirty="0" smtClean="0"/>
              <a:t>nd</a:t>
            </a:r>
            <a:r>
              <a:rPr lang="en-US" dirty="0" smtClean="0"/>
              <a:t> – 24</a:t>
            </a:r>
            <a:r>
              <a:rPr lang="en-US" baseline="30000" dirty="0" smtClean="0"/>
              <a:t>th</a:t>
            </a:r>
            <a:r>
              <a:rPr lang="en-US" dirty="0" smtClean="0"/>
              <a:t> February</a:t>
            </a:r>
          </a:p>
          <a:p>
            <a:r>
              <a:rPr lang="en-US" dirty="0" smtClean="0"/>
              <a:t>Phase 6 - Tests, mechanical, vacuum, power</a:t>
            </a:r>
          </a:p>
          <a:p>
            <a:pPr lvl="2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March -&gt;</a:t>
            </a:r>
          </a:p>
          <a:p>
            <a:r>
              <a:rPr lang="en-US" dirty="0" smtClean="0"/>
              <a:t>Key dates</a:t>
            </a:r>
          </a:p>
          <a:p>
            <a:pPr lvl="1"/>
            <a:r>
              <a:rPr lang="en-US" dirty="0" smtClean="0"/>
              <a:t>Cold check out 5</a:t>
            </a:r>
            <a:r>
              <a:rPr lang="en-US" baseline="30000" dirty="0" smtClean="0"/>
              <a:t>th</a:t>
            </a:r>
            <a:r>
              <a:rPr lang="en-US" dirty="0" smtClean="0"/>
              <a:t> April</a:t>
            </a:r>
          </a:p>
          <a:p>
            <a:pPr lvl="1"/>
            <a:r>
              <a:rPr lang="en-US" dirty="0" smtClean="0"/>
              <a:t>Off-line run – 19</a:t>
            </a:r>
            <a:r>
              <a:rPr lang="en-US" baseline="30000" dirty="0" smtClean="0"/>
              <a:t>th</a:t>
            </a:r>
            <a:r>
              <a:rPr lang="en-US" dirty="0" smtClean="0"/>
              <a:t> April</a:t>
            </a:r>
          </a:p>
          <a:p>
            <a:pPr lvl="1"/>
            <a:r>
              <a:rPr lang="en-US" dirty="0" smtClean="0"/>
              <a:t>Protons to ISOLDE – 26</a:t>
            </a:r>
            <a:r>
              <a:rPr lang="en-US" baseline="30000" dirty="0" smtClean="0"/>
              <a:t>th</a:t>
            </a:r>
            <a:r>
              <a:rPr lang="en-US" dirty="0" smtClean="0"/>
              <a:t> April</a:t>
            </a:r>
          </a:p>
          <a:p>
            <a:r>
              <a:rPr lang="en-US" u="sng" dirty="0" smtClean="0"/>
              <a:t>Warning: </a:t>
            </a:r>
            <a:r>
              <a:rPr lang="en-US" dirty="0" smtClean="0"/>
              <a:t>Planning subject to change according to progress on both FE installation and vacuum controls upgrade progress!!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 l="2542" t="10847" r="19492" b="7797"/>
          <a:stretch>
            <a:fillRect/>
          </a:stretch>
        </p:blipFill>
        <p:spPr bwMode="auto">
          <a:xfrm>
            <a:off x="7162800" y="1219200"/>
            <a:ext cx="1676400" cy="109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34200" y="2438400"/>
            <a:ext cx="1676400" cy="119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733800"/>
            <a:ext cx="2514600" cy="148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screen"/>
          <a:srcRect l="11190" t="6667" r="5000" b="8000"/>
          <a:stretch>
            <a:fillRect/>
          </a:stretch>
        </p:blipFill>
        <p:spPr bwMode="auto">
          <a:xfrm>
            <a:off x="6858000" y="5638800"/>
            <a:ext cx="1676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9" name="Explosion 2 8"/>
          <p:cNvSpPr/>
          <p:nvPr/>
        </p:nvSpPr>
        <p:spPr>
          <a:xfrm>
            <a:off x="0" y="3429000"/>
            <a:ext cx="5029200" cy="3200400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52800" y="59436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</a:rPr>
              <a:t>Still on schedule</a:t>
            </a:r>
            <a:endParaRPr lang="en-US" sz="28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End #6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33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Phase 0.5 – Removal of old target successful</a:t>
            </a:r>
          </a:p>
          <a:p>
            <a:pPr lvl="1"/>
            <a:r>
              <a:rPr lang="en-US" dirty="0" smtClean="0"/>
              <a:t>Cause: gripping of clamps</a:t>
            </a:r>
          </a:p>
          <a:p>
            <a:pPr lvl="1"/>
            <a:r>
              <a:rPr lang="en-US" dirty="0" smtClean="0"/>
              <a:t>Collective dose slightly higher than estimated.</a:t>
            </a:r>
          </a:p>
          <a:p>
            <a:r>
              <a:rPr lang="en-US" dirty="0" smtClean="0"/>
              <a:t>Phase 1 – Removal of FE # 3 successful</a:t>
            </a:r>
          </a:p>
          <a:p>
            <a:pPr lvl="1"/>
            <a:r>
              <a:rPr lang="en-US" dirty="0" smtClean="0"/>
              <a:t>Collective dose lower than ALARA dose estimate despite last minute modifications</a:t>
            </a:r>
            <a:endParaRPr lang="en-US" dirty="0"/>
          </a:p>
        </p:txBody>
      </p:sp>
      <p:pic>
        <p:nvPicPr>
          <p:cNvPr id="88066" name="Picture 2" descr="893295609@19012010-1FC1"/>
          <p:cNvPicPr>
            <a:picLocks noChangeAspect="1" noChangeArrowheads="1"/>
          </p:cNvPicPr>
          <p:nvPr/>
        </p:nvPicPr>
        <p:blipFill>
          <a:blip r:embed="rId3" cstate="print"/>
          <a:srcRect l="48432"/>
          <a:stretch>
            <a:fillRect/>
          </a:stretch>
        </p:blipFill>
        <p:spPr bwMode="auto">
          <a:xfrm>
            <a:off x="228600" y="3785272"/>
            <a:ext cx="4371975" cy="289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810000"/>
            <a:ext cx="422310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 cable removal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600201"/>
            <a:ext cx="4876800" cy="114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Smaller cables pulled from HT room</a:t>
            </a:r>
          </a:p>
          <a:p>
            <a:r>
              <a:rPr lang="en-US" dirty="0" smtClean="0"/>
              <a:t>Thicker cables lowered and cut in target area</a:t>
            </a:r>
            <a:endParaRPr lang="en-US" dirty="0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" y="1752600"/>
            <a:ext cx="28997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819400"/>
            <a:ext cx="5021396" cy="335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Phase 2 Boris Tube Insulator Exchange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590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Tracking across the insulator</a:t>
            </a:r>
          </a:p>
          <a:p>
            <a:r>
              <a:rPr lang="en-US" dirty="0" smtClean="0"/>
              <a:t>Breakdown of polymer coating done in 2007</a:t>
            </a:r>
          </a:p>
          <a:p>
            <a:r>
              <a:rPr lang="en-US" dirty="0" smtClean="0"/>
              <a:t>Delay in the installation of new insulator</a:t>
            </a:r>
          </a:p>
          <a:p>
            <a:pPr lvl="1"/>
            <a:r>
              <a:rPr lang="en-US" dirty="0" smtClean="0"/>
              <a:t>First batch damaged during delivery</a:t>
            </a:r>
          </a:p>
          <a:p>
            <a:pPr lvl="1"/>
            <a:r>
              <a:rPr lang="en-US" dirty="0" smtClean="0"/>
              <a:t>Second batch revealed incompatibility between araldite and surface coating</a:t>
            </a:r>
          </a:p>
          <a:p>
            <a:pPr lvl="1"/>
            <a:r>
              <a:rPr lang="en-US" dirty="0" smtClean="0"/>
              <a:t>Third batch in PEEK arrived last Tuesday and was successfully installed yesterday</a:t>
            </a:r>
          </a:p>
          <a:p>
            <a:pPr lvl="1"/>
            <a:r>
              <a:rPr lang="en-US" dirty="0" smtClean="0"/>
              <a:t>No overall delay as phase 3 cabling was brought forward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733800"/>
            <a:ext cx="3784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733800"/>
            <a:ext cx="4343400" cy="288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2 – completed!!</a:t>
            </a:r>
            <a:br>
              <a:rPr lang="en-US" dirty="0" smtClean="0"/>
            </a:br>
            <a:r>
              <a:rPr lang="en-US" sz="1800" dirty="0" smtClean="0"/>
              <a:t>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February 2010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6002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Boris tube insulator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0354" name="AutoShape 2" descr="https://edms.cern.ch/file/1060052/1/DSC_0068.jpg"/>
          <p:cNvSpPr>
            <a:spLocks noChangeAspect="1" noChangeArrowheads="1"/>
          </p:cNvSpPr>
          <p:nvPr/>
        </p:nvSpPr>
        <p:spPr bwMode="auto">
          <a:xfrm>
            <a:off x="63500" y="-136525"/>
            <a:ext cx="6772275" cy="4495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6" name="AutoShape 4" descr="https://edms.cern.ch/file/1060052/1/DSC_0068.jpg"/>
          <p:cNvSpPr>
            <a:spLocks noChangeAspect="1" noChangeArrowheads="1"/>
          </p:cNvSpPr>
          <p:nvPr/>
        </p:nvSpPr>
        <p:spPr bwMode="auto">
          <a:xfrm>
            <a:off x="63500" y="-136525"/>
            <a:ext cx="6772275" cy="4495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8" name="AutoShape 6" descr="https://edms.cern.ch/file/1060052/1/DSC_0068.jpg"/>
          <p:cNvSpPr>
            <a:spLocks noChangeAspect="1" noChangeArrowheads="1"/>
          </p:cNvSpPr>
          <p:nvPr/>
        </p:nvSpPr>
        <p:spPr bwMode="auto">
          <a:xfrm>
            <a:off x="63500" y="-136525"/>
            <a:ext cx="6772275" cy="4495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60" name="AutoShape 8" descr="https://edms.cern.ch/file/1060052/1/DSC_0068.jpg"/>
          <p:cNvSpPr>
            <a:spLocks noChangeAspect="1" noChangeArrowheads="1"/>
          </p:cNvSpPr>
          <p:nvPr/>
        </p:nvSpPr>
        <p:spPr bwMode="auto">
          <a:xfrm>
            <a:off x="63500" y="-136525"/>
            <a:ext cx="6772275" cy="4495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0361" name="Picture 9" descr="G:\Users\c\catheral\Public\GPS insulator pictures\DSC_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7089168" cy="4708478"/>
          </a:xfrm>
          <a:prstGeom prst="rect">
            <a:avLst/>
          </a:prstGeom>
          <a:noFill/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3 Cabling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600201"/>
            <a:ext cx="4953000" cy="1524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Preparation of new power cables for Boris tube</a:t>
            </a:r>
          </a:p>
          <a:p>
            <a:r>
              <a:rPr lang="en-US" dirty="0" smtClean="0"/>
              <a:t>Faraday cage status</a:t>
            </a:r>
          </a:p>
          <a:p>
            <a:r>
              <a:rPr lang="en-US" dirty="0" smtClean="0"/>
              <a:t>Non HT cabling progressing well</a:t>
            </a:r>
            <a:endParaRPr lang="en-US" dirty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" y="1600200"/>
            <a:ext cx="3401905" cy="509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 descr="497490617@01022010-0DA2"/>
          <p:cNvPicPr>
            <a:picLocks noChangeAspect="1" noChangeArrowheads="1"/>
          </p:cNvPicPr>
          <p:nvPr/>
        </p:nvPicPr>
        <p:blipFill>
          <a:blip r:embed="rId4" cstate="print"/>
          <a:srcRect r="45874"/>
          <a:stretch>
            <a:fillRect/>
          </a:stretch>
        </p:blipFill>
        <p:spPr bwMode="auto">
          <a:xfrm>
            <a:off x="4495800" y="3124200"/>
            <a:ext cx="3813676" cy="347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00400"/>
            <a:ext cx="180722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End #6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Final commissioning</a:t>
            </a:r>
          </a:p>
          <a:p>
            <a:pPr lvl="1"/>
            <a:r>
              <a:rPr lang="en-US" dirty="0" smtClean="0"/>
              <a:t>Stable beam to be done this week</a:t>
            </a:r>
          </a:p>
          <a:p>
            <a:pPr lvl="1"/>
            <a:r>
              <a:rPr lang="en-US" dirty="0" smtClean="0"/>
              <a:t>Faraday cup to be tested</a:t>
            </a:r>
          </a:p>
          <a:p>
            <a:pPr lvl="1"/>
            <a:r>
              <a:rPr lang="en-US" dirty="0" smtClean="0"/>
              <a:t>Testing of new vacuum control system and interlocks</a:t>
            </a:r>
          </a:p>
          <a:p>
            <a:r>
              <a:rPr lang="en-US" dirty="0" smtClean="0"/>
              <a:t>Vacuum tested</a:t>
            </a:r>
          </a:p>
          <a:p>
            <a:pPr lvl="1"/>
            <a:r>
              <a:rPr lang="en-US" dirty="0" smtClean="0"/>
              <a:t>Requires re-orientation of vacuum equipment</a:t>
            </a:r>
          </a:p>
          <a:p>
            <a:r>
              <a:rPr lang="en-US" dirty="0" smtClean="0"/>
              <a:t>Modifications</a:t>
            </a:r>
          </a:p>
          <a:p>
            <a:pPr lvl="1"/>
            <a:r>
              <a:rPr lang="en-US" dirty="0" smtClean="0"/>
              <a:t>Addition of a 9-pin connector on coupling table.</a:t>
            </a:r>
          </a:p>
          <a:p>
            <a:pPr lvl="2"/>
            <a:r>
              <a:rPr lang="en-US" dirty="0" smtClean="0"/>
              <a:t>Increases possibilities of connections within target unit</a:t>
            </a:r>
          </a:p>
          <a:p>
            <a:pPr lvl="1"/>
            <a:r>
              <a:rPr lang="en-US" dirty="0" smtClean="0"/>
              <a:t>Addition of micro-switches on linear potentiometers</a:t>
            </a:r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5506" y="1600200"/>
            <a:ext cx="29831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77500" lnSpcReduction="20000"/>
          </a:bodyPr>
          <a:lstStyle/>
          <a:p>
            <a:pPr marL="514350" indent="-514350"/>
            <a:r>
              <a:rPr lang="en-US" dirty="0" smtClean="0"/>
              <a:t>Shutdown Work</a:t>
            </a:r>
          </a:p>
          <a:p>
            <a:pPr marL="971550" lvl="1" indent="-514350"/>
            <a:r>
              <a:rPr lang="en-US" dirty="0" smtClean="0"/>
              <a:t>Vacuum Controls Consolidation</a:t>
            </a:r>
          </a:p>
          <a:p>
            <a:pPr marL="971550" lvl="1" indent="-514350"/>
            <a:r>
              <a:rPr lang="en-US" dirty="0" smtClean="0"/>
              <a:t>REX</a:t>
            </a:r>
          </a:p>
          <a:p>
            <a:pPr marL="971550" lvl="1" indent="-514350"/>
            <a:r>
              <a:rPr lang="en-US" dirty="0" smtClean="0"/>
              <a:t>RILIS</a:t>
            </a:r>
          </a:p>
          <a:p>
            <a:pPr marL="971550" lvl="1" indent="-514350"/>
            <a:r>
              <a:rPr lang="en-US" dirty="0" smtClean="0"/>
              <a:t>Experimental Hall</a:t>
            </a:r>
          </a:p>
          <a:p>
            <a:pPr marL="514350" indent="-514350"/>
            <a:r>
              <a:rPr lang="en-US" dirty="0" smtClean="0"/>
              <a:t>Front End #6 exchange</a:t>
            </a:r>
          </a:p>
          <a:p>
            <a:pPr marL="971550" lvl="1" indent="-514350"/>
            <a:r>
              <a:rPr lang="en-US" dirty="0" smtClean="0"/>
              <a:t>Phases 0.5 - 3</a:t>
            </a:r>
          </a:p>
          <a:p>
            <a:pPr marL="971550" lvl="1" indent="-514350"/>
            <a:r>
              <a:rPr lang="en-US" dirty="0" smtClean="0"/>
              <a:t>Boris tube insulator exchange</a:t>
            </a:r>
          </a:p>
          <a:p>
            <a:pPr marL="514350" indent="-514350"/>
            <a:r>
              <a:rPr lang="en-US" dirty="0" smtClean="0"/>
              <a:t>News from support groups</a:t>
            </a:r>
          </a:p>
          <a:p>
            <a:pPr marL="514350" indent="-514350"/>
            <a:r>
              <a:rPr lang="en-US" dirty="0" smtClean="0"/>
              <a:t>HIE- ISOLDE</a:t>
            </a:r>
          </a:p>
          <a:p>
            <a:pPr marL="971550" lvl="1" indent="-514350"/>
            <a:r>
              <a:rPr lang="en-US" dirty="0" smtClean="0"/>
              <a:t>Status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7904" r="24750"/>
          <a:stretch>
            <a:fillRect/>
          </a:stretch>
        </p:blipFill>
        <p:spPr bwMode="auto">
          <a:xfrm>
            <a:off x="4648200" y="1981200"/>
            <a:ext cx="423398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81800" cy="1096962"/>
          </a:xfrm>
        </p:spPr>
        <p:txBody>
          <a:bodyPr/>
          <a:lstStyle/>
          <a:p>
            <a:r>
              <a:rPr lang="en-US" dirty="0" smtClean="0"/>
              <a:t>News from Support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SC-RP</a:t>
            </a:r>
          </a:p>
          <a:p>
            <a:pPr lvl="1"/>
            <a:r>
              <a:rPr lang="en-US" dirty="0" smtClean="0"/>
              <a:t>Supplementary RP technician for shutdown period… an excellent initiative</a:t>
            </a:r>
          </a:p>
          <a:p>
            <a:r>
              <a:rPr lang="en-US" dirty="0" smtClean="0"/>
              <a:t>EN-STI</a:t>
            </a:r>
          </a:p>
          <a:p>
            <a:pPr lvl="1"/>
            <a:r>
              <a:rPr lang="en-US" dirty="0" smtClean="0"/>
              <a:t>Target area upgrade project being launched.</a:t>
            </a:r>
          </a:p>
          <a:p>
            <a:pPr lvl="2"/>
            <a:r>
              <a:rPr lang="en-US" dirty="0" smtClean="0"/>
              <a:t>Budget allocated</a:t>
            </a:r>
          </a:p>
          <a:p>
            <a:pPr lvl="2"/>
            <a:r>
              <a:rPr lang="en-US" dirty="0" smtClean="0"/>
              <a:t>Initial contact with EN-HE for robot replacement</a:t>
            </a:r>
          </a:p>
          <a:p>
            <a:pPr lvl="2"/>
            <a:r>
              <a:rPr lang="en-US" dirty="0" smtClean="0"/>
              <a:t>Hiring of 2 Fellows for project</a:t>
            </a:r>
          </a:p>
          <a:p>
            <a:pPr lvl="1"/>
            <a:r>
              <a:rPr lang="en-US" dirty="0" smtClean="0"/>
              <a:t>Posts</a:t>
            </a:r>
          </a:p>
          <a:p>
            <a:pPr lvl="2"/>
            <a:r>
              <a:rPr lang="en-US" dirty="0" smtClean="0"/>
              <a:t>Safety Engineer within EN-STI-RBS…A-P. Bernardes</a:t>
            </a:r>
          </a:p>
          <a:p>
            <a:pPr lvl="2"/>
            <a:r>
              <a:rPr lang="en-US" dirty="0" smtClean="0"/>
              <a:t>Pekka Suominen  EN-STI-RBS starts as from March (3 years)</a:t>
            </a:r>
          </a:p>
          <a:p>
            <a:pPr lvl="2"/>
            <a:r>
              <a:rPr lang="en-US" dirty="0" smtClean="0"/>
              <a:t>Peter </a:t>
            </a:r>
            <a:r>
              <a:rPr lang="en-US" dirty="0" err="1" smtClean="0"/>
              <a:t>Valko</a:t>
            </a:r>
            <a:r>
              <a:rPr lang="en-US" dirty="0" smtClean="0"/>
              <a:t> EN-STI-RBS starts mid February (6 months)</a:t>
            </a:r>
          </a:p>
          <a:p>
            <a:pPr lvl="2"/>
            <a:r>
              <a:rPr lang="en-US" dirty="0" smtClean="0"/>
              <a:t>Slovak student EN-STI-LP starts mid February (6 months)</a:t>
            </a:r>
          </a:p>
          <a:p>
            <a:pPr lvl="2"/>
            <a:r>
              <a:rPr lang="en-US" dirty="0" smtClean="0"/>
              <a:t>Opening of post for Laser Physicist in EN-STI-LP</a:t>
            </a:r>
          </a:p>
          <a:p>
            <a:pPr lvl="2"/>
            <a:r>
              <a:rPr lang="en-US" dirty="0" smtClean="0"/>
              <a:t>Progress being made on the safety file for ISOLDE by M. Picard ..also following ALARA document for FE exchange</a:t>
            </a:r>
          </a:p>
          <a:p>
            <a:pPr lvl="2"/>
            <a:r>
              <a:rPr lang="en-US" dirty="0" smtClean="0"/>
              <a:t>E. </a:t>
            </a:r>
            <a:r>
              <a:rPr lang="en-US" dirty="0" err="1" smtClean="0"/>
              <a:t>Brard</a:t>
            </a:r>
            <a:r>
              <a:rPr lang="en-US" dirty="0" smtClean="0"/>
              <a:t> EN-STI-RBS starts 1</a:t>
            </a:r>
            <a:r>
              <a:rPr lang="en-US" baseline="30000" dirty="0" smtClean="0"/>
              <a:t>st</a:t>
            </a:r>
            <a:r>
              <a:rPr lang="en-US" dirty="0" smtClean="0"/>
              <a:t> April (5 months)</a:t>
            </a:r>
          </a:p>
          <a:p>
            <a:r>
              <a:rPr lang="en-US" smtClean="0"/>
              <a:t>BE-OP, EN-CV, BE-ABP, TE-VSC, TE-EPC, EN-EL, TE-ABT….</a:t>
            </a:r>
            <a:endParaRPr lang="en-US" dirty="0" smtClean="0"/>
          </a:p>
          <a:p>
            <a:pPr lvl="1"/>
            <a:r>
              <a:rPr lang="en-US" dirty="0" smtClean="0"/>
              <a:t>Support for shutdown work and Front end exchange</a:t>
            </a: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Controls Consolidation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13360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Good progress being made and on schedule</a:t>
            </a:r>
          </a:p>
          <a:p>
            <a:r>
              <a:rPr lang="en-US" dirty="0" smtClean="0"/>
              <a:t>Removal of old cables completed</a:t>
            </a:r>
          </a:p>
          <a:p>
            <a:r>
              <a:rPr lang="en-US" dirty="0" smtClean="0"/>
              <a:t>Installation and connections of new cables nearly completed</a:t>
            </a:r>
          </a:p>
          <a:p>
            <a:r>
              <a:rPr lang="en-US" dirty="0" smtClean="0"/>
              <a:t>New chassis currently being installed</a:t>
            </a:r>
          </a:p>
          <a:p>
            <a:r>
              <a:rPr lang="en-US" dirty="0" smtClean="0"/>
              <a:t>Verifications done in parallel on FE#6 test stand</a:t>
            </a:r>
          </a:p>
          <a:p>
            <a:r>
              <a:rPr lang="en-US" dirty="0" smtClean="0"/>
              <a:t>Removal of venting equipment from HRS separator zone</a:t>
            </a:r>
          </a:p>
          <a:p>
            <a:r>
              <a:rPr lang="en-US" dirty="0" smtClean="0"/>
              <a:t>Replacement of all vacuum gauges nearly complete</a:t>
            </a:r>
          </a:p>
          <a:p>
            <a:endParaRPr lang="en-US" dirty="0"/>
          </a:p>
        </p:txBody>
      </p:sp>
      <p:pic>
        <p:nvPicPr>
          <p:cNvPr id="82946" name="Picture 2" descr="562543309@15122009-2A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04031"/>
            <a:ext cx="8686800" cy="285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81200" y="6248400"/>
            <a:ext cx="80310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6248400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Controls Consolidation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3186" name="Picture 2" descr="440052217@25012010-1BA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0"/>
            <a:ext cx="7162800" cy="508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Shielding end caps currently being put in place.</a:t>
            </a:r>
          </a:p>
          <a:p>
            <a:r>
              <a:rPr lang="en-US" dirty="0" smtClean="0"/>
              <a:t>RF to be started tomorrow for x-ray measurements and validation</a:t>
            </a:r>
          </a:p>
          <a:p>
            <a:r>
              <a:rPr lang="en-US" dirty="0" smtClean="0"/>
              <a:t>Interlocks remain to be installed</a:t>
            </a:r>
            <a:endParaRPr lang="en-US" dirty="0"/>
          </a:p>
        </p:txBody>
      </p:sp>
      <p:pic>
        <p:nvPicPr>
          <p:cNvPr id="86018" name="Picture 2" descr="497490617@01022010-0DB0"/>
          <p:cNvPicPr>
            <a:picLocks noChangeAspect="1" noChangeArrowheads="1"/>
          </p:cNvPicPr>
          <p:nvPr/>
        </p:nvPicPr>
        <p:blipFill>
          <a:blip r:embed="rId3" cstate="print"/>
          <a:srcRect r="42642"/>
          <a:stretch>
            <a:fillRect/>
          </a:stretch>
        </p:blipFill>
        <p:spPr bwMode="auto">
          <a:xfrm>
            <a:off x="381000" y="3352800"/>
            <a:ext cx="4796583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2378"/>
          <a:stretch>
            <a:fillRect/>
          </a:stretch>
        </p:blipFill>
        <p:spPr bwMode="auto">
          <a:xfrm>
            <a:off x="5486400" y="3581400"/>
            <a:ext cx="3366345" cy="279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 descr="REX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228600"/>
            <a:ext cx="4670039" cy="1295400"/>
          </a:xfrm>
          <a:prstGeom prst="rect">
            <a:avLst/>
          </a:prstGeom>
          <a:noFill/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Vacuum.</a:t>
            </a:r>
          </a:p>
          <a:p>
            <a:pPr lvl="1"/>
            <a:r>
              <a:rPr lang="en-US" dirty="0" smtClean="0"/>
              <a:t>There are leaks on sectors 6 and 7, most likely due to the DBs windows.</a:t>
            </a:r>
          </a:p>
          <a:p>
            <a:pPr lvl="1"/>
            <a:r>
              <a:rPr lang="en-US" dirty="0" smtClean="0"/>
              <a:t>New windows are being made for all </a:t>
            </a:r>
            <a:r>
              <a:rPr lang="en-US" dirty="0" err="1" smtClean="0"/>
              <a:t>linac</a:t>
            </a:r>
            <a:r>
              <a:rPr lang="en-US" dirty="0" smtClean="0"/>
              <a:t> DBs. They will be installed in March. </a:t>
            </a:r>
          </a:p>
          <a:p>
            <a:pPr lvl="1"/>
            <a:r>
              <a:rPr lang="en-US" dirty="0" smtClean="0"/>
              <a:t>IHS vacuum modification. The </a:t>
            </a:r>
            <a:r>
              <a:rPr lang="en-US" dirty="0" err="1" smtClean="0"/>
              <a:t>cryo</a:t>
            </a:r>
            <a:r>
              <a:rPr lang="en-US" dirty="0" smtClean="0"/>
              <a:t>-pump and intermediate chamber have been removed and the turbo pump reinstalled on the cavity</a:t>
            </a:r>
          </a:p>
          <a:p>
            <a:pPr lvl="1"/>
            <a:r>
              <a:rPr lang="en-US" dirty="0" smtClean="0"/>
              <a:t>Investigations to be done to improve the overall vacuum </a:t>
            </a:r>
          </a:p>
          <a:p>
            <a:r>
              <a:rPr lang="en-US" dirty="0" smtClean="0"/>
              <a:t>Water cooling installation in the RF room is finished.</a:t>
            </a:r>
          </a:p>
          <a:p>
            <a:pPr lvl="1"/>
            <a:r>
              <a:rPr lang="en-US" dirty="0" smtClean="0"/>
              <a:t>Pressure tests have been done.</a:t>
            </a:r>
          </a:p>
          <a:p>
            <a:pPr lvl="1"/>
            <a:r>
              <a:rPr lang="en-US" dirty="0" smtClean="0"/>
              <a:t>Everything is ready for the installation of heat exchangers.</a:t>
            </a:r>
          </a:p>
          <a:p>
            <a:r>
              <a:rPr lang="en-US" dirty="0" smtClean="0"/>
              <a:t>REXTRAP, BTS and the local ion source will be restarted for Witch in the second half of February…infrastructure permitting</a:t>
            </a:r>
          </a:p>
          <a:p>
            <a:r>
              <a:rPr lang="en-US" dirty="0" smtClean="0"/>
              <a:t>The new BI control system is in place control software is being finished, tests and debugging are ongoing.</a:t>
            </a:r>
          </a:p>
          <a:p>
            <a:r>
              <a:rPr lang="en-US" dirty="0" smtClean="0"/>
              <a:t>New </a:t>
            </a:r>
            <a:r>
              <a:rPr lang="en-US" dirty="0" err="1" smtClean="0"/>
              <a:t>steerer</a:t>
            </a:r>
            <a:r>
              <a:rPr lang="en-US" dirty="0" smtClean="0"/>
              <a:t> magnets</a:t>
            </a:r>
          </a:p>
          <a:p>
            <a:pPr lvl="1"/>
            <a:r>
              <a:rPr lang="en-US" dirty="0" smtClean="0"/>
              <a:t>The magnets will be delivered end of February. Installation beginning of March. </a:t>
            </a:r>
          </a:p>
          <a:p>
            <a:pPr lvl="1"/>
            <a:r>
              <a:rPr lang="en-US" dirty="0" smtClean="0"/>
              <a:t>Power supplies, cabling and supports are ready.</a:t>
            </a:r>
          </a:p>
          <a:p>
            <a:pPr lvl="1"/>
            <a:r>
              <a:rPr lang="en-US" dirty="0" smtClean="0"/>
              <a:t>A dedicated interlock rack will be added for these magnets.</a:t>
            </a:r>
          </a:p>
        </p:txBody>
      </p:sp>
      <p:pic>
        <p:nvPicPr>
          <p:cNvPr id="4" name="Picture 4" descr="REX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04800"/>
            <a:ext cx="4670039" cy="1295400"/>
          </a:xfrm>
          <a:prstGeom prst="rect">
            <a:avLst/>
          </a:prstGeom>
          <a:noFill/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</a:rPr>
              <a:t>R</a:t>
            </a:r>
            <a:r>
              <a:rPr lang="en-US" b="1" dirty="0" smtClean="0">
                <a:solidFill>
                  <a:srgbClr val="00FF00"/>
                </a:solidFill>
              </a:rPr>
              <a:t>I</a:t>
            </a:r>
            <a:r>
              <a:rPr lang="en-US" b="1" dirty="0" smtClean="0">
                <a:solidFill>
                  <a:srgbClr val="92D050"/>
                </a:solidFill>
              </a:rPr>
              <a:t>L</a:t>
            </a:r>
            <a:r>
              <a:rPr lang="en-US" b="1" dirty="0" smtClean="0">
                <a:solidFill>
                  <a:srgbClr val="FF6699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5410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Received the 2 new dye lasers from </a:t>
            </a:r>
            <a:r>
              <a:rPr lang="en-US" dirty="0" err="1" smtClean="0"/>
              <a:t>Sirah</a:t>
            </a:r>
            <a:r>
              <a:rPr lang="en-US" dirty="0" smtClean="0"/>
              <a:t>. </a:t>
            </a:r>
          </a:p>
          <a:p>
            <a:r>
              <a:rPr lang="en-US" dirty="0" smtClean="0"/>
              <a:t>February: </a:t>
            </a:r>
          </a:p>
          <a:p>
            <a:pPr lvl="1"/>
            <a:r>
              <a:rPr lang="en-US" dirty="0" smtClean="0"/>
              <a:t>Receipt of a new narrow band dye laser and installation /testing during February.</a:t>
            </a:r>
          </a:p>
          <a:p>
            <a:pPr lvl="1"/>
            <a:r>
              <a:rPr lang="en-US" dirty="0" smtClean="0"/>
              <a:t>Install and test the </a:t>
            </a:r>
            <a:r>
              <a:rPr lang="en-US" dirty="0" err="1" smtClean="0"/>
              <a:t>Sirah</a:t>
            </a:r>
            <a:r>
              <a:rPr lang="en-US" dirty="0" smtClean="0"/>
              <a:t> dye lasers with both </a:t>
            </a:r>
            <a:r>
              <a:rPr lang="en-US" dirty="0" err="1" smtClean="0"/>
              <a:t>Nd:YAG</a:t>
            </a:r>
            <a:r>
              <a:rPr lang="en-US" dirty="0" smtClean="0"/>
              <a:t> (green + UV) and CVL pumping (just to measure any efficiency differences between YAG/CVL).</a:t>
            </a:r>
          </a:p>
          <a:p>
            <a:r>
              <a:rPr lang="en-US" dirty="0" smtClean="0"/>
              <a:t>March:</a:t>
            </a:r>
          </a:p>
          <a:p>
            <a:pPr lvl="1"/>
            <a:r>
              <a:rPr lang="en-US" dirty="0" smtClean="0"/>
              <a:t>Remove CVL laser system, increase optical table size and change laser layout to allow space for the two large </a:t>
            </a:r>
            <a:r>
              <a:rPr lang="en-US" dirty="0" err="1" smtClean="0"/>
              <a:t>Sirah</a:t>
            </a:r>
            <a:r>
              <a:rPr lang="en-US" dirty="0" smtClean="0"/>
              <a:t> Dye lasers and the future </a:t>
            </a:r>
            <a:r>
              <a:rPr lang="en-US" dirty="0" err="1" smtClean="0"/>
              <a:t>Nd:YAG</a:t>
            </a:r>
            <a:r>
              <a:rPr lang="en-US" dirty="0" smtClean="0"/>
              <a:t> and </a:t>
            </a:r>
            <a:r>
              <a:rPr lang="en-US" dirty="0" err="1" smtClean="0"/>
              <a:t>Ti:Sa</a:t>
            </a:r>
            <a:r>
              <a:rPr lang="en-US" dirty="0" smtClean="0"/>
              <a:t> laser system (which is in construction and will be installed in various stages throughout the year).</a:t>
            </a:r>
          </a:p>
        </p:txBody>
      </p:sp>
      <p:pic>
        <p:nvPicPr>
          <p:cNvPr id="4" name="Picture 1" descr="C:\Users\bmarsh\Desktop\laser pics\P1020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46708"/>
            <a:ext cx="3887788" cy="4760403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4724400" y="5334001"/>
            <a:ext cx="4038600" cy="1169551"/>
          </a:xfrm>
          <a:prstGeom prst="rect">
            <a:avLst/>
          </a:prstGeom>
          <a:solidFill>
            <a:srgbClr val="99CC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1400" b="1" dirty="0" smtClean="0"/>
              <a:t>Syrah Dye Laser Potential </a:t>
            </a:r>
            <a:r>
              <a:rPr lang="en-US" sz="1400" b="1" dirty="0"/>
              <a:t>benefits:</a:t>
            </a:r>
          </a:p>
          <a:p>
            <a:pPr algn="l">
              <a:buFontTx/>
              <a:buChar char="•"/>
            </a:pPr>
            <a:r>
              <a:rPr lang="en-US" sz="1400" dirty="0"/>
              <a:t> Greater efficiency and stability.</a:t>
            </a:r>
          </a:p>
          <a:p>
            <a:pPr algn="l">
              <a:buFontTx/>
              <a:buChar char="•"/>
            </a:pPr>
            <a:r>
              <a:rPr lang="en-US" sz="1400" dirty="0"/>
              <a:t> Higher UV power and better beam quality.</a:t>
            </a:r>
          </a:p>
          <a:p>
            <a:pPr algn="l">
              <a:buFontTx/>
              <a:buChar char="•"/>
            </a:pPr>
            <a:r>
              <a:rPr lang="en-US" sz="1400" dirty="0"/>
              <a:t> Enable UV pumping to provide beams in the       380 – 540 nm range.</a:t>
            </a:r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Hall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Water in the Experimental Hall!!</a:t>
            </a:r>
          </a:p>
          <a:p>
            <a:r>
              <a:rPr lang="en-US" dirty="0" smtClean="0"/>
              <a:t>Due to condensation during the summer months</a:t>
            </a:r>
          </a:p>
          <a:p>
            <a:r>
              <a:rPr lang="en-US" dirty="0" smtClean="0"/>
              <a:t>Collection reinforced</a:t>
            </a:r>
          </a:p>
          <a:p>
            <a:r>
              <a:rPr lang="en-US" dirty="0" smtClean="0"/>
              <a:t>Excess water diverted to drains</a:t>
            </a:r>
          </a:p>
          <a:p>
            <a:endParaRPr lang="en-US" dirty="0"/>
          </a:p>
        </p:txBody>
      </p:sp>
      <p:pic>
        <p:nvPicPr>
          <p:cNvPr id="83970" name="Picture 2" descr="562543309@15122009-2A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549" y="3124200"/>
            <a:ext cx="851219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Hall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14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New Hand Foot monitors</a:t>
            </a:r>
          </a:p>
          <a:p>
            <a:r>
              <a:rPr lang="en-US" dirty="0" smtClean="0"/>
              <a:t>Readings can be logged/monitored over technical network</a:t>
            </a:r>
            <a:endParaRPr lang="en-US" dirty="0"/>
          </a:p>
        </p:txBody>
      </p:sp>
      <p:pic>
        <p:nvPicPr>
          <p:cNvPr id="84994" name="Picture 2" descr="562543309@15122009-2A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556937"/>
            <a:ext cx="6172200" cy="390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52400"/>
            <a:ext cx="1584325" cy="1136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8167</TotalTime>
  <Words>914</Words>
  <Application>Microsoft Office PowerPoint</Application>
  <PresentationFormat>On-screen Show (4:3)</PresentationFormat>
  <Paragraphs>159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Technical Report for the INTC and ISCC Meetings 4th February 2010</vt:lpstr>
      <vt:lpstr>Outline</vt:lpstr>
      <vt:lpstr>Vacuum Controls Consolidation</vt:lpstr>
      <vt:lpstr>Vacuum Controls Consolidation</vt:lpstr>
      <vt:lpstr>PowerPoint Presentation</vt:lpstr>
      <vt:lpstr>PowerPoint Presentation</vt:lpstr>
      <vt:lpstr>RILIS</vt:lpstr>
      <vt:lpstr>Experimental Hall</vt:lpstr>
      <vt:lpstr>Experimental Hall</vt:lpstr>
      <vt:lpstr>Experimental hall</vt:lpstr>
      <vt:lpstr>Experimental Hall</vt:lpstr>
      <vt:lpstr>Front End #6 exchange</vt:lpstr>
      <vt:lpstr>Front End #6 Exchange</vt:lpstr>
      <vt:lpstr>Phase 2 cable removal</vt:lpstr>
      <vt:lpstr>Phase 2 Boris Tube Insulator Exchange</vt:lpstr>
      <vt:lpstr>Phase 2 – completed!! 3rd February 2010</vt:lpstr>
      <vt:lpstr>GPS Boris tube insulator</vt:lpstr>
      <vt:lpstr>Phase 3 Cabling</vt:lpstr>
      <vt:lpstr>Front End #6</vt:lpstr>
      <vt:lpstr>News from Support Groups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Report for the INTC and ISCC Meetings 16th November 2009</dc:title>
  <dc:creator>catheral</dc:creator>
  <cp:lastModifiedBy>Jenny Weterings</cp:lastModifiedBy>
  <cp:revision>37</cp:revision>
  <dcterms:created xsi:type="dcterms:W3CDTF">2009-10-30T12:47:17Z</dcterms:created>
  <dcterms:modified xsi:type="dcterms:W3CDTF">2013-04-05T10:08:37Z</dcterms:modified>
</cp:coreProperties>
</file>