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71" r:id="rId9"/>
    <p:sldId id="272" r:id="rId10"/>
    <p:sldId id="273" r:id="rId11"/>
    <p:sldId id="274" r:id="rId12"/>
    <p:sldId id="265" r:id="rId13"/>
    <p:sldId id="266" r:id="rId14"/>
    <p:sldId id="267" r:id="rId15"/>
    <p:sldId id="268" r:id="rId16"/>
    <p:sldId id="269" r:id="rId17"/>
    <p:sldId id="275" r:id="rId18"/>
    <p:sldId id="276" r:id="rId19"/>
    <p:sldId id="27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144236-AA5B-4EDC-AEB2-9B3913935A73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A94D8E-B36E-485F-9189-C79C170588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274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94D8E-B36E-485F-9189-C79C17058850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69A3C-8C90-4CC9-A122-2363E47678C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69A3C-8C90-4CC9-A122-2363E47678C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0F525-0E42-4ED9-8D2C-4AF21A47F78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0F525-0E42-4ED9-8D2C-4AF21A47F78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7A19E-6C77-4436-96DF-37A947F72CE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7A19E-6C77-4436-96DF-37A947F72CE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94D8E-B36E-485F-9189-C79C17058850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94D8E-B36E-485F-9189-C79C1705885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94D8E-B36E-485F-9189-C79C17058850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69A3C-8C90-4CC9-A122-2363E47678C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94D8E-B36E-485F-9189-C79C1705885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94D8E-B36E-485F-9189-C79C1705885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94D8E-B36E-485F-9189-C79C1705885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94D8E-B36E-485F-9189-C79C17058850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94D8E-B36E-485F-9189-C79C1705885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94D8E-B36E-485F-9189-C79C17058850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69A3C-8C90-4CC9-A122-2363E47678C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69A3C-8C90-4CC9-A122-2363E47678C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52121-B921-4B7E-BC49-8E41BA4372A8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93CD0-29CC-4F0E-916C-76471C737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52121-B921-4B7E-BC49-8E41BA4372A8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93CD0-29CC-4F0E-916C-76471C737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52121-B921-4B7E-BC49-8E41BA4372A8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93CD0-29CC-4F0E-916C-76471C737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52121-B921-4B7E-BC49-8E41BA4372A8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93CD0-29CC-4F0E-916C-76471C737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52121-B921-4B7E-BC49-8E41BA4372A8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93CD0-29CC-4F0E-916C-76471C737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52121-B921-4B7E-BC49-8E41BA4372A8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93CD0-29CC-4F0E-916C-76471C737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52121-B921-4B7E-BC49-8E41BA4372A8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93CD0-29CC-4F0E-916C-76471C737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52121-B921-4B7E-BC49-8E41BA4372A8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93CD0-29CC-4F0E-916C-76471C737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52121-B921-4B7E-BC49-8E41BA4372A8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93CD0-29CC-4F0E-916C-76471C737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52121-B921-4B7E-BC49-8E41BA4372A8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93CD0-29CC-4F0E-916C-76471C737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52121-B921-4B7E-BC49-8E41BA4372A8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93CD0-29CC-4F0E-916C-76471C737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52121-B921-4B7E-BC49-8E41BA4372A8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93CD0-29CC-4F0E-916C-76471C737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image" Target="../media/image2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wmf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wm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image" Target="../media/image34.e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wmf"/><Relationship Id="rId5" Type="http://schemas.openxmlformats.org/officeDocument/2006/relationships/image" Target="../media/image35.e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wmf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w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wm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wm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wmf"/><Relationship Id="rId5" Type="http://schemas.openxmlformats.org/officeDocument/2006/relationships/image" Target="../media/image16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Technical Report for the ISCC Meeting 23</a:t>
            </a:r>
            <a:r>
              <a:rPr lang="en-US" baseline="30000" dirty="0" smtClean="0"/>
              <a:t>rd</a:t>
            </a:r>
            <a:r>
              <a:rPr lang="en-US" dirty="0" smtClean="0"/>
              <a:t> June 2010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Richard Catherall EN-STI-RBS</a:t>
            </a:r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4495800"/>
            <a:ext cx="16764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152400"/>
            <a:ext cx="1584325" cy="11366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04800"/>
            <a:ext cx="92330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elogbook/eLogbook/attach_reader?attach_id=1082598"/>
          <p:cNvPicPr/>
          <p:nvPr/>
        </p:nvPicPr>
        <p:blipFill>
          <a:blip r:embed="rId3" cstate="print"/>
          <a:srcRect l="962" t="15999" r="23796" b="11167"/>
          <a:stretch>
            <a:fillRect/>
          </a:stretch>
        </p:blipFill>
        <p:spPr bwMode="auto">
          <a:xfrm>
            <a:off x="4724400" y="3581401"/>
            <a:ext cx="416496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694237" y="3886200"/>
            <a:ext cx="3840163" cy="2225675"/>
            <a:chOff x="2016" y="7196"/>
            <a:chExt cx="6046" cy="3503"/>
          </a:xfrm>
        </p:grpSpPr>
        <p:sp>
          <p:nvSpPr>
            <p:cNvPr id="18435" name="Text Box 3"/>
            <p:cNvSpPr txBox="1">
              <a:spLocks noChangeArrowheads="1"/>
            </p:cNvSpPr>
            <p:nvPr/>
          </p:nvSpPr>
          <p:spPr bwMode="auto">
            <a:xfrm>
              <a:off x="7236" y="9611"/>
              <a:ext cx="826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30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40</a:t>
              </a: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Ar</a:t>
              </a:r>
              <a:r>
                <a:rPr kumimoji="0" lang="en-US" sz="1100" b="0" i="0" u="none" strike="noStrike" cap="none" normalizeH="0" baseline="30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9+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436" name="Text Box 4"/>
            <p:cNvSpPr txBox="1">
              <a:spLocks noChangeArrowheads="1"/>
            </p:cNvSpPr>
            <p:nvPr/>
          </p:nvSpPr>
          <p:spPr bwMode="auto">
            <a:xfrm>
              <a:off x="6351" y="9596"/>
              <a:ext cx="826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22</a:t>
              </a: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Ne</a:t>
              </a:r>
              <a:r>
                <a:rPr kumimoji="0" lang="en-US" sz="11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5+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8437" name="AutoShape 5"/>
            <p:cNvCxnSpPr>
              <a:cxnSpLocks noChangeShapeType="1"/>
            </p:cNvCxnSpPr>
            <p:nvPr/>
          </p:nvCxnSpPr>
          <p:spPr bwMode="auto">
            <a:xfrm>
              <a:off x="6795" y="9930"/>
              <a:ext cx="360" cy="6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8438" name="AutoShape 6"/>
            <p:cNvCxnSpPr>
              <a:cxnSpLocks noChangeShapeType="1"/>
            </p:cNvCxnSpPr>
            <p:nvPr/>
          </p:nvCxnSpPr>
          <p:spPr bwMode="auto">
            <a:xfrm flipH="1">
              <a:off x="7380" y="9915"/>
              <a:ext cx="240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8439" name="Text Box 7"/>
            <p:cNvSpPr txBox="1">
              <a:spLocks noChangeArrowheads="1"/>
            </p:cNvSpPr>
            <p:nvPr/>
          </p:nvSpPr>
          <p:spPr bwMode="auto">
            <a:xfrm>
              <a:off x="5466" y="7841"/>
              <a:ext cx="1036" cy="1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12</a:t>
              </a: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C</a:t>
              </a:r>
              <a:r>
                <a:rPr kumimoji="0" lang="en-US" sz="11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3+</a:t>
              </a:r>
              <a:r>
                <a:rPr kumimoji="0" lang="en-US" sz="11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/>
              </a:r>
              <a:br>
                <a:rPr kumimoji="0" lang="en-US" sz="11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</a:br>
              <a:r>
                <a:rPr kumimoji="0" lang="en-US" sz="11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16</a:t>
              </a: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O</a:t>
              </a:r>
              <a:r>
                <a:rPr kumimoji="0" lang="en-US" sz="11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4+</a:t>
              </a:r>
              <a:r>
                <a:rPr kumimoji="0" lang="en-US" sz="11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/>
              </a:r>
              <a:br>
                <a:rPr kumimoji="0" lang="en-US" sz="11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</a:br>
              <a:r>
                <a:rPr kumimoji="0" lang="en-US" sz="11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20</a:t>
              </a: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Ne</a:t>
              </a:r>
              <a:r>
                <a:rPr kumimoji="0" lang="en-US" sz="11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5+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440" name="Text Box 8"/>
            <p:cNvSpPr txBox="1">
              <a:spLocks noChangeArrowheads="1"/>
            </p:cNvSpPr>
            <p:nvPr/>
          </p:nvSpPr>
          <p:spPr bwMode="auto">
            <a:xfrm>
              <a:off x="2211" y="8096"/>
              <a:ext cx="826" cy="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30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12</a:t>
              </a: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C</a:t>
              </a:r>
              <a:r>
                <a:rPr kumimoji="0" lang="en-US" sz="1100" b="0" i="0" u="none" strike="noStrike" cap="none" normalizeH="0" baseline="30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4+</a:t>
              </a:r>
              <a:br>
                <a:rPr kumimoji="0" lang="en-US" sz="1100" b="0" i="0" u="none" strike="noStrike" cap="none" normalizeH="0" baseline="30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</a:b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441" name="Text Box 9"/>
            <p:cNvSpPr txBox="1">
              <a:spLocks noChangeArrowheads="1"/>
            </p:cNvSpPr>
            <p:nvPr/>
          </p:nvSpPr>
          <p:spPr bwMode="auto">
            <a:xfrm>
              <a:off x="3199" y="7451"/>
              <a:ext cx="976" cy="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20</a:t>
              </a: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Ne</a:t>
              </a:r>
              <a:r>
                <a:rPr kumimoji="0" lang="en-US" sz="11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6+</a:t>
              </a:r>
              <a:br>
                <a:rPr kumimoji="0" lang="en-US" sz="11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</a:br>
              <a:r>
                <a:rPr kumimoji="0" lang="en-US" sz="11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40</a:t>
              </a: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Ar</a:t>
              </a:r>
              <a:r>
                <a:rPr kumimoji="0" lang="en-US" sz="11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12+</a:t>
              </a:r>
              <a:endPara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442" name="Text Box 10"/>
            <p:cNvSpPr txBox="1">
              <a:spLocks noChangeArrowheads="1"/>
            </p:cNvSpPr>
            <p:nvPr/>
          </p:nvSpPr>
          <p:spPr bwMode="auto">
            <a:xfrm>
              <a:off x="2016" y="7196"/>
              <a:ext cx="1007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20</a:t>
              </a: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Ne</a:t>
              </a:r>
              <a:r>
                <a:rPr kumimoji="0" lang="en-US" sz="11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7+</a:t>
              </a:r>
              <a:br>
                <a:rPr kumimoji="0" lang="en-US" sz="11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</a:b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8443" name="AutoShape 11"/>
            <p:cNvCxnSpPr>
              <a:cxnSpLocks noChangeShapeType="1"/>
            </p:cNvCxnSpPr>
            <p:nvPr/>
          </p:nvCxnSpPr>
          <p:spPr bwMode="auto">
            <a:xfrm flipH="1">
              <a:off x="2085" y="7515"/>
              <a:ext cx="345" cy="54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8444" name="Text Box 12"/>
            <p:cNvSpPr txBox="1">
              <a:spLocks noChangeArrowheads="1"/>
            </p:cNvSpPr>
            <p:nvPr/>
          </p:nvSpPr>
          <p:spPr bwMode="auto">
            <a:xfrm>
              <a:off x="2481" y="8786"/>
              <a:ext cx="1022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40</a:t>
              </a: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Ar</a:t>
              </a:r>
              <a:r>
                <a:rPr kumimoji="0" lang="en-US" sz="11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13+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8445" name="AutoShape 13"/>
            <p:cNvCxnSpPr>
              <a:cxnSpLocks noChangeShapeType="1"/>
            </p:cNvCxnSpPr>
            <p:nvPr/>
          </p:nvCxnSpPr>
          <p:spPr bwMode="auto">
            <a:xfrm flipH="1">
              <a:off x="2805" y="9135"/>
              <a:ext cx="60" cy="69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8446" name="Text Box 14"/>
            <p:cNvSpPr txBox="1">
              <a:spLocks noChangeArrowheads="1"/>
            </p:cNvSpPr>
            <p:nvPr/>
          </p:nvSpPr>
          <p:spPr bwMode="auto">
            <a:xfrm>
              <a:off x="2946" y="9116"/>
              <a:ext cx="826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30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16</a:t>
              </a: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O</a:t>
              </a:r>
              <a:r>
                <a:rPr kumimoji="0" lang="en-US" sz="1100" b="0" i="0" u="none" strike="noStrike" cap="none" normalizeH="0" baseline="30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5+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447" name="Text Box 15"/>
            <p:cNvSpPr txBox="1">
              <a:spLocks noChangeArrowheads="1"/>
            </p:cNvSpPr>
            <p:nvPr/>
          </p:nvSpPr>
          <p:spPr bwMode="auto">
            <a:xfrm>
              <a:off x="2601" y="10046"/>
              <a:ext cx="1022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22</a:t>
              </a: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Ne</a:t>
              </a:r>
              <a:r>
                <a:rPr kumimoji="0" lang="en-US" sz="11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7+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448" name="Text Box 16"/>
            <p:cNvSpPr txBox="1">
              <a:spLocks noChangeArrowheads="1"/>
            </p:cNvSpPr>
            <p:nvPr/>
          </p:nvSpPr>
          <p:spPr bwMode="auto">
            <a:xfrm>
              <a:off x="4221" y="9386"/>
              <a:ext cx="946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30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40</a:t>
              </a: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Ar</a:t>
              </a:r>
              <a:r>
                <a:rPr kumimoji="0" lang="en-US" sz="1100" b="0" i="0" u="none" strike="noStrike" cap="none" normalizeH="0" baseline="30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11+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8449" name="AutoShape 17"/>
            <p:cNvCxnSpPr>
              <a:cxnSpLocks noChangeShapeType="1"/>
            </p:cNvCxnSpPr>
            <p:nvPr/>
          </p:nvCxnSpPr>
          <p:spPr bwMode="auto">
            <a:xfrm flipH="1">
              <a:off x="3225" y="9450"/>
              <a:ext cx="30" cy="37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8450" name="Text Box 18"/>
            <p:cNvSpPr txBox="1">
              <a:spLocks noChangeArrowheads="1"/>
            </p:cNvSpPr>
            <p:nvPr/>
          </p:nvSpPr>
          <p:spPr bwMode="auto">
            <a:xfrm>
              <a:off x="3846" y="10196"/>
              <a:ext cx="946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30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14</a:t>
              </a: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N</a:t>
              </a:r>
              <a:r>
                <a:rPr kumimoji="0" lang="en-US" sz="1100" b="0" i="0" u="none" strike="noStrike" cap="none" normalizeH="0" baseline="30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4+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8451" name="AutoShape 19"/>
            <p:cNvCxnSpPr>
              <a:cxnSpLocks noChangeShapeType="1"/>
            </p:cNvCxnSpPr>
            <p:nvPr/>
          </p:nvCxnSpPr>
          <p:spPr bwMode="auto">
            <a:xfrm flipH="1">
              <a:off x="4785" y="10005"/>
              <a:ext cx="300" cy="48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8452" name="Text Box 20"/>
            <p:cNvSpPr txBox="1">
              <a:spLocks noChangeArrowheads="1"/>
            </p:cNvSpPr>
            <p:nvPr/>
          </p:nvSpPr>
          <p:spPr bwMode="auto">
            <a:xfrm>
              <a:off x="4896" y="9641"/>
              <a:ext cx="826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30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22</a:t>
              </a: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Ne</a:t>
              </a:r>
              <a:r>
                <a:rPr kumimoji="0" lang="en-US" sz="1100" b="0" i="0" u="none" strike="noStrike" cap="none" normalizeH="0" baseline="30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6+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29"/>
          <p:cNvGrpSpPr/>
          <p:nvPr/>
        </p:nvGrpSpPr>
        <p:grpSpPr>
          <a:xfrm>
            <a:off x="4953000" y="685800"/>
            <a:ext cx="3886200" cy="3111611"/>
            <a:chOff x="304800" y="228600"/>
            <a:chExt cx="4572000" cy="3673958"/>
          </a:xfrm>
        </p:grpSpPr>
        <p:pic>
          <p:nvPicPr>
            <p:cNvPr id="18453" name="Picture 2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4800" y="228600"/>
              <a:ext cx="4015187" cy="2495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ectangle 22"/>
            <p:cNvSpPr/>
            <p:nvPr/>
          </p:nvSpPr>
          <p:spPr>
            <a:xfrm>
              <a:off x="304800" y="2667000"/>
              <a:ext cx="4572000" cy="123555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GB" sz="1100" dirty="0" smtClean="0"/>
                <a:t>* The spectrum reveals the presence of C (~20 at.%), La, O and B. (C and O normal) </a:t>
              </a:r>
              <a:endParaRPr lang="en-US" sz="1100" dirty="0" smtClean="0"/>
            </a:p>
            <a:p>
              <a:r>
                <a:rPr lang="en-GB" sz="1100" dirty="0" smtClean="0"/>
                <a:t> </a:t>
              </a:r>
              <a:endParaRPr lang="en-US" sz="1100" dirty="0" smtClean="0"/>
            </a:p>
            <a:p>
              <a:r>
                <a:rPr lang="en-GB" sz="1100" dirty="0" smtClean="0"/>
                <a:t>* Traces of F are also observed, </a:t>
              </a:r>
              <a:r>
                <a:rPr lang="en-US" sz="1100" dirty="0" smtClean="0"/>
                <a:t>not confirmed</a:t>
              </a:r>
            </a:p>
            <a:p>
              <a:r>
                <a:rPr lang="en-GB" dirty="0" smtClean="0"/>
                <a:t>	</a:t>
              </a:r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40289" y="228600"/>
              <a:ext cx="3111939" cy="3270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 smtClean="0"/>
                <a:t>X-ray photoelectron spectroscopy (XPS)</a:t>
              </a:r>
              <a:endParaRPr lang="en-US" sz="12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38200" y="609600"/>
              <a:ext cx="1498148" cy="5451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 err="1" smtClean="0"/>
                <a:t>D.Letant-Delrieux</a:t>
              </a:r>
              <a:endParaRPr lang="en-GB" sz="1200" dirty="0" smtClean="0"/>
            </a:p>
            <a:p>
              <a:r>
                <a:rPr lang="en-GB" sz="1200" dirty="0" smtClean="0"/>
                <a:t>TE-VSC-SCC</a:t>
              </a:r>
              <a:endParaRPr lang="en-US" sz="1200" dirty="0"/>
            </a:p>
          </p:txBody>
        </p:sp>
      </p:grpSp>
      <p:sp>
        <p:nvSpPr>
          <p:cNvPr id="27" name="Rectangle 26"/>
          <p:cNvSpPr>
            <a:spLocks noChangeAspect="1"/>
          </p:cNvSpPr>
          <p:nvPr/>
        </p:nvSpPr>
        <p:spPr>
          <a:xfrm>
            <a:off x="838200" y="914400"/>
            <a:ext cx="4038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latin typeface="+mj-lt"/>
              </a:rPr>
              <a:t>crystal orientation</a:t>
            </a:r>
          </a:p>
          <a:p>
            <a:r>
              <a:rPr lang="en-GB" sz="1400" dirty="0" smtClean="0">
                <a:latin typeface="+mj-lt"/>
              </a:rPr>
              <a:t>surface contamination (XPS)</a:t>
            </a:r>
          </a:p>
          <a:p>
            <a:r>
              <a:rPr lang="en-GB" sz="1400" dirty="0" smtClean="0">
                <a:latin typeface="+mj-lt"/>
              </a:rPr>
              <a:t>crystal </a:t>
            </a:r>
            <a:r>
              <a:rPr lang="en-GB" sz="1400" dirty="0" err="1" smtClean="0">
                <a:latin typeface="+mj-lt"/>
              </a:rPr>
              <a:t>stoichiometry</a:t>
            </a:r>
            <a:r>
              <a:rPr lang="en-GB" sz="1400" dirty="0" smtClean="0">
                <a:latin typeface="+mj-lt"/>
              </a:rPr>
              <a:t> (EDS)</a:t>
            </a:r>
          </a:p>
          <a:p>
            <a:r>
              <a:rPr lang="en-GB" sz="1400" dirty="0" smtClean="0">
                <a:latin typeface="+mj-lt"/>
              </a:rPr>
              <a:t>surface roughness (SEM)    </a:t>
            </a:r>
          </a:p>
          <a:p>
            <a:r>
              <a:rPr lang="en-GB" sz="1400" dirty="0" smtClean="0">
                <a:latin typeface="+mj-lt"/>
              </a:rPr>
              <a:t>gas inlet (O</a:t>
            </a:r>
            <a:r>
              <a:rPr lang="en-GB" sz="1400" baseline="-25000" dirty="0" smtClean="0">
                <a:latin typeface="+mj-lt"/>
              </a:rPr>
              <a:t>2</a:t>
            </a:r>
            <a:r>
              <a:rPr lang="en-GB" sz="1400" dirty="0" smtClean="0">
                <a:latin typeface="+mj-lt"/>
              </a:rPr>
              <a:t> and CO</a:t>
            </a:r>
            <a:r>
              <a:rPr lang="en-GB" sz="1400" baseline="-25000" dirty="0" smtClean="0">
                <a:latin typeface="+mj-lt"/>
              </a:rPr>
              <a:t>2</a:t>
            </a:r>
            <a:r>
              <a:rPr lang="en-GB" sz="1400" dirty="0" smtClean="0">
                <a:latin typeface="+mj-lt"/>
              </a:rPr>
              <a:t>)</a:t>
            </a:r>
          </a:p>
          <a:p>
            <a:r>
              <a:rPr lang="en-GB" sz="1400" dirty="0" smtClean="0">
                <a:latin typeface="+mj-lt"/>
              </a:rPr>
              <a:t>temperature measurements</a:t>
            </a:r>
          </a:p>
          <a:p>
            <a:r>
              <a:rPr lang="en-GB" sz="1400" dirty="0" smtClean="0">
                <a:latin typeface="+mj-lt"/>
              </a:rPr>
              <a:t>EBIS potential modifications</a:t>
            </a:r>
          </a:p>
          <a:p>
            <a:r>
              <a:rPr lang="en-GB" sz="1400" dirty="0" smtClean="0">
                <a:latin typeface="+mj-lt"/>
              </a:rPr>
              <a:t>heat simulations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-4800600" y="9906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i="1" dirty="0" smtClean="0">
                <a:latin typeface="Comic Sans MS" pitchFamily="66" charset="0"/>
              </a:rPr>
              <a:t>* Relative atomic surface concentrations calculated from the photoelectron peak intensities in the XPS spectra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105400" y="6172200"/>
            <a:ext cx="3581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/>
              <a:t>Extremely good vacuum with new NEGs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477000" y="3810000"/>
            <a:ext cx="17700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latin typeface="Comic Sans MS" pitchFamily="66" charset="0"/>
              </a:rPr>
              <a:t>Residual gas spectrum</a:t>
            </a:r>
            <a:endParaRPr lang="en-US" sz="1200" dirty="0">
              <a:latin typeface="Comic Sans MS" pitchFamily="66" charset="0"/>
            </a:endParaRPr>
          </a:p>
        </p:txBody>
      </p:sp>
      <p:pic>
        <p:nvPicPr>
          <p:cNvPr id="33" name="Picture 32" descr="Cathode temp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3810000"/>
            <a:ext cx="3429000" cy="266243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04800" y="2819400"/>
            <a:ext cx="420664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j-lt"/>
              </a:rPr>
              <a:t>Strong temperature gradient for given </a:t>
            </a:r>
            <a:br>
              <a:rPr lang="en-US" sz="1100" dirty="0" smtClean="0">
                <a:latin typeface="+mj-lt"/>
              </a:rPr>
            </a:br>
            <a:r>
              <a:rPr lang="en-US" sz="1100" dirty="0" smtClean="0">
                <a:latin typeface="+mj-lt"/>
              </a:rPr>
              <a:t>thermal conductivity and emissivity:</a:t>
            </a:r>
            <a:br>
              <a:rPr lang="en-US" sz="1100" dirty="0" smtClean="0">
                <a:latin typeface="+mj-lt"/>
              </a:rPr>
            </a:br>
            <a:r>
              <a:rPr lang="en-US" sz="1100" dirty="0" smtClean="0">
                <a:latin typeface="+mj-lt"/>
              </a:rPr>
              <a:t>    back ≈ 2100K, front ≈ 1800K.</a:t>
            </a:r>
          </a:p>
          <a:p>
            <a:r>
              <a:rPr lang="en-US" sz="1100" dirty="0" smtClean="0">
                <a:latin typeface="+mj-lt"/>
              </a:rPr>
              <a:t>    </a:t>
            </a:r>
            <a:r>
              <a:rPr lang="en-US" sz="1100" dirty="0" err="1" smtClean="0">
                <a:latin typeface="+mj-lt"/>
              </a:rPr>
              <a:t>Wehnelt</a:t>
            </a:r>
            <a:r>
              <a:rPr lang="en-US" sz="1100" dirty="0" smtClean="0">
                <a:latin typeface="+mj-lt"/>
              </a:rPr>
              <a:t> electrode: T ≈ 570K, ΔT ≈ 3K</a:t>
            </a:r>
          </a:p>
          <a:p>
            <a:r>
              <a:rPr lang="en-US" sz="1100" dirty="0" smtClean="0">
                <a:latin typeface="+mj-lt"/>
              </a:rPr>
              <a:t>    Anode electrode: T ≈ 490K, ΔT ≈ 1K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200400" y="4267200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LaB</a:t>
            </a:r>
            <a:r>
              <a:rPr lang="en-US" baseline="-25000" dirty="0" smtClean="0"/>
              <a:t>6</a:t>
            </a:r>
            <a:endParaRPr lang="en-US" baseline="-25000" dirty="0"/>
          </a:p>
        </p:txBody>
      </p:sp>
      <p:cxnSp>
        <p:nvCxnSpPr>
          <p:cNvPr id="37" name="Straight Connector 36"/>
          <p:cNvCxnSpPr/>
          <p:nvPr/>
        </p:nvCxnSpPr>
        <p:spPr>
          <a:xfrm rot="10800000" flipV="1">
            <a:off x="2362200" y="4648200"/>
            <a:ext cx="914400" cy="838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124200" y="1295400"/>
            <a:ext cx="12954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>
            <a:off x="2437606" y="2667000"/>
            <a:ext cx="305594" cy="7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2743200" y="5715000"/>
            <a:ext cx="12250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latin typeface="Comic Sans MS" pitchFamily="66" charset="0"/>
              </a:rPr>
              <a:t>M. </a:t>
            </a:r>
            <a:r>
              <a:rPr lang="en-GB" sz="1200" dirty="0" err="1" smtClean="0">
                <a:latin typeface="Comic Sans MS" pitchFamily="66" charset="0"/>
              </a:rPr>
              <a:t>Kronberger</a:t>
            </a:r>
            <a:endParaRPr lang="en-GB" sz="1200" dirty="0" smtClean="0">
              <a:latin typeface="Comic Sans MS" pitchFamily="66" charset="0"/>
            </a:endParaRPr>
          </a:p>
          <a:p>
            <a:r>
              <a:rPr lang="en-GB" sz="1200" dirty="0" smtClean="0">
                <a:latin typeface="Comic Sans MS" pitchFamily="66" charset="0"/>
              </a:rPr>
              <a:t>BE-ABP-HSL</a:t>
            </a:r>
            <a:endParaRPr lang="en-US" sz="1200" dirty="0">
              <a:latin typeface="Comic Sans MS" pitchFamily="66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810000" y="6488668"/>
            <a:ext cx="1363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F. Wenander</a:t>
            </a:r>
            <a:endParaRPr lang="en-US" dirty="0"/>
          </a:p>
        </p:txBody>
      </p:sp>
      <p:pic>
        <p:nvPicPr>
          <p:cNvPr id="41" name="Picture 4" descr="REX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152400"/>
            <a:ext cx="3047999" cy="845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1600200"/>
            <a:ext cx="6248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* No final conclusion or solution</a:t>
            </a:r>
          </a:p>
          <a:p>
            <a:endParaRPr lang="en-US" sz="1600" dirty="0" smtClean="0"/>
          </a:p>
          <a:p>
            <a:r>
              <a:rPr lang="en-US" sz="1600" dirty="0" smtClean="0"/>
              <a:t>* Short term action plan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 Exchanged to a different batch cathode 18/6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 Introduce gas leak close to gun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 Exchange for Cu electrodes with Ta inserts?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 Await results from manufacturer’s test-bench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/>
          </a:p>
          <a:p>
            <a:r>
              <a:rPr lang="en-US" sz="1600" dirty="0" smtClean="0"/>
              <a:t>* Long term action plan (options)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 Purchase similar LaB</a:t>
            </a:r>
            <a:r>
              <a:rPr lang="en-US" sz="1600" baseline="-25000" dirty="0" smtClean="0"/>
              <a:t>6</a:t>
            </a:r>
            <a:r>
              <a:rPr lang="en-US" sz="1600" dirty="0" smtClean="0"/>
              <a:t> from Kimball Physics </a:t>
            </a:r>
            <a:br>
              <a:rPr lang="en-US" sz="1600" dirty="0" smtClean="0"/>
            </a:br>
            <a:r>
              <a:rPr lang="en-US" sz="1600" dirty="0" smtClean="0"/>
              <a:t>	20 weeks delivery time</a:t>
            </a:r>
          </a:p>
          <a:p>
            <a:pPr lvl="2"/>
            <a:r>
              <a:rPr lang="en-US" sz="1600" dirty="0" smtClean="0"/>
              <a:t>Small rebuilding of gun (~6 weeks, simulations excluded)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 Procure </a:t>
            </a:r>
            <a:r>
              <a:rPr lang="en-US" sz="1600" dirty="0" err="1" smtClean="0"/>
              <a:t>IrCe</a:t>
            </a:r>
            <a:r>
              <a:rPr lang="en-US" sz="1600" dirty="0" smtClean="0"/>
              <a:t> cathode from Russia</a:t>
            </a:r>
          </a:p>
          <a:p>
            <a:pPr lvl="2"/>
            <a:r>
              <a:rPr lang="en-US" sz="1600" dirty="0" smtClean="0"/>
              <a:t>major rebuilding of gun (&gt;3 months excl tests)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 Setup test-bench </a:t>
            </a:r>
          </a:p>
          <a:p>
            <a:pPr lvl="2"/>
            <a:r>
              <a:rPr lang="en-US" sz="1600" dirty="0" smtClean="0">
                <a:solidFill>
                  <a:prstClr val="black"/>
                </a:solidFill>
              </a:rPr>
              <a:t>(3 month to 1 year, depending on version)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05200" y="609600"/>
            <a:ext cx="38100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j-lt"/>
                <a:ea typeface="+mj-ea"/>
                <a:cs typeface="+mj-cs"/>
              </a:rPr>
              <a:t>REX cathode cont’d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REX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3047999" cy="845470"/>
          </a:xfrm>
          <a:prstGeom prst="rect">
            <a:avLst/>
          </a:prstGeom>
          <a:noFill/>
        </p:spPr>
      </p:pic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2400" y="152400"/>
            <a:ext cx="1203325" cy="86330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810000" y="6488668"/>
            <a:ext cx="1363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F. Wenander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228600"/>
            <a:ext cx="46482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Linac consolidation I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1722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Linac RF cooling and ventilation</a:t>
            </a:r>
          </a:p>
          <a:p>
            <a:pPr lvl="1">
              <a:buNone/>
            </a:pPr>
            <a:r>
              <a:rPr lang="en-US" sz="1600" dirty="0" smtClean="0"/>
              <a:t>New ventilation for the RF room + Modification of RF amplifier (water cooling with heat exchangers)</a:t>
            </a:r>
          </a:p>
          <a:p>
            <a:pPr lvl="1">
              <a:buNone/>
            </a:pPr>
            <a:r>
              <a:rPr lang="en-US" sz="1600" dirty="0" smtClean="0"/>
              <a:t>-&gt; improve temperature stability + cleanliness </a:t>
            </a:r>
          </a:p>
          <a:p>
            <a:pPr lvl="1">
              <a:buNone/>
            </a:pPr>
            <a:r>
              <a:rPr lang="en-US" sz="1600" dirty="0" smtClean="0"/>
              <a:t>-&gt; longer RF tube lifetime (25kCHF/piece) </a:t>
            </a:r>
          </a:p>
          <a:p>
            <a:pPr lvl="1">
              <a:buNone/>
            </a:pPr>
            <a:endParaRPr lang="en-US" sz="1600" dirty="0"/>
          </a:p>
          <a:p>
            <a:r>
              <a:rPr lang="en-US" sz="2000" dirty="0" smtClean="0"/>
              <a:t>Linac shielding</a:t>
            </a:r>
            <a:endParaRPr lang="en-US" sz="1600" dirty="0" smtClean="0"/>
          </a:p>
          <a:p>
            <a:pPr>
              <a:buNone/>
            </a:pPr>
            <a:r>
              <a:rPr lang="en-US" sz="1600" dirty="0" smtClean="0"/>
              <a:t>	Construction of shielding tunnel around the linac </a:t>
            </a:r>
          </a:p>
          <a:p>
            <a:pPr lvl="1">
              <a:buNone/>
            </a:pPr>
            <a:r>
              <a:rPr lang="en-US" sz="1600" dirty="0" smtClean="0"/>
              <a:t>-&gt; remove lead boxes on cavities</a:t>
            </a:r>
          </a:p>
          <a:p>
            <a:pPr lvl="1">
              <a:buNone/>
            </a:pPr>
            <a:r>
              <a:rPr lang="en-US" sz="1600" dirty="0" smtClean="0"/>
              <a:t>-&gt; faster and easier access to equipment</a:t>
            </a:r>
          </a:p>
          <a:p>
            <a:pPr lvl="1">
              <a:buNone/>
            </a:pPr>
            <a:r>
              <a:rPr lang="en-US" sz="1600" dirty="0" smtClean="0"/>
              <a:t>-&gt; less X-ray background at </a:t>
            </a:r>
            <a:r>
              <a:rPr lang="en-US" sz="1600" dirty="0" err="1" smtClean="0"/>
              <a:t>Miniball</a:t>
            </a:r>
            <a:endParaRPr lang="en-US" sz="16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1524000"/>
            <a:ext cx="2346960" cy="1760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G:\Departments\AB\Projects\REX\Linac\Pictures\20100615_\P10103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5029200"/>
            <a:ext cx="2133600" cy="1600200"/>
          </a:xfrm>
          <a:prstGeom prst="rect">
            <a:avLst/>
          </a:prstGeom>
          <a:noFill/>
        </p:spPr>
      </p:pic>
      <p:pic>
        <p:nvPicPr>
          <p:cNvPr id="6" name="Picture 4" descr="G:\Departments\AB\Projects\REX\Linac\Pictures\20100615_\P10103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3429000"/>
            <a:ext cx="2110029" cy="158252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4953000"/>
            <a:ext cx="3980326" cy="1571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 rot="19733825">
            <a:off x="4981728" y="2798236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Finished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9733825">
            <a:off x="5134126" y="4931837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Finished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" name="Oval 9"/>
          <p:cNvSpPr/>
          <p:nvPr/>
        </p:nvSpPr>
        <p:spPr>
          <a:xfrm rot="1131376">
            <a:off x="6768216" y="1704375"/>
            <a:ext cx="1357688" cy="607117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791200" y="1981200"/>
            <a:ext cx="9144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09800" y="6488668"/>
            <a:ext cx="2491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D. Voulot &amp; F. Wenander</a:t>
            </a:r>
            <a:endParaRPr lang="en-US" dirty="0"/>
          </a:p>
        </p:txBody>
      </p:sp>
      <p:pic>
        <p:nvPicPr>
          <p:cNvPr id="14" name="Picture 4" descr="REX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381000"/>
            <a:ext cx="3047999" cy="845470"/>
          </a:xfrm>
          <a:prstGeom prst="rect">
            <a:avLst/>
          </a:prstGeom>
          <a:noFill/>
        </p:spPr>
      </p:pic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152400"/>
            <a:ext cx="1203325" cy="86330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274638"/>
            <a:ext cx="43434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Linac consolidation II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7315200" cy="13716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Beam instrumentation controls</a:t>
            </a:r>
          </a:p>
          <a:p>
            <a:pPr lvl="1">
              <a:buNone/>
            </a:pPr>
            <a:r>
              <a:rPr lang="en-US" sz="1600" dirty="0" smtClean="0"/>
              <a:t>Replace old Windows based control system with VME control server</a:t>
            </a:r>
          </a:p>
          <a:p>
            <a:pPr lvl="1">
              <a:buNone/>
            </a:pPr>
            <a:r>
              <a:rPr lang="en-US" sz="1600" dirty="0" smtClean="0"/>
              <a:t>-&gt; CERN standard (piquet support, easier to maintain)</a:t>
            </a:r>
          </a:p>
          <a:p>
            <a:pPr lvl="1">
              <a:buNone/>
            </a:pPr>
            <a:r>
              <a:rPr lang="en-US" sz="1600" dirty="0" smtClean="0"/>
              <a:t>-&gt; modular system (possibility of extension and modifications)</a:t>
            </a:r>
          </a:p>
          <a:p>
            <a:pPr lvl="1">
              <a:buNone/>
            </a:pPr>
            <a:endParaRPr lang="en-US" sz="16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228600" y="4343399"/>
            <a:ext cx="237284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-457200" y="152400"/>
            <a:ext cx="64633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>
              <a:buNone/>
            </a:pPr>
            <a:endParaRPr lang="en-US" sz="2000" dirty="0" smtClean="0"/>
          </a:p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495800" y="4572000"/>
            <a:ext cx="4419600" cy="2209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/>
              <a:t>New tuner mechanics for 7-gaps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Improve reliability and stability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-&gt;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less RF interruptions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143000" y="2895600"/>
            <a:ext cx="73152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Linac 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steerers</a:t>
            </a:r>
            <a:endParaRPr lang="en-US" sz="1600" dirty="0" smtClean="0"/>
          </a:p>
          <a:p>
            <a:pPr lvl="1">
              <a:buNone/>
            </a:pPr>
            <a:r>
              <a:rPr lang="en-US" sz="1600" dirty="0" smtClean="0"/>
              <a:t>-&gt; improved beam optics </a:t>
            </a:r>
          </a:p>
          <a:p>
            <a:pPr lvl="1">
              <a:buNone/>
            </a:pPr>
            <a:r>
              <a:rPr lang="en-US" sz="1600" dirty="0" smtClean="0"/>
              <a:t>-&gt; scaling reproducibility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16592" t="14749" r="28100"/>
          <a:stretch>
            <a:fillRect/>
          </a:stretch>
        </p:blipFill>
        <p:spPr bwMode="auto">
          <a:xfrm>
            <a:off x="5105400" y="2590800"/>
            <a:ext cx="1713754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4114800"/>
            <a:ext cx="1824228" cy="243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 rot="19733825">
            <a:off x="7003351" y="1318171"/>
            <a:ext cx="22172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Commissioning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 phase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8200" y="5715000"/>
            <a:ext cx="4176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One already installed (7-gap3)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Two more units ready for installation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9733825">
            <a:off x="6978317" y="2878748"/>
            <a:ext cx="20970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</a:rPr>
              <a:t>4 units installed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</a:rPr>
              <a:t>(+1 spare)</a:t>
            </a:r>
            <a:endParaRPr lang="en-US" sz="2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0" y="6324600"/>
            <a:ext cx="2491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D. Voulot &amp; F. Wenander</a:t>
            </a:r>
            <a:endParaRPr lang="en-US" dirty="0"/>
          </a:p>
        </p:txBody>
      </p:sp>
      <p:pic>
        <p:nvPicPr>
          <p:cNvPr id="15" name="Picture 4" descr="REX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04800"/>
            <a:ext cx="3047999" cy="845470"/>
          </a:xfrm>
          <a:prstGeom prst="rect">
            <a:avLst/>
          </a:prstGeom>
          <a:noFill/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72400" y="152400"/>
            <a:ext cx="1203325" cy="86330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3643306" y="3857628"/>
            <a:ext cx="806450" cy="1003300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533400" y="1219200"/>
            <a:ext cx="2492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100000"/>
              <a:buFont typeface="Times New Roman" pitchFamily="18" charset="0"/>
              <a:buChar char="•"/>
            </a:pPr>
            <a:r>
              <a:rPr lang="en-US" b="1" u="sng" dirty="0" err="1">
                <a:latin typeface="Comic Sans MS" pitchFamily="66" charset="0"/>
              </a:rPr>
              <a:t>Nd:YAG</a:t>
            </a:r>
            <a:r>
              <a:rPr lang="en-US" b="1" u="sng" dirty="0">
                <a:latin typeface="Comic Sans MS" pitchFamily="66" charset="0"/>
              </a:rPr>
              <a:t> 2008/2009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762000"/>
            <a:ext cx="401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74032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Grande" pitchFamily="-60" charset="0"/>
                <a:ea typeface="ＭＳ Ｐゴシック" pitchFamily="-60" charset="-128"/>
                <a:cs typeface="+mn-cs"/>
              </a:rPr>
              <a:t>RILIS: upgrade of </a:t>
            </a:r>
            <a:r>
              <a:rPr lang="en-US" sz="2000" dirty="0" err="1" smtClean="0">
                <a:solidFill>
                  <a:srgbClr val="74032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Grande" pitchFamily="-60" charset="0"/>
                <a:ea typeface="ＭＳ Ｐゴシック" pitchFamily="-60" charset="-128"/>
                <a:cs typeface="+mn-cs"/>
              </a:rPr>
              <a:t>Nd:YAG</a:t>
            </a:r>
            <a:r>
              <a:rPr lang="en-US" sz="2000" dirty="0" smtClean="0">
                <a:solidFill>
                  <a:srgbClr val="74032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Grande" pitchFamily="-60" charset="0"/>
                <a:ea typeface="ＭＳ Ｐゴシック" pitchFamily="-60" charset="-128"/>
                <a:cs typeface="+mn-cs"/>
              </a:rPr>
              <a:t> lasers </a:t>
            </a:r>
            <a:endParaRPr lang="en-US" sz="2000" dirty="0">
              <a:solidFill>
                <a:srgbClr val="74032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Lucida Grande" pitchFamily="-60" charset="0"/>
              <a:ea typeface="ＭＳ Ｐゴシック" pitchFamily="-60" charset="-128"/>
              <a:cs typeface="+mn-cs"/>
            </a:endParaRPr>
          </a:p>
        </p:txBody>
      </p:sp>
      <p:sp>
        <p:nvSpPr>
          <p:cNvPr id="7" name="TextBox 20"/>
          <p:cNvSpPr txBox="1">
            <a:spLocks noChangeArrowheads="1"/>
          </p:cNvSpPr>
          <p:nvPr/>
        </p:nvSpPr>
        <p:spPr bwMode="auto">
          <a:xfrm>
            <a:off x="4724400" y="914400"/>
            <a:ext cx="38576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 smtClean="0">
                <a:solidFill>
                  <a:srgbClr val="606060"/>
                </a:solidFill>
              </a:rPr>
              <a:t>Reconfigured at </a:t>
            </a:r>
            <a:r>
              <a:rPr lang="en-GB" sz="1400" b="1" dirty="0" err="1" smtClean="0">
                <a:solidFill>
                  <a:srgbClr val="606060"/>
                </a:solidFill>
              </a:rPr>
              <a:t>Edgewave</a:t>
            </a:r>
            <a:r>
              <a:rPr lang="en-GB" sz="1400" b="1" dirty="0" smtClean="0">
                <a:solidFill>
                  <a:srgbClr val="606060"/>
                </a:solidFill>
              </a:rPr>
              <a:t> </a:t>
            </a:r>
            <a:r>
              <a:rPr lang="en-GB" sz="1400" b="1" dirty="0">
                <a:solidFill>
                  <a:srgbClr val="606060"/>
                </a:solidFill>
              </a:rPr>
              <a:t>in </a:t>
            </a:r>
            <a:r>
              <a:rPr lang="en-GB" sz="1400" b="1" dirty="0" smtClean="0">
                <a:solidFill>
                  <a:srgbClr val="606060"/>
                </a:solidFill>
              </a:rPr>
              <a:t>2009/10 shutdown</a:t>
            </a:r>
            <a:endParaRPr lang="en-GB" sz="1400" dirty="0">
              <a:solidFill>
                <a:srgbClr val="606060"/>
              </a:solidFill>
            </a:endParaRPr>
          </a:p>
        </p:txBody>
      </p:sp>
      <p:sp>
        <p:nvSpPr>
          <p:cNvPr id="8" name="Rectangle 296"/>
          <p:cNvSpPr>
            <a:spLocks noChangeArrowheads="1"/>
          </p:cNvSpPr>
          <p:nvPr/>
        </p:nvSpPr>
        <p:spPr bwMode="auto">
          <a:xfrm>
            <a:off x="2928926" y="4929198"/>
            <a:ext cx="24288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  <a:ea typeface="ＭＳ Ｐゴシック"/>
                <a:cs typeface="+mn-cs"/>
              </a:rPr>
              <a:t>- Improved optics and external THG unit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92138" y="3705225"/>
            <a:ext cx="2217737" cy="815975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100000"/>
              <a:buFont typeface="Times New Roman" pitchFamily="18" charset="0"/>
              <a:buNone/>
            </a:pPr>
            <a:r>
              <a:rPr lang="en-US" sz="1400">
                <a:latin typeface="Verdana" pitchFamily="34" charset="0"/>
              </a:rPr>
              <a:t>Green Beams </a:t>
            </a:r>
          </a:p>
          <a:p>
            <a:pPr>
              <a:spcBef>
                <a:spcPct val="20000"/>
              </a:spcBef>
              <a:buClr>
                <a:schemeClr val="bg1"/>
              </a:buClr>
              <a:buSzPct val="100000"/>
              <a:buFont typeface="Times New Roman" pitchFamily="18" charset="0"/>
              <a:buNone/>
            </a:pPr>
            <a:r>
              <a:rPr lang="en-US" sz="1400" b="1">
                <a:latin typeface="Verdana" pitchFamily="34" charset="0"/>
              </a:rPr>
              <a:t>85 W </a:t>
            </a:r>
            <a:r>
              <a:rPr lang="en-US" sz="1400">
                <a:latin typeface="Verdana" pitchFamily="34" charset="0"/>
              </a:rPr>
              <a:t>(+11 W) </a:t>
            </a:r>
          </a:p>
          <a:p>
            <a:pPr>
              <a:spcBef>
                <a:spcPct val="20000"/>
              </a:spcBef>
              <a:buClr>
                <a:schemeClr val="bg1"/>
              </a:buClr>
              <a:buSzPct val="100000"/>
              <a:buFont typeface="Times New Roman" pitchFamily="18" charset="0"/>
              <a:buNone/>
            </a:pPr>
            <a:r>
              <a:rPr lang="en-US" sz="1400" b="1">
                <a:latin typeface="Verdana" pitchFamily="34" charset="0"/>
              </a:rPr>
              <a:t>@ 532 nm</a:t>
            </a:r>
            <a:endParaRPr lang="en-US" sz="1400">
              <a:latin typeface="Verdana" pitchFamily="34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596900" y="4557713"/>
            <a:ext cx="2217738" cy="56038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100000"/>
              <a:buFont typeface="Times New Roman" pitchFamily="18" charset="0"/>
              <a:buNone/>
            </a:pPr>
            <a:r>
              <a:rPr lang="en-US" sz="1400">
                <a:latin typeface="Verdana" pitchFamily="34" charset="0"/>
              </a:rPr>
              <a:t>UV Beam </a:t>
            </a:r>
          </a:p>
          <a:p>
            <a:pPr>
              <a:spcBef>
                <a:spcPct val="20000"/>
              </a:spcBef>
              <a:buClr>
                <a:schemeClr val="bg1"/>
              </a:buClr>
              <a:buSzPct val="100000"/>
              <a:buFont typeface="Times New Roman" pitchFamily="18" charset="0"/>
              <a:buNone/>
            </a:pPr>
            <a:r>
              <a:rPr lang="en-US" sz="1400" b="1">
                <a:latin typeface="Verdana" pitchFamily="34" charset="0"/>
              </a:rPr>
              <a:t>18 W @ 355 nm</a:t>
            </a:r>
            <a:endParaRPr lang="en-US" sz="1400">
              <a:latin typeface="Verdana" pitchFamily="34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596900" y="5153025"/>
            <a:ext cx="2217738" cy="560388"/>
          </a:xfrm>
          <a:prstGeom prst="rect">
            <a:avLst/>
          </a:prstGeom>
          <a:solidFill>
            <a:srgbClr val="FF9966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100000"/>
              <a:buFont typeface="Times New Roman" pitchFamily="18" charset="0"/>
              <a:buNone/>
            </a:pPr>
            <a:r>
              <a:rPr lang="en-US" sz="1400">
                <a:latin typeface="Verdana" pitchFamily="34" charset="0"/>
              </a:rPr>
              <a:t>IR Beam </a:t>
            </a:r>
          </a:p>
          <a:p>
            <a:pPr>
              <a:spcBef>
                <a:spcPct val="20000"/>
              </a:spcBef>
              <a:buClr>
                <a:schemeClr val="bg1"/>
              </a:buClr>
              <a:buSzPct val="100000"/>
              <a:buFont typeface="Times New Roman" pitchFamily="18" charset="0"/>
              <a:buNone/>
            </a:pPr>
            <a:r>
              <a:rPr lang="en-US" sz="1400" b="1">
                <a:latin typeface="Verdana" pitchFamily="34" charset="0"/>
              </a:rPr>
              <a:t>45 W @ 1064 nm</a:t>
            </a:r>
            <a:endParaRPr lang="en-US" sz="1400">
              <a:latin typeface="Verdana" pitchFamily="34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558800" y="5791200"/>
            <a:ext cx="30813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100000"/>
              <a:buFont typeface="Times New Roman" pitchFamily="18" charset="0"/>
              <a:buNone/>
            </a:pPr>
            <a:r>
              <a:rPr lang="en-US" sz="1400" b="1">
                <a:solidFill>
                  <a:srgbClr val="FF0000"/>
                </a:solidFill>
                <a:latin typeface="Verdana" pitchFamily="34" charset="0"/>
              </a:rPr>
              <a:t>Rapid decline in power output</a:t>
            </a:r>
            <a:endParaRPr lang="en-US" sz="140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558800" y="6227763"/>
            <a:ext cx="3081338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SzPct val="100000"/>
              <a:buFont typeface="Times New Roman" pitchFamily="18" charset="0"/>
              <a:buNone/>
            </a:pPr>
            <a:r>
              <a:rPr lang="en-US" sz="1400" b="1">
                <a:solidFill>
                  <a:srgbClr val="FF0000"/>
                </a:solidFill>
                <a:latin typeface="Verdana" pitchFamily="34" charset="0"/>
              </a:rPr>
              <a:t>Degradation of THG crystal</a:t>
            </a:r>
            <a:endParaRPr lang="en-US" sz="1400">
              <a:solidFill>
                <a:srgbClr val="FF0000"/>
              </a:solidFill>
              <a:latin typeface="Verdana" pitchFamily="34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800600" y="1219200"/>
            <a:ext cx="3810000" cy="5422900"/>
            <a:chOff x="4953000" y="814388"/>
            <a:chExt cx="4038600" cy="5675756"/>
          </a:xfrm>
        </p:grpSpPr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6926263" y="3657600"/>
              <a:ext cx="1820863" cy="825483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bg1"/>
                </a:buClr>
                <a:buSzPct val="100000"/>
                <a:buFont typeface="Times New Roman" pitchFamily="18" charset="0"/>
                <a:buNone/>
              </a:pPr>
              <a:r>
                <a:rPr lang="en-US" sz="1400">
                  <a:latin typeface="Verdana" pitchFamily="34" charset="0"/>
                </a:rPr>
                <a:t>2 Green Beams </a:t>
              </a:r>
            </a:p>
            <a:p>
              <a:pPr>
                <a:spcBef>
                  <a:spcPct val="20000"/>
                </a:spcBef>
                <a:buClr>
                  <a:schemeClr val="bg1"/>
                </a:buClr>
                <a:buSzPct val="100000"/>
                <a:buFont typeface="Times New Roman" pitchFamily="18" charset="0"/>
                <a:buNone/>
              </a:pPr>
              <a:r>
                <a:rPr lang="en-US" sz="1400" b="1">
                  <a:latin typeface="Verdana" pitchFamily="34" charset="0"/>
                </a:rPr>
                <a:t>70 W + 15 W </a:t>
              </a:r>
            </a:p>
            <a:p>
              <a:pPr>
                <a:spcBef>
                  <a:spcPct val="20000"/>
                </a:spcBef>
                <a:buClr>
                  <a:schemeClr val="bg1"/>
                </a:buClr>
                <a:buSzPct val="100000"/>
                <a:buFont typeface="Times New Roman" pitchFamily="18" charset="0"/>
                <a:buNone/>
              </a:pPr>
              <a:r>
                <a:rPr lang="en-US" sz="1400" b="1">
                  <a:latin typeface="Verdana" pitchFamily="34" charset="0"/>
                </a:rPr>
                <a:t>@ 532 nm</a:t>
              </a:r>
              <a:endParaRPr lang="en-US" sz="1400">
                <a:latin typeface="Verdana" pitchFamily="34" charset="0"/>
              </a:endParaRPr>
            </a:p>
          </p:txBody>
        </p:sp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6926263" y="4557713"/>
              <a:ext cx="1820863" cy="566951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bg1"/>
                </a:buClr>
                <a:buSzPct val="100000"/>
                <a:buFont typeface="Times New Roman" pitchFamily="18" charset="0"/>
                <a:buNone/>
              </a:pPr>
              <a:r>
                <a:rPr lang="en-US" sz="1400">
                  <a:latin typeface="Verdana" pitchFamily="34" charset="0"/>
                </a:rPr>
                <a:t>UV Beam </a:t>
              </a:r>
            </a:p>
            <a:p>
              <a:pPr>
                <a:spcBef>
                  <a:spcPct val="20000"/>
                </a:spcBef>
                <a:buClr>
                  <a:schemeClr val="bg1"/>
                </a:buClr>
                <a:buSzPct val="100000"/>
                <a:buFont typeface="Times New Roman" pitchFamily="18" charset="0"/>
                <a:buNone/>
              </a:pPr>
              <a:r>
                <a:rPr lang="en-US" sz="1400" b="1">
                  <a:latin typeface="Verdana" pitchFamily="34" charset="0"/>
                </a:rPr>
                <a:t>18 W @ 355 nm</a:t>
              </a:r>
              <a:endParaRPr lang="en-US" sz="1400">
                <a:latin typeface="Verdana" pitchFamily="34" charset="0"/>
              </a:endParaRPr>
            </a:p>
          </p:txBody>
        </p:sp>
        <p:sp>
          <p:nvSpPr>
            <p:cNvPr id="18" name="Text Box 8"/>
            <p:cNvSpPr txBox="1">
              <a:spLocks noChangeArrowheads="1"/>
            </p:cNvSpPr>
            <p:nvPr/>
          </p:nvSpPr>
          <p:spPr bwMode="auto">
            <a:xfrm>
              <a:off x="5029200" y="5257800"/>
              <a:ext cx="3717926" cy="308419"/>
            </a:xfrm>
            <a:prstGeom prst="rect">
              <a:avLst/>
            </a:prstGeom>
            <a:solidFill>
              <a:srgbClr val="FF9966"/>
            </a:solidFill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algn="ctr">
                <a:spcBef>
                  <a:spcPct val="20000"/>
                </a:spcBef>
                <a:buClr>
                  <a:schemeClr val="bg1"/>
                </a:buClr>
                <a:buSzPct val="100000"/>
                <a:buFont typeface="Times New Roman" pitchFamily="18" charset="0"/>
                <a:buNone/>
              </a:pPr>
              <a:r>
                <a:rPr lang="en-US" sz="1400">
                  <a:latin typeface="Verdana" pitchFamily="34" charset="0"/>
                </a:rPr>
                <a:t>IR Beam    </a:t>
              </a:r>
              <a:r>
                <a:rPr lang="en-US" sz="1400" b="1">
                  <a:latin typeface="Verdana" pitchFamily="34" charset="0"/>
                </a:rPr>
                <a:t>45 W @ 1064 nm</a:t>
              </a:r>
              <a:endParaRPr lang="en-US" sz="1400">
                <a:latin typeface="Verdana" pitchFamily="34" charset="0"/>
              </a:endParaRPr>
            </a:p>
          </p:txBody>
        </p:sp>
        <p:sp>
          <p:nvSpPr>
            <p:cNvPr id="19" name="TextBox 19"/>
            <p:cNvSpPr txBox="1">
              <a:spLocks noChangeArrowheads="1"/>
            </p:cNvSpPr>
            <p:nvPr/>
          </p:nvSpPr>
          <p:spPr bwMode="auto">
            <a:xfrm>
              <a:off x="5719763" y="814388"/>
              <a:ext cx="17440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bg1"/>
                </a:buClr>
                <a:buSzPct val="100000"/>
                <a:buFont typeface="Times New Roman" pitchFamily="18" charset="0"/>
                <a:buNone/>
              </a:pPr>
              <a:r>
                <a:rPr lang="en-US" b="1" u="sng" dirty="0" err="1">
                  <a:latin typeface="Comic Sans MS" pitchFamily="66" charset="0"/>
                </a:rPr>
                <a:t>Nd:YAG</a:t>
              </a:r>
              <a:r>
                <a:rPr lang="en-US" b="1" u="sng" dirty="0">
                  <a:latin typeface="Comic Sans MS" pitchFamily="66" charset="0"/>
                </a:rPr>
                <a:t> 2010</a:t>
              </a:r>
            </a:p>
          </p:txBody>
        </p:sp>
        <p:sp>
          <p:nvSpPr>
            <p:cNvPr id="20" name="Text Box 8"/>
            <p:cNvSpPr txBox="1">
              <a:spLocks noChangeArrowheads="1"/>
            </p:cNvSpPr>
            <p:nvPr/>
          </p:nvSpPr>
          <p:spPr bwMode="auto">
            <a:xfrm>
              <a:off x="5072063" y="5943600"/>
              <a:ext cx="3919537" cy="308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bg1"/>
                </a:buClr>
                <a:buSzPct val="100000"/>
                <a:buFont typeface="Times New Roman" pitchFamily="18" charset="0"/>
                <a:buNone/>
              </a:pPr>
              <a:r>
                <a:rPr lang="en-US" sz="1400" b="1">
                  <a:latin typeface="Verdana" pitchFamily="34" charset="0"/>
                </a:rPr>
                <a:t>Adjustable power distribution</a:t>
              </a:r>
              <a:endParaRPr lang="en-US" sz="1400">
                <a:latin typeface="Verdana" pitchFamily="34" charset="0"/>
              </a:endParaRPr>
            </a:p>
          </p:txBody>
        </p:sp>
        <p:sp>
          <p:nvSpPr>
            <p:cNvPr id="21" name="Text Box 8"/>
            <p:cNvSpPr txBox="1">
              <a:spLocks noChangeArrowheads="1"/>
            </p:cNvSpPr>
            <p:nvPr/>
          </p:nvSpPr>
          <p:spPr bwMode="auto">
            <a:xfrm>
              <a:off x="5072063" y="6181725"/>
              <a:ext cx="3081337" cy="308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bg1"/>
                </a:buClr>
                <a:buSzPct val="100000"/>
                <a:buFont typeface="Times New Roman" pitchFamily="18" charset="0"/>
                <a:buNone/>
              </a:pPr>
              <a:r>
                <a:rPr lang="en-US" sz="1400" b="1">
                  <a:latin typeface="Verdana" pitchFamily="34" charset="0"/>
                </a:rPr>
                <a:t>Improved UV reliability</a:t>
              </a:r>
              <a:endParaRPr lang="en-US" sz="1400">
                <a:latin typeface="Verdana" pitchFamily="34" charset="0"/>
              </a:endParaRPr>
            </a:p>
          </p:txBody>
        </p:sp>
        <p:sp>
          <p:nvSpPr>
            <p:cNvPr id="22" name="Text Box 8"/>
            <p:cNvSpPr txBox="1">
              <a:spLocks noChangeArrowheads="1"/>
            </p:cNvSpPr>
            <p:nvPr/>
          </p:nvSpPr>
          <p:spPr bwMode="auto">
            <a:xfrm>
              <a:off x="4953000" y="3650362"/>
              <a:ext cx="1820863" cy="997838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bg1"/>
                </a:buClr>
                <a:buSzPct val="100000"/>
                <a:buFont typeface="Times New Roman" pitchFamily="18" charset="0"/>
                <a:buNone/>
              </a:pPr>
              <a:r>
                <a:rPr lang="en-US" sz="1400">
                  <a:latin typeface="Verdana" pitchFamily="34" charset="0"/>
                </a:rPr>
                <a:t>2 Green Beams </a:t>
              </a:r>
            </a:p>
            <a:p>
              <a:pPr>
                <a:spcBef>
                  <a:spcPct val="20000"/>
                </a:spcBef>
                <a:buClr>
                  <a:schemeClr val="bg1"/>
                </a:buClr>
                <a:buSzPct val="100000"/>
                <a:buFont typeface="Times New Roman" pitchFamily="18" charset="0"/>
                <a:buNone/>
              </a:pPr>
              <a:r>
                <a:rPr lang="en-US" sz="1400" b="1">
                  <a:latin typeface="Verdana" pitchFamily="34" charset="0"/>
                </a:rPr>
                <a:t>110 W in adjustable ratios</a:t>
              </a:r>
              <a:r>
                <a:rPr lang="en-US" sz="1400">
                  <a:latin typeface="Verdana" pitchFamily="34" charset="0"/>
                </a:rPr>
                <a:t> </a:t>
              </a:r>
              <a:r>
                <a:rPr lang="en-US" sz="1400" b="1">
                  <a:latin typeface="Verdana" pitchFamily="34" charset="0"/>
                </a:rPr>
                <a:t>@ 532 nm</a:t>
              </a:r>
              <a:endParaRPr lang="en-US" sz="1400">
                <a:latin typeface="Verdana" pitchFamily="34" charset="0"/>
              </a:endParaRPr>
            </a:p>
          </p:txBody>
        </p:sp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>
              <a:off x="5072063" y="5635181"/>
              <a:ext cx="3919537" cy="308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bg1"/>
                </a:buClr>
                <a:buSzPct val="100000"/>
                <a:buFont typeface="Times New Roman" pitchFamily="18" charset="0"/>
                <a:buNone/>
              </a:pPr>
              <a:r>
                <a:rPr lang="en-US" sz="1400" b="1">
                  <a:latin typeface="Verdana" pitchFamily="34" charset="0"/>
                </a:rPr>
                <a:t>15W more green power</a:t>
              </a:r>
              <a:endParaRPr lang="en-US" sz="1400">
                <a:latin typeface="Verdana" pitchFamily="34" charset="0"/>
              </a:endParaRPr>
            </a:p>
          </p:txBody>
        </p:sp>
        <p:pic>
          <p:nvPicPr>
            <p:cNvPr id="24" name="Picture 29" descr="P1010598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82676" y="1219200"/>
              <a:ext cx="3451724" cy="2289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5" name="Picture 7" descr="C:\Users\bmarsh\Desktop\laser pics\P1020527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638" y="1685948"/>
            <a:ext cx="3078162" cy="189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Double Wave 13"/>
          <p:cNvSpPr>
            <a:spLocks noChangeArrowheads="1"/>
          </p:cNvSpPr>
          <p:nvPr/>
        </p:nvSpPr>
        <p:spPr bwMode="auto">
          <a:xfrm rot="5400000" flipH="1">
            <a:off x="1594459" y="6590272"/>
            <a:ext cx="385762" cy="149694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bg1"/>
          </a:solidFill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14400" eaLnBrk="0" hangingPunct="0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214678" y="6488668"/>
            <a:ext cx="247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V. Fedosseev &amp; B. Marsh</a:t>
            </a:r>
            <a:endParaRPr lang="en-US" dirty="0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819400" y="152400"/>
            <a:ext cx="3657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152400"/>
            <a:ext cx="1203325" cy="86330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wr supply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214422"/>
            <a:ext cx="3457089" cy="2309183"/>
          </a:xfrm>
          <a:prstGeom prst="rect">
            <a:avLst/>
          </a:prstGeom>
          <a:noFill/>
        </p:spPr>
      </p:pic>
      <p:sp>
        <p:nvSpPr>
          <p:cNvPr id="10" name="Double Wave 13"/>
          <p:cNvSpPr>
            <a:spLocks noChangeArrowheads="1"/>
          </p:cNvSpPr>
          <p:nvPr/>
        </p:nvSpPr>
        <p:spPr bwMode="auto">
          <a:xfrm rot="5400000" flipH="1">
            <a:off x="1594459" y="6590272"/>
            <a:ext cx="385762" cy="149694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bg1"/>
          </a:solidFill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14400" eaLnBrk="0" hangingPunct="0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214678" y="6488668"/>
            <a:ext cx="247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V. Fedosseev &amp; B. Marsh</a:t>
            </a:r>
            <a:endParaRPr lang="en-US" dirty="0"/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4572000" y="1219201"/>
            <a:ext cx="4038600" cy="2585323"/>
          </a:xfrm>
          <a:prstGeom prst="rect">
            <a:avLst/>
          </a:prstGeom>
          <a:solidFill>
            <a:srgbClr val="99C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Removal of Copper </a:t>
            </a:r>
            <a:r>
              <a:rPr lang="en-US" b="1" dirty="0" err="1" smtClean="0"/>
              <a:t>Vapour</a:t>
            </a:r>
            <a:r>
              <a:rPr lang="en-US" b="1" dirty="0" smtClean="0"/>
              <a:t> Laser and replaced with new Syrah Dye lasers</a:t>
            </a:r>
          </a:p>
          <a:p>
            <a:r>
              <a:rPr lang="en-US" b="1" dirty="0" smtClean="0"/>
              <a:t>Benefits</a:t>
            </a:r>
            <a:r>
              <a:rPr lang="en-US" b="1" dirty="0"/>
              <a:t>:</a:t>
            </a:r>
          </a:p>
          <a:p>
            <a:pPr>
              <a:buFontTx/>
              <a:buChar char="•"/>
            </a:pPr>
            <a:r>
              <a:rPr lang="en-US" dirty="0"/>
              <a:t> Greater efficiency and stability.</a:t>
            </a:r>
          </a:p>
          <a:p>
            <a:pPr>
              <a:buFontTx/>
              <a:buChar char="•"/>
            </a:pPr>
            <a:r>
              <a:rPr lang="en-US" dirty="0"/>
              <a:t> Higher UV power and better beam quality.</a:t>
            </a:r>
          </a:p>
          <a:p>
            <a:pPr>
              <a:buFontTx/>
              <a:buChar char="•"/>
            </a:pPr>
            <a:r>
              <a:rPr lang="en-US" dirty="0"/>
              <a:t> Enable UV pumping to provide beams in the       380 – 540 nm range</a:t>
            </a:r>
            <a:r>
              <a:rPr lang="en-US" dirty="0" smtClean="0"/>
              <a:t>.</a:t>
            </a:r>
          </a:p>
          <a:p>
            <a:pPr>
              <a:buFontTx/>
              <a:buChar char="•"/>
            </a:pPr>
            <a:r>
              <a:rPr lang="en-US" dirty="0" smtClean="0"/>
              <a:t> Wavelength control via </a:t>
            </a:r>
            <a:r>
              <a:rPr lang="en-US" dirty="0" err="1" smtClean="0"/>
              <a:t>LabVIEW</a:t>
            </a:r>
            <a:endParaRPr lang="en-US" dirty="0"/>
          </a:p>
        </p:txBody>
      </p:sp>
      <p:pic>
        <p:nvPicPr>
          <p:cNvPr id="13" name="Picture 12" descr="untitled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3929066"/>
            <a:ext cx="3550049" cy="2357454"/>
          </a:xfrm>
          <a:prstGeom prst="rect">
            <a:avLst/>
          </a:prstGeom>
        </p:spPr>
      </p:pic>
      <p:pic>
        <p:nvPicPr>
          <p:cNvPr id="14" name="Picture 13" descr="untitled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76800" y="3962400"/>
            <a:ext cx="3514724" cy="233399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124200" y="152400"/>
            <a:ext cx="2514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152400"/>
            <a:ext cx="1203325" cy="86330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News from EN-STI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Staff</a:t>
            </a:r>
          </a:p>
          <a:p>
            <a:pPr lvl="1"/>
            <a:r>
              <a:rPr lang="en-US" dirty="0" smtClean="0"/>
              <a:t>Arrival of A-P. Bernardes (safety)</a:t>
            </a:r>
          </a:p>
          <a:p>
            <a:pPr lvl="1"/>
            <a:r>
              <a:rPr lang="en-US" dirty="0" smtClean="0"/>
              <a:t>Alexander Stadler (Fellow)</a:t>
            </a:r>
          </a:p>
          <a:p>
            <a:pPr lvl="2"/>
            <a:r>
              <a:rPr lang="en-US" dirty="0" smtClean="0"/>
              <a:t>July 1</a:t>
            </a:r>
            <a:r>
              <a:rPr lang="en-US" baseline="30000" dirty="0" smtClean="0"/>
              <a:t>st</a:t>
            </a:r>
            <a:r>
              <a:rPr lang="en-US" dirty="0" smtClean="0"/>
              <a:t>  Hot cell design and target elimination</a:t>
            </a:r>
          </a:p>
          <a:p>
            <a:pPr lvl="1"/>
            <a:r>
              <a:rPr lang="en-US" dirty="0" err="1" smtClean="0"/>
              <a:t>Elodie</a:t>
            </a:r>
            <a:r>
              <a:rPr lang="en-US" dirty="0" smtClean="0"/>
              <a:t> </a:t>
            </a:r>
            <a:r>
              <a:rPr lang="en-US" dirty="0" err="1"/>
              <a:t>M</a:t>
            </a:r>
            <a:r>
              <a:rPr lang="en-US" dirty="0" err="1" smtClean="0"/>
              <a:t>acario</a:t>
            </a:r>
            <a:r>
              <a:rPr lang="en-US" dirty="0" smtClean="0"/>
              <a:t> (Fellow)</a:t>
            </a:r>
          </a:p>
          <a:p>
            <a:pPr lvl="2"/>
            <a:r>
              <a:rPr lang="en-US" dirty="0" err="1" smtClean="0"/>
              <a:t>Octobre</a:t>
            </a:r>
            <a:r>
              <a:rPr lang="en-US" dirty="0" smtClean="0"/>
              <a:t> 1</a:t>
            </a:r>
            <a:r>
              <a:rPr lang="en-US" baseline="30000" dirty="0" smtClean="0"/>
              <a:t>st</a:t>
            </a:r>
            <a:r>
              <a:rPr lang="en-US" dirty="0" smtClean="0"/>
              <a:t>, safety</a:t>
            </a:r>
          </a:p>
          <a:p>
            <a:pPr lvl="1"/>
            <a:r>
              <a:rPr lang="en-US" dirty="0" err="1" smtClean="0"/>
              <a:t>Florian</a:t>
            </a:r>
            <a:r>
              <a:rPr lang="en-US" dirty="0" smtClean="0"/>
              <a:t> </a:t>
            </a:r>
            <a:r>
              <a:rPr lang="en-US" dirty="0" err="1" smtClean="0"/>
              <a:t>Kiersch</a:t>
            </a:r>
            <a:r>
              <a:rPr lang="en-US" dirty="0" smtClean="0"/>
              <a:t> (Technical student)</a:t>
            </a:r>
          </a:p>
          <a:p>
            <a:pPr lvl="2"/>
            <a:r>
              <a:rPr lang="en-US" dirty="0" smtClean="0"/>
              <a:t>Fire risk assessment of ISOLDE target area</a:t>
            </a:r>
          </a:p>
          <a:p>
            <a:pPr lvl="1"/>
            <a:r>
              <a:rPr lang="en-US" dirty="0" smtClean="0"/>
              <a:t>Raul Fernandes Luis</a:t>
            </a:r>
          </a:p>
          <a:p>
            <a:pPr lvl="2"/>
            <a:r>
              <a:rPr lang="en-US" dirty="0" smtClean="0"/>
              <a:t>15</a:t>
            </a:r>
            <a:r>
              <a:rPr lang="en-US" baseline="30000" dirty="0" smtClean="0"/>
              <a:t>th</a:t>
            </a:r>
            <a:r>
              <a:rPr lang="en-US" dirty="0" smtClean="0"/>
              <a:t> June, target development</a:t>
            </a:r>
          </a:p>
          <a:p>
            <a:pPr lvl="1"/>
            <a:r>
              <a:rPr lang="en-US" dirty="0" err="1" smtClean="0"/>
              <a:t>Yuriy</a:t>
            </a:r>
            <a:r>
              <a:rPr lang="en-US" dirty="0" smtClean="0"/>
              <a:t> </a:t>
            </a:r>
            <a:r>
              <a:rPr lang="en-US" dirty="0" err="1" smtClean="0"/>
              <a:t>Romanets</a:t>
            </a:r>
            <a:endParaRPr lang="en-US" dirty="0" smtClean="0"/>
          </a:p>
          <a:p>
            <a:pPr lvl="2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June, </a:t>
            </a:r>
            <a:r>
              <a:rPr lang="en-US" dirty="0" err="1" smtClean="0"/>
              <a:t>Fluka</a:t>
            </a:r>
            <a:r>
              <a:rPr lang="en-US" dirty="0" smtClean="0"/>
              <a:t> simulations (HIE-ISOLDE)</a:t>
            </a:r>
          </a:p>
          <a:p>
            <a:r>
              <a:rPr lang="en-US" dirty="0" smtClean="0"/>
              <a:t>Allocation of space for temporary target storage in ISR (3 years).</a:t>
            </a:r>
          </a:p>
          <a:p>
            <a:r>
              <a:rPr lang="en-US" dirty="0" smtClean="0"/>
              <a:t>Arrival of high density uranium carbide from </a:t>
            </a:r>
            <a:r>
              <a:rPr lang="en-US" dirty="0" err="1" smtClean="0"/>
              <a:t>Luch</a:t>
            </a:r>
            <a:r>
              <a:rPr lang="en-US" dirty="0" smtClean="0"/>
              <a:t>, Russia.</a:t>
            </a:r>
          </a:p>
          <a:p>
            <a:pPr lvl="1"/>
            <a:r>
              <a:rPr lang="en-US" dirty="0" smtClean="0"/>
              <a:t>Tests planned for end of year</a:t>
            </a:r>
          </a:p>
          <a:p>
            <a:r>
              <a:rPr lang="en-US" dirty="0" smtClean="0"/>
              <a:t>Front End #7 under construction</a:t>
            </a:r>
          </a:p>
          <a:p>
            <a:pPr lvl="2">
              <a:buNone/>
            </a:pPr>
            <a:endParaRPr lang="en-US" dirty="0" smtClean="0"/>
          </a:p>
          <a:p>
            <a:pPr lvl="2"/>
            <a:endParaRPr lang="en-US" dirty="0"/>
          </a:p>
        </p:txBody>
      </p:sp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0" y="152400"/>
            <a:ext cx="1203325" cy="86330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06400" y="304800"/>
          <a:ext cx="8356600" cy="626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4" imgW="7543800" imgH="5657850" progId="AcroExch.Document.7">
                  <p:embed/>
                </p:oleObj>
              </mc:Choice>
              <mc:Fallback>
                <p:oleObj name="Acrobat Document" r:id="rId4" imgW="7543800" imgH="5657850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304800"/>
                        <a:ext cx="8356600" cy="6267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13607" y="152401"/>
            <a:ext cx="1062118" cy="762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57200" y="342900"/>
          <a:ext cx="8305800" cy="622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Acrobat Document" r:id="rId4" imgW="7543800" imgH="5657850" progId="AcroExch.Document.7">
                  <p:embed/>
                </p:oleObj>
              </mc:Choice>
              <mc:Fallback>
                <p:oleObj name="Acrobat Document" r:id="rId4" imgW="7543800" imgH="5657850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42900"/>
                        <a:ext cx="8305800" cy="622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00" y="152400"/>
            <a:ext cx="974725" cy="69930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505200" y="152400"/>
            <a:ext cx="52578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REX campaign 2010 so far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2133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1447800"/>
            <a:ext cx="5791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arenBoth"/>
            </a:pPr>
            <a:r>
              <a:rPr lang="en-GB" sz="1600" dirty="0" smtClean="0">
                <a:latin typeface="Comic Sans MS" pitchFamily="66" charset="0"/>
              </a:rPr>
              <a:t>  Implantation of stable Kr and </a:t>
            </a:r>
            <a:r>
              <a:rPr lang="en-GB" sz="1600" dirty="0" err="1" smtClean="0">
                <a:latin typeface="Comic Sans MS" pitchFamily="66" charset="0"/>
              </a:rPr>
              <a:t>Xe</a:t>
            </a:r>
            <a:r>
              <a:rPr lang="en-GB" sz="1600" dirty="0" smtClean="0">
                <a:latin typeface="Comic Sans MS" pitchFamily="66" charset="0"/>
              </a:rPr>
              <a:t> for Kolkata, India</a:t>
            </a:r>
            <a:br>
              <a:rPr lang="en-GB" sz="1600" dirty="0" smtClean="0">
                <a:latin typeface="Comic Sans MS" pitchFamily="66" charset="0"/>
              </a:rPr>
            </a:br>
            <a:r>
              <a:rPr lang="en-GB" sz="1600" dirty="0" smtClean="0">
                <a:latin typeface="Comic Sans MS" pitchFamily="66" charset="0"/>
              </a:rPr>
              <a:t>           preliminary postponed to week 27</a:t>
            </a:r>
          </a:p>
          <a:p>
            <a:pPr marL="228600" indent="-228600">
              <a:buAutoNum type="arabicParenBoth"/>
            </a:pPr>
            <a:endParaRPr lang="en-GB" sz="1600" dirty="0" smtClean="0">
              <a:latin typeface="Comic Sans MS" pitchFamily="66" charset="0"/>
            </a:endParaRPr>
          </a:p>
          <a:p>
            <a:pPr marL="228600" indent="-228600">
              <a:buAutoNum type="arabicParenBoth"/>
            </a:pPr>
            <a:r>
              <a:rPr lang="en-GB" sz="1600" dirty="0" smtClean="0">
                <a:latin typeface="Comic Sans MS" pitchFamily="66" charset="0"/>
              </a:rPr>
              <a:t>   Beam characterisation for HIE-REX started</a:t>
            </a:r>
          </a:p>
          <a:p>
            <a:pPr marL="228600" indent="-228600">
              <a:buAutoNum type="arabicParenBoth"/>
            </a:pPr>
            <a:endParaRPr lang="en-GB" sz="1600" dirty="0" smtClean="0">
              <a:latin typeface="Comic Sans MS" pitchFamily="66" charset="0"/>
            </a:endParaRPr>
          </a:p>
          <a:p>
            <a:pPr marL="228600" indent="-228600">
              <a:buAutoNum type="arabicParenBoth"/>
            </a:pPr>
            <a:r>
              <a:rPr lang="en-GB" sz="1600" dirty="0" smtClean="0">
                <a:latin typeface="Comic Sans MS" pitchFamily="66" charset="0"/>
              </a:rPr>
              <a:t>   </a:t>
            </a:r>
            <a:r>
              <a:rPr lang="en-US" sz="1600" baseline="30000" dirty="0" smtClean="0">
                <a:latin typeface="Comic Sans MS" pitchFamily="66" charset="0"/>
              </a:rPr>
              <a:t>9</a:t>
            </a:r>
            <a:r>
              <a:rPr lang="en-US" sz="1600" dirty="0" smtClean="0">
                <a:latin typeface="Comic Sans MS" pitchFamily="66" charset="0"/>
              </a:rPr>
              <a:t>C b</a:t>
            </a:r>
            <a:r>
              <a:rPr lang="en-GB" sz="1600" dirty="0" err="1" smtClean="0">
                <a:latin typeface="Comic Sans MS" pitchFamily="66" charset="0"/>
              </a:rPr>
              <a:t>eam</a:t>
            </a:r>
            <a:r>
              <a:rPr lang="en-GB" sz="1600" dirty="0" smtClean="0">
                <a:latin typeface="Comic Sans MS" pitchFamily="66" charset="0"/>
              </a:rPr>
              <a:t> to 2</a:t>
            </a:r>
            <a:r>
              <a:rPr lang="en-GB" sz="1600" baseline="30000" dirty="0" smtClean="0">
                <a:latin typeface="Comic Sans MS" pitchFamily="66" charset="0"/>
              </a:rPr>
              <a:t>nd</a:t>
            </a:r>
            <a:r>
              <a:rPr lang="en-GB" sz="1600" dirty="0" smtClean="0">
                <a:latin typeface="Comic Sans MS" pitchFamily="66" charset="0"/>
              </a:rPr>
              <a:t> beam line, REX operational</a:t>
            </a:r>
          </a:p>
          <a:p>
            <a:r>
              <a:rPr lang="en-GB" sz="1600" dirty="0" smtClean="0">
                <a:latin typeface="Comic Sans MS" pitchFamily="66" charset="0"/>
              </a:rPr>
              <a:t>        ISOLDE target problems -&gt; insufficient yield</a:t>
            </a:r>
          </a:p>
          <a:p>
            <a:endParaRPr lang="en-GB" sz="1600" dirty="0" smtClean="0">
              <a:latin typeface="Comic Sans MS" pitchFamily="66" charset="0"/>
            </a:endParaRPr>
          </a:p>
          <a:p>
            <a:r>
              <a:rPr lang="en-US" sz="1600" dirty="0" smtClean="0">
                <a:latin typeface="Comic Sans MS" pitchFamily="66" charset="0"/>
                <a:ea typeface="Times New Roman" pitchFamily="18" charset="0"/>
                <a:cs typeface="Arial" pitchFamily="34" charset="0"/>
              </a:rPr>
              <a:t>(4)   REXTRAP delivers beam to WITCH experiment</a:t>
            </a:r>
            <a:endParaRPr lang="en-GB" sz="1600" dirty="0" smtClean="0">
              <a:latin typeface="Comic Sans MS" pitchFamily="66" charset="0"/>
            </a:endParaRPr>
          </a:p>
          <a:p>
            <a:endParaRPr lang="en-GB" sz="1600" dirty="0" smtClean="0">
              <a:latin typeface="Comic Sans MS" pitchFamily="66" charset="0"/>
            </a:endParaRPr>
          </a:p>
          <a:p>
            <a:r>
              <a:rPr lang="en-GB" sz="1600" dirty="0" smtClean="0">
                <a:latin typeface="Comic Sans MS" pitchFamily="66" charset="0"/>
              </a:rPr>
              <a:t>	Hope for a better continuation!</a:t>
            </a:r>
          </a:p>
        </p:txBody>
      </p:sp>
      <p:pic>
        <p:nvPicPr>
          <p:cNvPr id="7" name="Picture 4" descr="REX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2895600" cy="8031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ISOLDE Front End Exchange</a:t>
            </a:r>
          </a:p>
          <a:p>
            <a:r>
              <a:rPr lang="en-US" dirty="0" smtClean="0"/>
              <a:t>HT Transfer Tube (Boris tube) Insulator Exchange + cabling</a:t>
            </a:r>
          </a:p>
          <a:p>
            <a:r>
              <a:rPr lang="en-US" dirty="0" smtClean="0"/>
              <a:t>ISOLDE Vacuum System and Controls</a:t>
            </a:r>
          </a:p>
          <a:p>
            <a:r>
              <a:rPr lang="en-US" dirty="0" smtClean="0"/>
              <a:t>Shutdown work summary</a:t>
            </a:r>
          </a:p>
          <a:p>
            <a:pPr lvl="1"/>
            <a:r>
              <a:rPr lang="en-US" dirty="0" smtClean="0"/>
              <a:t>Target Area and Experimental Hall</a:t>
            </a:r>
          </a:p>
          <a:p>
            <a:r>
              <a:rPr lang="en-US" dirty="0" smtClean="0"/>
              <a:t>REX</a:t>
            </a:r>
          </a:p>
          <a:p>
            <a:pPr lvl="1"/>
            <a:r>
              <a:rPr lang="en-US" dirty="0" smtClean="0"/>
              <a:t>Low energy, cathode issues and </a:t>
            </a:r>
            <a:r>
              <a:rPr lang="en-US" dirty="0" err="1" smtClean="0"/>
              <a:t>Linac</a:t>
            </a:r>
            <a:r>
              <a:rPr lang="en-US" dirty="0" smtClean="0"/>
              <a:t> consolidation</a:t>
            </a:r>
          </a:p>
          <a:p>
            <a:r>
              <a:rPr lang="en-US" dirty="0" smtClean="0"/>
              <a:t>RILIS</a:t>
            </a:r>
          </a:p>
          <a:p>
            <a:r>
              <a:rPr lang="en-US" dirty="0" smtClean="0"/>
              <a:t>News from EN-STI</a:t>
            </a:r>
            <a:endParaRPr lang="en-US" dirty="0"/>
          </a:p>
        </p:txBody>
      </p:sp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0" y="152400"/>
            <a:ext cx="1203325" cy="86330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Front End Exchange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2819401"/>
          </a:xfrm>
        </p:spPr>
        <p:txBody>
          <a:bodyPr>
            <a:normAutofit fontScale="40000" lnSpcReduction="20000"/>
          </a:bodyPr>
          <a:lstStyle/>
          <a:p>
            <a:r>
              <a:rPr lang="en-US" dirty="0" smtClean="0"/>
              <a:t>Not just a question of swapping:</a:t>
            </a:r>
          </a:p>
          <a:p>
            <a:pPr lvl="1"/>
            <a:r>
              <a:rPr lang="en-US" dirty="0" smtClean="0"/>
              <a:t>Power supplies</a:t>
            </a:r>
          </a:p>
          <a:p>
            <a:pPr lvl="1"/>
            <a:r>
              <a:rPr lang="en-US" dirty="0" smtClean="0"/>
              <a:t>FE Controls and Integration</a:t>
            </a:r>
          </a:p>
          <a:p>
            <a:pPr lvl="1"/>
            <a:r>
              <a:rPr lang="en-US" dirty="0" smtClean="0"/>
              <a:t>Vacuum systems and controls</a:t>
            </a:r>
          </a:p>
          <a:p>
            <a:pPr lvl="1"/>
            <a:r>
              <a:rPr lang="en-US" dirty="0" smtClean="0"/>
              <a:t>Cabling</a:t>
            </a:r>
          </a:p>
          <a:p>
            <a:pPr lvl="1"/>
            <a:r>
              <a:rPr lang="en-US" dirty="0" smtClean="0"/>
              <a:t>Compressed air</a:t>
            </a:r>
          </a:p>
          <a:p>
            <a:pPr lvl="1"/>
            <a:r>
              <a:rPr lang="en-US" dirty="0" smtClean="0"/>
              <a:t>Water distribution</a:t>
            </a:r>
          </a:p>
          <a:p>
            <a:pPr lvl="1"/>
            <a:r>
              <a:rPr lang="en-US" dirty="0" smtClean="0"/>
              <a:t>Alignment</a:t>
            </a:r>
          </a:p>
          <a:p>
            <a:pPr lvl="1"/>
            <a:r>
              <a:rPr lang="en-US" dirty="0" smtClean="0"/>
              <a:t>Mechanics</a:t>
            </a:r>
          </a:p>
          <a:p>
            <a:pPr lvl="1"/>
            <a:r>
              <a:rPr lang="en-US" dirty="0" smtClean="0"/>
              <a:t>Robot re-programming</a:t>
            </a:r>
          </a:p>
          <a:p>
            <a:pPr lvl="1"/>
            <a:r>
              <a:rPr lang="en-US" dirty="0" smtClean="0"/>
              <a:t>RP surveillance and Waste Disposal </a:t>
            </a:r>
          </a:p>
          <a:p>
            <a:pPr lvl="1"/>
            <a:r>
              <a:rPr lang="en-US" dirty="0" smtClean="0"/>
              <a:t>Planning, testing, commissioning</a:t>
            </a:r>
          </a:p>
          <a:p>
            <a:pPr lvl="1"/>
            <a:r>
              <a:rPr lang="en-US" dirty="0" smtClean="0"/>
              <a:t>Regular follow-up and schedule meetings</a:t>
            </a:r>
          </a:p>
          <a:p>
            <a:pPr lvl="1"/>
            <a:r>
              <a:rPr lang="en-US" dirty="0" smtClean="0"/>
              <a:t>Documentation</a:t>
            </a:r>
          </a:p>
          <a:p>
            <a:r>
              <a:rPr lang="en-US" dirty="0" smtClean="0"/>
              <a:t>An excellent demonstration of teamwork across different CERN groups with the common objective of commissioning the FE before start-up in May.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295399"/>
            <a:ext cx="3196509" cy="2134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219200" y="4114800"/>
          <a:ext cx="6908799" cy="2338387"/>
        </p:xfrm>
        <a:graphic>
          <a:graphicData uri="http://schemas.openxmlformats.org/drawingml/2006/table">
            <a:tbl>
              <a:tblPr/>
              <a:tblGrid>
                <a:gridCol w="732867"/>
                <a:gridCol w="748135"/>
                <a:gridCol w="809207"/>
                <a:gridCol w="488578"/>
                <a:gridCol w="732867"/>
                <a:gridCol w="767221"/>
                <a:gridCol w="625991"/>
                <a:gridCol w="584003"/>
                <a:gridCol w="656527"/>
                <a:gridCol w="763403"/>
              </a:tblGrid>
              <a:tr h="230383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[μ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Sv]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[μ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Sv]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30383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Phase n° 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30383">
                <a:tc gridSpan="5"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>
                          <a:solidFill>
                            <a:srgbClr val="0066CC"/>
                          </a:solidFill>
                          <a:latin typeface="Calibri"/>
                        </a:rPr>
                        <a:t>Découplage de la cible #415 et préparatifs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66CC"/>
                          </a:solidFill>
                          <a:latin typeface="Calibri"/>
                        </a:rPr>
                        <a:t>0.5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132.1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30383">
                <a:tc gridSpan="5"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>
                          <a:solidFill>
                            <a:srgbClr val="0066CC"/>
                          </a:solidFill>
                          <a:latin typeface="Calibri"/>
                        </a:rPr>
                        <a:t>Sortie Frontend 3 et préparation de la zone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66CC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30383">
                <a:tc gridSpan="5"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>
                          <a:solidFill>
                            <a:srgbClr val="0066CC"/>
                          </a:solidFill>
                          <a:latin typeface="Calibri"/>
                        </a:rPr>
                        <a:t>Décablage et remplacement isolateur Boris tube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66CC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30383"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>
                          <a:solidFill>
                            <a:srgbClr val="0066CC"/>
                          </a:solidFill>
                          <a:latin typeface="Calibri"/>
                        </a:rPr>
                        <a:t>Recablage HT, BT, air et eau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66CC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66CC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133.9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30383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66CC"/>
                          </a:solidFill>
                          <a:latin typeface="Calibri"/>
                        </a:rPr>
                        <a:t>Installation FE6 et alignement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66CC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66CC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30383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66CC"/>
                          </a:solidFill>
                          <a:latin typeface="Calibri"/>
                        </a:rPr>
                        <a:t>Couplage et connectique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66CC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66CC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103.1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41902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66CC"/>
                          </a:solidFill>
                          <a:latin typeface="Calibri"/>
                        </a:rPr>
                        <a:t>Ajustements et tests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66CC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66CC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5342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>
                        <a:solidFill>
                          <a:srgbClr val="0066CC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>
                        <a:solidFill>
                          <a:srgbClr val="0066CC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66CC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9784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7375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14676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75.4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71600" y="4114800"/>
            <a:ext cx="2616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Collective Dose Summary</a:t>
            </a:r>
            <a:endParaRPr lang="en-US" dirty="0"/>
          </a:p>
        </p:txBody>
      </p:sp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2400" y="152400"/>
            <a:ext cx="1203325" cy="86330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628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Boris tube insulator exchange &amp; cabling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1371600"/>
            <a:ext cx="4572000" cy="35052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Insulator replaced while maintaining central HT transfer tube in position.</a:t>
            </a:r>
          </a:p>
          <a:p>
            <a:r>
              <a:rPr lang="en-US" dirty="0" smtClean="0"/>
              <a:t>Insertion of main power cables from below while being hoisted from above.</a:t>
            </a:r>
          </a:p>
          <a:p>
            <a:r>
              <a:rPr lang="en-US" dirty="0" smtClean="0"/>
              <a:t>Insertion of gas lines, water tubes and auxiliary cables.</a:t>
            </a:r>
          </a:p>
          <a:p>
            <a:r>
              <a:rPr lang="en-US" dirty="0" smtClean="0"/>
              <a:t>GPS insulator showing signs of degradation.</a:t>
            </a:r>
          </a:p>
          <a:p>
            <a:pPr lvl="1"/>
            <a:r>
              <a:rPr lang="en-US" dirty="0" smtClean="0"/>
              <a:t>Two coats of </a:t>
            </a:r>
            <a:r>
              <a:rPr lang="en-US" dirty="0" err="1" smtClean="0"/>
              <a:t>Stycast</a:t>
            </a:r>
            <a:r>
              <a:rPr lang="en-US" dirty="0" smtClean="0"/>
              <a:t> epoxy applied to assure 60kV operation during 2010.</a:t>
            </a:r>
          </a:p>
          <a:p>
            <a:pPr lvl="1"/>
            <a:r>
              <a:rPr lang="en-US" dirty="0" smtClean="0"/>
              <a:t>Collective dose: 199 </a:t>
            </a:r>
            <a:r>
              <a:rPr lang="en-US" dirty="0" err="1" smtClean="0"/>
              <a:t>uSv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19200"/>
            <a:ext cx="3580953" cy="5363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 l="62151" t="29727" r="956" b="10492"/>
          <a:stretch>
            <a:fillRect/>
          </a:stretch>
        </p:blipFill>
        <p:spPr bwMode="auto">
          <a:xfrm>
            <a:off x="5715000" y="4572000"/>
            <a:ext cx="2362200" cy="2093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152400"/>
            <a:ext cx="1203325" cy="86330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199" y="1219200"/>
            <a:ext cx="3071389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62800" cy="1143000"/>
          </a:xfrm>
        </p:spPr>
        <p:txBody>
          <a:bodyPr/>
          <a:lstStyle/>
          <a:p>
            <a:r>
              <a:rPr lang="en-US" dirty="0" smtClean="0"/>
              <a:t>Vacuum System and Controls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81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Thanks go to TE-VSE and EN-ICE for implementing the new vacuum system and controls on time.</a:t>
            </a:r>
          </a:p>
          <a:p>
            <a:r>
              <a:rPr lang="en-US" dirty="0" smtClean="0"/>
              <a:t>Included</a:t>
            </a:r>
          </a:p>
          <a:p>
            <a:pPr lvl="1"/>
            <a:r>
              <a:rPr lang="en-US" dirty="0" smtClean="0"/>
              <a:t>Cable removal and re-cabling</a:t>
            </a:r>
          </a:p>
          <a:p>
            <a:pPr lvl="1"/>
            <a:r>
              <a:rPr lang="en-US" dirty="0" smtClean="0"/>
              <a:t>Integration of new FE#6 controls with provision for FE#7 controls</a:t>
            </a:r>
          </a:p>
          <a:p>
            <a:pPr lvl="1"/>
            <a:r>
              <a:rPr lang="en-US" dirty="0" smtClean="0"/>
              <a:t>Major overhaul of controls equipment (gauges, controllers etc..)</a:t>
            </a:r>
          </a:p>
          <a:p>
            <a:pPr lvl="1"/>
            <a:r>
              <a:rPr lang="en-US" dirty="0" smtClean="0"/>
              <a:t>Modification of vacuum equipment (venting, exhaust gas storage, pumps etc)</a:t>
            </a:r>
          </a:p>
          <a:p>
            <a:pPr lvl="1"/>
            <a:r>
              <a:rPr lang="en-US" dirty="0" smtClean="0"/>
              <a:t>Inclusion of interlocks with other groups (Power, controls, fluids)</a:t>
            </a:r>
          </a:p>
          <a:p>
            <a:pPr lvl="1"/>
            <a:r>
              <a:rPr lang="en-US" dirty="0" smtClean="0"/>
              <a:t>Excellent collaboration</a:t>
            </a:r>
            <a:endParaRPr lang="en-US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/>
          <a:srcRect l="48814"/>
          <a:stretch>
            <a:fillRect/>
          </a:stretch>
        </p:blipFill>
        <p:spPr bwMode="auto">
          <a:xfrm>
            <a:off x="6019800" y="4631483"/>
            <a:ext cx="2895600" cy="1765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3048000"/>
            <a:ext cx="2133600" cy="1462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152400"/>
            <a:ext cx="1203325" cy="86330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95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Shutdown work 1: Target Area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Remote Handling</a:t>
            </a:r>
          </a:p>
          <a:p>
            <a:pPr lvl="1"/>
            <a:r>
              <a:rPr lang="en-US" dirty="0" smtClean="0"/>
              <a:t>Robot revision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amera maintenance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nstallation of target coupling controls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araday cage piston exchange</a:t>
            </a:r>
          </a:p>
          <a:p>
            <a:r>
              <a:rPr lang="en-US" dirty="0" smtClean="0"/>
              <a:t>Infrastructure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lignment previsions</a:t>
            </a:r>
          </a:p>
          <a:p>
            <a:pPr lvl="2"/>
            <a:r>
              <a:rPr lang="en-US" dirty="0" smtClean="0"/>
              <a:t>To monitor HRS alignment from a distance</a:t>
            </a:r>
          </a:p>
          <a:p>
            <a:pPr lvl="1"/>
            <a:r>
              <a:rPr lang="en-US" dirty="0"/>
              <a:t>V</a:t>
            </a:r>
            <a:r>
              <a:rPr lang="en-US" dirty="0" smtClean="0"/>
              <a:t>entilation maintenance</a:t>
            </a:r>
          </a:p>
          <a:p>
            <a:pPr lvl="2"/>
            <a:r>
              <a:rPr lang="en-US" dirty="0" smtClean="0"/>
              <a:t>Filters, controls</a:t>
            </a:r>
          </a:p>
          <a:p>
            <a:pPr lvl="1"/>
            <a:r>
              <a:rPr lang="en-US" dirty="0"/>
              <a:t>V</a:t>
            </a:r>
            <a:r>
              <a:rPr lang="en-US" dirty="0" smtClean="0"/>
              <a:t>acuum maintenance</a:t>
            </a:r>
          </a:p>
          <a:p>
            <a:pPr lvl="2"/>
            <a:r>
              <a:rPr lang="en-US" dirty="0" smtClean="0"/>
              <a:t>Primary pumps, gas tank security</a:t>
            </a:r>
          </a:p>
          <a:p>
            <a:pPr lvl="1"/>
            <a:r>
              <a:rPr lang="en-US" dirty="0" smtClean="0"/>
              <a:t>FC cleaning</a:t>
            </a:r>
          </a:p>
          <a:p>
            <a:pPr lvl="1"/>
            <a:r>
              <a:rPr lang="en-US" dirty="0" smtClean="0"/>
              <a:t>FE maintenance</a:t>
            </a:r>
          </a:p>
          <a:p>
            <a:pPr lvl="2"/>
            <a:r>
              <a:rPr lang="en-US" dirty="0" smtClean="0"/>
              <a:t>extraction electrode tip exchange, piston exchange</a:t>
            </a:r>
          </a:p>
          <a:p>
            <a:pPr lvl="1"/>
            <a:r>
              <a:rPr lang="en-US" dirty="0" smtClean="0"/>
              <a:t>BTY magnet inspections</a:t>
            </a:r>
          </a:p>
          <a:p>
            <a:pPr lvl="2"/>
            <a:r>
              <a:rPr lang="en-US" dirty="0" smtClean="0"/>
              <a:t>Covering of exposed connectors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 r="63042"/>
          <a:stretch>
            <a:fillRect/>
          </a:stretch>
        </p:blipFill>
        <p:spPr bwMode="auto">
          <a:xfrm>
            <a:off x="6400800" y="1371600"/>
            <a:ext cx="2514600" cy="1680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/>
          <a:srcRect r="58272"/>
          <a:stretch>
            <a:fillRect/>
          </a:stretch>
        </p:blipFill>
        <p:spPr bwMode="auto">
          <a:xfrm>
            <a:off x="6858000" y="4953000"/>
            <a:ext cx="2057400" cy="1734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 cstate="print"/>
          <a:srcRect l="4110" r="53425"/>
          <a:stretch>
            <a:fillRect/>
          </a:stretch>
        </p:blipFill>
        <p:spPr bwMode="auto">
          <a:xfrm>
            <a:off x="6858000" y="3124200"/>
            <a:ext cx="2057486" cy="177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152400"/>
            <a:ext cx="1203325" cy="86330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05400" cy="1143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S</a:t>
            </a:r>
            <a:r>
              <a:rPr lang="en-US" sz="3600" dirty="0" smtClean="0"/>
              <a:t>hutdown work 2: Experimental hall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791200" cy="5029200"/>
          </a:xfrm>
        </p:spPr>
        <p:txBody>
          <a:bodyPr>
            <a:noAutofit/>
          </a:bodyPr>
          <a:lstStyle/>
          <a:p>
            <a:r>
              <a:rPr lang="en-US" sz="1200" dirty="0" smtClean="0"/>
              <a:t>ISOLDE Hall</a:t>
            </a:r>
          </a:p>
          <a:p>
            <a:pPr lvl="1"/>
            <a:r>
              <a:rPr lang="en-US" sz="1200" dirty="0" smtClean="0"/>
              <a:t>RFQ amplifiers upgrade</a:t>
            </a:r>
          </a:p>
          <a:p>
            <a:pPr lvl="2"/>
            <a:r>
              <a:rPr lang="en-US" sz="1200" dirty="0" smtClean="0"/>
              <a:t>More reliable, migration of controls to FESA</a:t>
            </a:r>
          </a:p>
          <a:p>
            <a:pPr lvl="1"/>
            <a:r>
              <a:rPr lang="en-US" sz="1200" dirty="0" smtClean="0"/>
              <a:t>AC water leak repair</a:t>
            </a:r>
          </a:p>
          <a:p>
            <a:pPr lvl="2"/>
            <a:r>
              <a:rPr lang="en-US" sz="1200" dirty="0" smtClean="0"/>
              <a:t>No more “water in the hall”</a:t>
            </a:r>
          </a:p>
          <a:p>
            <a:pPr lvl="1"/>
            <a:r>
              <a:rPr lang="en-US" sz="1200" dirty="0" smtClean="0"/>
              <a:t>Vacuum</a:t>
            </a:r>
          </a:p>
          <a:p>
            <a:pPr lvl="2"/>
            <a:r>
              <a:rPr lang="en-US" sz="1200" dirty="0" smtClean="0"/>
              <a:t>Turbo and primary pump maintenance. Controls…</a:t>
            </a:r>
          </a:p>
          <a:p>
            <a:pPr lvl="2"/>
            <a:r>
              <a:rPr lang="en-US" sz="1200" dirty="0" smtClean="0"/>
              <a:t>Gas buffer tanks displacement outside separator area</a:t>
            </a:r>
            <a:endParaRPr lang="en-US" sz="1200" dirty="0"/>
          </a:p>
          <a:p>
            <a:pPr lvl="1"/>
            <a:r>
              <a:rPr lang="en-US" sz="1200" dirty="0" smtClean="0"/>
              <a:t>Civil engineering work</a:t>
            </a:r>
          </a:p>
          <a:p>
            <a:pPr lvl="2"/>
            <a:r>
              <a:rPr lang="en-US" sz="1200" dirty="0" smtClean="0"/>
              <a:t>Hole boring for cable passage, hole widening for MISTRAL removal</a:t>
            </a:r>
          </a:p>
          <a:p>
            <a:pPr lvl="1"/>
            <a:r>
              <a:rPr lang="en-US" sz="1200" dirty="0" smtClean="0"/>
              <a:t>Revision of power supply interlocks</a:t>
            </a:r>
          </a:p>
          <a:p>
            <a:pPr lvl="2"/>
            <a:r>
              <a:rPr lang="en-US" sz="1200" dirty="0" smtClean="0"/>
              <a:t>Due to new vacuum sections including RFQ + FE controls</a:t>
            </a:r>
          </a:p>
          <a:p>
            <a:pPr lvl="1"/>
            <a:r>
              <a:rPr lang="en-US" sz="1200" dirty="0" smtClean="0"/>
              <a:t>Scanner and FC maintenance</a:t>
            </a:r>
          </a:p>
          <a:p>
            <a:pPr lvl="2"/>
            <a:r>
              <a:rPr lang="en-US" sz="1200" dirty="0" smtClean="0"/>
              <a:t>Including BD controls and tape station maintenance</a:t>
            </a:r>
          </a:p>
          <a:p>
            <a:pPr lvl="1"/>
            <a:r>
              <a:rPr lang="en-US" sz="1200" dirty="0" smtClean="0"/>
              <a:t>Controls modifications (especially for new FE controls)</a:t>
            </a:r>
          </a:p>
          <a:p>
            <a:pPr lvl="2"/>
            <a:r>
              <a:rPr lang="en-US" sz="1200" dirty="0" smtClean="0"/>
              <a:t>Integration into FESA and work stations</a:t>
            </a:r>
          </a:p>
          <a:p>
            <a:pPr lvl="1"/>
            <a:r>
              <a:rPr lang="en-US" sz="1200" dirty="0" smtClean="0"/>
              <a:t>New applications</a:t>
            </a:r>
          </a:p>
          <a:p>
            <a:pPr lvl="2"/>
            <a:r>
              <a:rPr lang="en-US" sz="1200" dirty="0" err="1" smtClean="0"/>
              <a:t>Vistar</a:t>
            </a:r>
            <a:r>
              <a:rPr lang="en-US" sz="1200" dirty="0" smtClean="0"/>
              <a:t> alarms, automatic target start up sequence, FC display</a:t>
            </a:r>
          </a:p>
          <a:p>
            <a:pPr lvl="1"/>
            <a:r>
              <a:rPr lang="en-US" sz="1200" dirty="0" smtClean="0"/>
              <a:t>HT power supply repair and installation</a:t>
            </a:r>
          </a:p>
          <a:p>
            <a:pPr lvl="2"/>
            <a:r>
              <a:rPr lang="en-US" sz="1200" dirty="0" err="1" smtClean="0"/>
              <a:t>Astec</a:t>
            </a:r>
            <a:r>
              <a:rPr lang="en-US" sz="1200" dirty="0" smtClean="0"/>
              <a:t> 60kV replacing spare FUG supply</a:t>
            </a:r>
          </a:p>
          <a:p>
            <a:pPr lvl="1"/>
            <a:r>
              <a:rPr lang="en-US" sz="1200" dirty="0" smtClean="0"/>
              <a:t>Laser window exchange</a:t>
            </a:r>
          </a:p>
          <a:p>
            <a:pPr lvl="1"/>
            <a:r>
              <a:rPr lang="en-US" sz="1200" dirty="0" smtClean="0"/>
              <a:t>New fire detection System</a:t>
            </a:r>
          </a:p>
          <a:p>
            <a:pPr lvl="1"/>
            <a:r>
              <a:rPr lang="en-US" sz="1200" dirty="0" smtClean="0"/>
              <a:t>Spare cooling water pump repaired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 r="53558"/>
          <a:stretch>
            <a:fillRect/>
          </a:stretch>
        </p:blipFill>
        <p:spPr bwMode="auto">
          <a:xfrm>
            <a:off x="6477000" y="1295400"/>
            <a:ext cx="2207383" cy="1726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5066502"/>
            <a:ext cx="1905000" cy="1791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 cstate="print"/>
          <a:srcRect l="4528" t="6698" r="49811" b="4465"/>
          <a:stretch>
            <a:fillRect/>
          </a:stretch>
        </p:blipFill>
        <p:spPr bwMode="auto">
          <a:xfrm>
            <a:off x="6858000" y="3124200"/>
            <a:ext cx="1840889" cy="18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152400"/>
            <a:ext cx="1203325" cy="86330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1066800"/>
            <a:ext cx="8305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+mj-lt"/>
                <a:ea typeface="Times New Roman" pitchFamily="18" charset="0"/>
                <a:cs typeface="Arial" pitchFamily="34" charset="0"/>
              </a:rPr>
              <a:t> REXTRAP control system upgrade in progress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latin typeface="+mj-lt"/>
                <a:ea typeface="Times New Roman" pitchFamily="18" charset="0"/>
                <a:cs typeface="Arial" pitchFamily="34" charset="0"/>
              </a:rPr>
              <a:t>Timing specified and hardware tests on-going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latin typeface="+mj-lt"/>
                <a:ea typeface="Times New Roman" pitchFamily="18" charset="0"/>
                <a:cs typeface="Arial" pitchFamily="34" charset="0"/>
              </a:rPr>
              <a:t>Sampling solutions under evaluation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latin typeface="+mj-lt"/>
                <a:ea typeface="Times New Roman" pitchFamily="18" charset="0"/>
                <a:cs typeface="Arial" pitchFamily="34" charset="0"/>
              </a:rPr>
              <a:t>RF amplifiers being tested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latin typeface="+mj-lt"/>
                <a:ea typeface="Times New Roman" pitchFamily="18" charset="0"/>
                <a:cs typeface="Arial" pitchFamily="34" charset="0"/>
              </a:rPr>
              <a:t>DAC and VME ordered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latin typeface="+mj-lt"/>
                <a:ea typeface="Times New Roman" pitchFamily="18" charset="0"/>
                <a:cs typeface="Arial" pitchFamily="34" charset="0"/>
              </a:rPr>
              <a:t>PLC installed and operational (software to be changed)</a:t>
            </a:r>
            <a:br>
              <a:rPr lang="en-US" sz="1400" dirty="0" smtClean="0">
                <a:latin typeface="+mj-lt"/>
                <a:ea typeface="Times New Roman" pitchFamily="18" charset="0"/>
                <a:cs typeface="Arial" pitchFamily="34" charset="0"/>
              </a:rPr>
            </a:br>
            <a:r>
              <a:rPr lang="en-US" sz="1400" dirty="0" smtClean="0">
                <a:latin typeface="+mj-lt"/>
                <a:ea typeface="Times New Roman" pitchFamily="18" charset="0"/>
                <a:cs typeface="Arial" pitchFamily="34" charset="0"/>
              </a:rPr>
              <a:t>Pulsed power supplies in fabrication</a:t>
            </a:r>
            <a:br>
              <a:rPr lang="en-US" sz="1400" dirty="0" smtClean="0">
                <a:latin typeface="+mj-lt"/>
                <a:ea typeface="Times New Roman" pitchFamily="18" charset="0"/>
                <a:cs typeface="Arial" pitchFamily="34" charset="0"/>
              </a:rPr>
            </a:br>
            <a:endParaRPr lang="en-US" sz="1400" dirty="0" smtClean="0">
              <a:latin typeface="+mj-lt"/>
              <a:ea typeface="Times New Roman" pitchFamily="18" charset="0"/>
              <a:cs typeface="Arial" pitchFamily="34" charset="0"/>
            </a:endParaRP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latin typeface="+mj-lt"/>
                <a:ea typeface="Times New Roman" pitchFamily="18" charset="0"/>
                <a:cs typeface="Arial" pitchFamily="34" charset="0"/>
              </a:rPr>
              <a:t>Meanwhile – present PROFIBUS communication problems corrected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+mj-lt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REX separator shielding to WITCH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magnetic field </a:t>
            </a:r>
            <a:endParaRPr kumimoji="0" lang="en-US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aseline="0" dirty="0" smtClean="0">
                <a:latin typeface="+mj-lt"/>
                <a:ea typeface="Times New Roman" pitchFamily="18" charset="0"/>
                <a:cs typeface="Arial" pitchFamily="34" charset="0"/>
              </a:rPr>
              <a:t>	</a:t>
            </a:r>
            <a:r>
              <a:rPr lang="en-US" sz="1400" baseline="0" dirty="0" smtClean="0">
                <a:latin typeface="+mj-lt"/>
                <a:ea typeface="Times New Roman" pitchFamily="18" charset="0"/>
                <a:cs typeface="Arial" pitchFamily="34" charset="0"/>
              </a:rPr>
              <a:t>Discussions about extending the shielding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latin typeface="+mj-lt"/>
                <a:ea typeface="Times New Roman" pitchFamily="18" charset="0"/>
                <a:cs typeface="Arial" pitchFamily="34" charset="0"/>
              </a:rPr>
              <a:t>	Will have consequences for REX operation </a:t>
            </a:r>
            <a:br>
              <a:rPr lang="en-US" sz="1400" dirty="0" smtClean="0">
                <a:latin typeface="+mj-lt"/>
                <a:ea typeface="Times New Roman" pitchFamily="18" charset="0"/>
                <a:cs typeface="Arial" pitchFamily="34" charset="0"/>
              </a:rPr>
            </a:br>
            <a:r>
              <a:rPr lang="en-US" sz="1400" dirty="0" smtClean="0">
                <a:latin typeface="+mj-lt"/>
                <a:ea typeface="Times New Roman" pitchFamily="18" charset="0"/>
                <a:cs typeface="Arial" pitchFamily="34" charset="0"/>
              </a:rPr>
              <a:t>		– several modification required, to be discussed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aseline="0" dirty="0" smtClean="0">
              <a:latin typeface="+mj-lt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+mj-lt"/>
                <a:ea typeface="Times New Roman" pitchFamily="18" charset="0"/>
                <a:cs typeface="Arial" pitchFamily="34" charset="0"/>
              </a:rPr>
              <a:t> REXEBIS SC magnet problems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+mj-lt"/>
                <a:ea typeface="Times New Roman" pitchFamily="18" charset="0"/>
                <a:cs typeface="Arial" pitchFamily="34" charset="0"/>
              </a:rPr>
              <a:t>	</a:t>
            </a:r>
            <a:r>
              <a:rPr lang="en-US" sz="1400" dirty="0" smtClean="0">
                <a:solidFill>
                  <a:prstClr val="black"/>
                </a:solidFill>
                <a:latin typeface="+mj-lt"/>
                <a:ea typeface="Times New Roman" pitchFamily="18" charset="0"/>
                <a:cs typeface="Arial" pitchFamily="34" charset="0"/>
              </a:rPr>
              <a:t>After cooling filling, </a:t>
            </a:r>
            <a:r>
              <a:rPr lang="en-US" sz="1400" dirty="0" err="1" smtClean="0">
                <a:solidFill>
                  <a:prstClr val="black"/>
                </a:solidFill>
                <a:latin typeface="+mj-lt"/>
                <a:ea typeface="Times New Roman" pitchFamily="18" charset="0"/>
                <a:cs typeface="Arial" pitchFamily="34" charset="0"/>
              </a:rPr>
              <a:t>LHe</a:t>
            </a:r>
            <a:r>
              <a:rPr lang="en-US" sz="1400" dirty="0" smtClean="0">
                <a:solidFill>
                  <a:prstClr val="black"/>
                </a:solidFill>
                <a:latin typeface="+mj-lt"/>
                <a:ea typeface="Times New Roman" pitchFamily="18" charset="0"/>
                <a:cs typeface="Arial" pitchFamily="34" charset="0"/>
              </a:rPr>
              <a:t> hold-time decreased from 10 days to 15 h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+mj-lt"/>
                <a:ea typeface="Times New Roman" pitchFamily="18" charset="0"/>
                <a:cs typeface="Arial" pitchFamily="34" charset="0"/>
              </a:rPr>
              <a:t>	System half-warmed up; leak tests at ~100 K and 77 K; no leaks found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+mj-lt"/>
                <a:ea typeface="Times New Roman" pitchFamily="18" charset="0"/>
                <a:cs typeface="Arial" pitchFamily="34" charset="0"/>
              </a:rPr>
              <a:t>	Thereafter cooled down, now working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+mj-lt"/>
                <a:ea typeface="Times New Roman" pitchFamily="18" charset="0"/>
                <a:cs typeface="Arial" pitchFamily="34" charset="0"/>
              </a:rPr>
              <a:t>	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+mj-lt"/>
                <a:ea typeface="Times New Roman" pitchFamily="18" charset="0"/>
                <a:cs typeface="Arial" pitchFamily="34" charset="0"/>
              </a:rPr>
              <a:t>	Good but unsatisfying / lacking explanation – will happen again without notice?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+mj-lt"/>
                <a:ea typeface="Times New Roman" pitchFamily="18" charset="0"/>
                <a:cs typeface="Arial" pitchFamily="34" charset="0"/>
              </a:rPr>
              <a:t>	Plan to require a Twin EBIS from </a:t>
            </a:r>
            <a:r>
              <a:rPr lang="en-US" sz="1400" dirty="0" err="1" smtClean="0">
                <a:solidFill>
                  <a:prstClr val="black"/>
                </a:solidFill>
                <a:latin typeface="+mj-lt"/>
                <a:ea typeface="Times New Roman" pitchFamily="18" charset="0"/>
                <a:cs typeface="Arial" pitchFamily="34" charset="0"/>
              </a:rPr>
              <a:t>Manne</a:t>
            </a:r>
            <a:r>
              <a:rPr lang="en-US" sz="1400" dirty="0" smtClean="0">
                <a:solidFill>
                  <a:prstClr val="black"/>
                </a:solidFill>
                <a:latin typeface="+mj-lt"/>
                <a:ea typeface="Times New Roman" pitchFamily="18" charset="0"/>
                <a:cs typeface="Arial" pitchFamily="34" charset="0"/>
              </a:rPr>
              <a:t> Siegbahn Laboratory, Stockholm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810000" y="381000"/>
            <a:ext cx="36576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ea typeface="+mj-ea"/>
                <a:cs typeface="+mj-cs"/>
              </a:rPr>
              <a:t>Low energy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0" y="6488668"/>
            <a:ext cx="1363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F. Wenander</a:t>
            </a:r>
            <a:endParaRPr lang="en-US" dirty="0"/>
          </a:p>
        </p:txBody>
      </p:sp>
      <p:pic>
        <p:nvPicPr>
          <p:cNvPr id="6" name="Picture 4" descr="REX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52400"/>
            <a:ext cx="3047999" cy="845470"/>
          </a:xfrm>
          <a:prstGeom prst="rect">
            <a:avLst/>
          </a:prstGeom>
          <a:noFill/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2400" y="152400"/>
            <a:ext cx="1203325" cy="86330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066800"/>
            <a:ext cx="6897016" cy="5539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 Intense cathode study during shutdown triggered by Be run Oct 2009</a:t>
            </a:r>
          </a:p>
          <a:p>
            <a:r>
              <a:rPr lang="en-US" sz="1600" dirty="0" smtClean="0"/>
              <a:t>	</a:t>
            </a:r>
            <a:r>
              <a:rPr lang="en-US" sz="1400" dirty="0" smtClean="0"/>
              <a:t>Cleaned Cu electrodes surfaces</a:t>
            </a:r>
          </a:p>
          <a:p>
            <a:r>
              <a:rPr lang="en-US" sz="1400" dirty="0" smtClean="0"/>
              <a:t>	Reduced conductive heat losses</a:t>
            </a:r>
          </a:p>
          <a:p>
            <a:r>
              <a:rPr lang="en-US" sz="1400" dirty="0" smtClean="0"/>
              <a:t>	New NEGs</a:t>
            </a:r>
            <a:br>
              <a:rPr lang="en-US" sz="1400" dirty="0" smtClean="0"/>
            </a:br>
            <a:r>
              <a:rPr lang="en-US" sz="1400" dirty="0" smtClean="0"/>
              <a:t>	Shunted cathode installed</a:t>
            </a:r>
            <a:br>
              <a:rPr lang="en-US" sz="1400" dirty="0" smtClean="0"/>
            </a:br>
            <a:r>
              <a:rPr lang="en-US" sz="1400" dirty="0" smtClean="0"/>
              <a:t>	SEM/EDS investigations</a:t>
            </a:r>
          </a:p>
          <a:p>
            <a:endParaRPr lang="en-US" dirty="0" smtClean="0"/>
          </a:p>
          <a:p>
            <a:r>
              <a:rPr lang="en-US" dirty="0" smtClean="0"/>
              <a:t>2. Start-up after shutdown</a:t>
            </a:r>
          </a:p>
          <a:p>
            <a:r>
              <a:rPr lang="en-US" sz="1400" dirty="0" smtClean="0"/>
              <a:t>	Little current emitted &lt;-&gt; </a:t>
            </a:r>
            <a:br>
              <a:rPr lang="en-US" sz="1400" dirty="0" smtClean="0"/>
            </a:br>
            <a:r>
              <a:rPr lang="en-US" sz="1400" dirty="0" smtClean="0"/>
              <a:t>	poisoned cathode (i.e. changed work-function)</a:t>
            </a:r>
          </a:p>
          <a:p>
            <a:endParaRPr lang="en-US" dirty="0" smtClean="0"/>
          </a:p>
          <a:p>
            <a:r>
              <a:rPr lang="en-US" dirty="0" smtClean="0"/>
              <a:t>3. Back to usual heat loss configuration</a:t>
            </a:r>
          </a:p>
          <a:p>
            <a:r>
              <a:rPr lang="en-US" dirty="0" smtClean="0"/>
              <a:t>	</a:t>
            </a:r>
            <a:r>
              <a:rPr lang="en-US" sz="1400" dirty="0" smtClean="0"/>
              <a:t>Al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 isolators instead of steatites</a:t>
            </a:r>
            <a:br>
              <a:rPr lang="en-US" sz="1400" dirty="0" smtClean="0"/>
            </a:br>
            <a:r>
              <a:rPr lang="en-US" sz="1400" dirty="0" smtClean="0"/>
              <a:t>	Re-oxidized Cu electrodes</a:t>
            </a:r>
          </a:p>
          <a:p>
            <a:r>
              <a:rPr lang="en-US" sz="1400" dirty="0" smtClean="0"/>
              <a:t>	New cathode installed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4. Second cathode also poisoned</a:t>
            </a:r>
          </a:p>
          <a:p>
            <a:r>
              <a:rPr lang="en-US" sz="1400" dirty="0" smtClean="0"/>
              <a:t>	Used oxygen injection for cathode revival</a:t>
            </a:r>
          </a:p>
          <a:p>
            <a:r>
              <a:rPr lang="en-US" sz="1400" dirty="0" smtClean="0"/>
              <a:t>	Eliminated possible reason after reason</a:t>
            </a:r>
          </a:p>
          <a:p>
            <a:r>
              <a:rPr lang="en-US" dirty="0" smtClean="0"/>
              <a:t>	</a:t>
            </a:r>
          </a:p>
          <a:p>
            <a:r>
              <a:rPr lang="en-US" dirty="0" smtClean="0"/>
              <a:t>5. Number of tests and investigations performed  </a:t>
            </a:r>
            <a:br>
              <a:rPr lang="en-US" dirty="0" smtClean="0"/>
            </a:br>
            <a:r>
              <a:rPr lang="en-US" dirty="0" smtClean="0"/>
              <a:t>			-&gt;  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733800" y="457200"/>
            <a:ext cx="32004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ea typeface="+mj-ea"/>
                <a:cs typeface="+mj-cs"/>
              </a:rPr>
              <a:t>REX cathode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5" name="Picture 4" descr="IncaTemp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3377" y="3886200"/>
            <a:ext cx="340062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ncaTemp6"/>
          <p:cNvPicPr/>
          <p:nvPr/>
        </p:nvPicPr>
        <p:blipFill>
          <a:blip r:embed="rId4" cstate="print"/>
          <a:srcRect l="6377" r="6464"/>
          <a:stretch>
            <a:fillRect/>
          </a:stretch>
        </p:blipFill>
        <p:spPr bwMode="auto">
          <a:xfrm>
            <a:off x="5778092" y="1447800"/>
            <a:ext cx="2969919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3733800" y="2438400"/>
            <a:ext cx="198120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620000" y="4191000"/>
            <a:ext cx="10631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  <a:latin typeface="Comic Sans MS" pitchFamily="66" charset="0"/>
              </a:rPr>
              <a:t>M. </a:t>
            </a:r>
            <a:r>
              <a:rPr lang="en-GB" sz="1200" dirty="0" err="1" smtClean="0">
                <a:solidFill>
                  <a:schemeClr val="bg1"/>
                </a:solidFill>
                <a:latin typeface="Comic Sans MS" pitchFamily="66" charset="0"/>
              </a:rPr>
              <a:t>Scheubel</a:t>
            </a:r>
            <a:endParaRPr lang="en-GB" sz="12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en-GB" sz="1200" dirty="0" smtClean="0">
                <a:solidFill>
                  <a:schemeClr val="bg1"/>
                </a:solidFill>
                <a:latin typeface="Comic Sans MS" pitchFamily="66" charset="0"/>
              </a:rPr>
              <a:t>EN-MME</a:t>
            </a:r>
            <a:endParaRPr lang="en-US" sz="12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0" y="6488668"/>
            <a:ext cx="1363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F. Wenander</a:t>
            </a:r>
            <a:endParaRPr lang="en-US" dirty="0"/>
          </a:p>
        </p:txBody>
      </p:sp>
      <p:pic>
        <p:nvPicPr>
          <p:cNvPr id="9" name="Picture 4" descr="REX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28600"/>
            <a:ext cx="3047999" cy="845470"/>
          </a:xfrm>
          <a:prstGeom prst="rect">
            <a:avLst/>
          </a:prstGeom>
          <a:noFill/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152400"/>
            <a:ext cx="1203325" cy="86330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11647</TotalTime>
  <Words>1250</Words>
  <Application>Microsoft Office PowerPoint</Application>
  <PresentationFormat>On-screen Show (4:3)</PresentationFormat>
  <Paragraphs>358</Paragraphs>
  <Slides>19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Acrobat Document</vt:lpstr>
      <vt:lpstr>Technical Report for the ISCC Meeting 23rd June 2010</vt:lpstr>
      <vt:lpstr>Overview</vt:lpstr>
      <vt:lpstr>Front End Exchange</vt:lpstr>
      <vt:lpstr>Boris tube insulator exchange &amp; cabling</vt:lpstr>
      <vt:lpstr>Vacuum System and Controls</vt:lpstr>
      <vt:lpstr>Shutdown work 1: Target Area</vt:lpstr>
      <vt:lpstr>Shutdown work 2: Experimental hall</vt:lpstr>
      <vt:lpstr>PowerPoint Presentation</vt:lpstr>
      <vt:lpstr>PowerPoint Presentation</vt:lpstr>
      <vt:lpstr>PowerPoint Presentation</vt:lpstr>
      <vt:lpstr>PowerPoint Presentation</vt:lpstr>
      <vt:lpstr>Linac consolidation I</vt:lpstr>
      <vt:lpstr>Linac consolidation II</vt:lpstr>
      <vt:lpstr>PowerPoint Presentation</vt:lpstr>
      <vt:lpstr>PowerPoint Presentation</vt:lpstr>
      <vt:lpstr>News from EN-STI</vt:lpstr>
      <vt:lpstr>PowerPoint Presentation</vt:lpstr>
      <vt:lpstr>PowerPoint Presentation</vt:lpstr>
      <vt:lpstr>REX campaign 2010 so far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 on the ISOLDE Shutdown Work</dc:title>
  <dc:creator>catheral</dc:creator>
  <cp:lastModifiedBy>Jenny Weterings</cp:lastModifiedBy>
  <cp:revision>16</cp:revision>
  <dcterms:created xsi:type="dcterms:W3CDTF">2010-06-14T08:55:34Z</dcterms:created>
  <dcterms:modified xsi:type="dcterms:W3CDTF">2013-04-05T09:34:17Z</dcterms:modified>
</cp:coreProperties>
</file>