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69" r:id="rId5"/>
    <p:sldId id="270" r:id="rId6"/>
    <p:sldId id="287" r:id="rId7"/>
    <p:sldId id="292" r:id="rId8"/>
    <p:sldId id="293" r:id="rId9"/>
    <p:sldId id="294" r:id="rId10"/>
    <p:sldId id="286" r:id="rId11"/>
    <p:sldId id="282" r:id="rId12"/>
    <p:sldId id="283" r:id="rId13"/>
    <p:sldId id="288" r:id="rId14"/>
    <p:sldId id="265" r:id="rId15"/>
    <p:sldId id="266" r:id="rId16"/>
    <p:sldId id="267" r:id="rId17"/>
    <p:sldId id="289" r:id="rId18"/>
    <p:sldId id="296" r:id="rId19"/>
    <p:sldId id="297" r:id="rId20"/>
    <p:sldId id="290" r:id="rId21"/>
    <p:sldId id="259" r:id="rId22"/>
    <p:sldId id="260" r:id="rId23"/>
    <p:sldId id="261" r:id="rId24"/>
    <p:sldId id="262" r:id="rId25"/>
    <p:sldId id="263" r:id="rId26"/>
    <p:sldId id="284" r:id="rId27"/>
    <p:sldId id="295" r:id="rId28"/>
    <p:sldId id="291" r:id="rId29"/>
    <p:sldId id="271" r:id="rId30"/>
    <p:sldId id="279" r:id="rId31"/>
    <p:sldId id="280" r:id="rId32"/>
    <p:sldId id="281" r:id="rId33"/>
    <p:sldId id="272" r:id="rId34"/>
    <p:sldId id="274" r:id="rId35"/>
    <p:sldId id="275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E957-EF23-4870-A984-263DCD1A695A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12D2-8ED6-4F92-998C-C9B0BC9BD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DB9F-B06D-47E5-97D1-4D18DBCB75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DB9F-B06D-47E5-97D1-4D18DBCB75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A5AF-5C47-4794-BDE8-A18C2E120B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40152" y="860772"/>
            <a:ext cx="4169238" cy="2947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75793" y="4094774"/>
            <a:ext cx="4900834" cy="32679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0152" y="860772"/>
            <a:ext cx="4169238" cy="2947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419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75793" y="4094774"/>
            <a:ext cx="4900834" cy="326794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A2BB-D5D9-4D35-B761-BE153E015B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A2BB-D5D9-4D35-B761-BE153E015B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A2BB-D5D9-4D35-B761-BE153E015B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A2BB-D5D9-4D35-B761-BE153E015B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A2BB-D5D9-4D35-B761-BE153E015B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344A-94F0-45F7-AFC7-863707D6B4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7344A-94F0-45F7-AFC7-863707D6B4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DBBE-0485-452C-9D40-CD436A34F0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DBBE-0485-452C-9D40-CD436A34F0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DBBE-0485-452C-9D40-CD436A34F0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DBBE-0485-452C-9D40-CD436A34F0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C967-5AC8-49E1-A636-1414DC05D2E8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C967-5AC8-49E1-A636-1414DC05D2E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12D2-8ED6-4F92-998C-C9B0BC9BDA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1A3F-6D66-4756-B552-42B17C8F3B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1A3F-6D66-4756-B552-42B17C8F3B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1A3F-6D66-4756-B552-42B17C8F3B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8584-8E04-4DC7-A32A-0F2DDFCDC88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83A9-9A6E-4912-9F0A-43B78A10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isolde-mgt-zoneprimaire-securite/default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ISOLDE Technical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Catherall EN-STI-RBS</a:t>
            </a:r>
          </a:p>
          <a:p>
            <a:r>
              <a:rPr lang="en-US" dirty="0" smtClean="0"/>
              <a:t>ISCC Meeting 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November 2010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04800"/>
            <a:ext cx="4762500" cy="252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 and beam lines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REX</a:t>
            </a:r>
          </a:p>
          <a:p>
            <a:r>
              <a:rPr lang="en-US" dirty="0" smtClean="0"/>
              <a:t>RILIS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Shutdown Work 2010/2011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Front end #7 installation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Upgrade of vacuum controls for REX-ISOLDE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News from EN-STI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372200" y="6021288"/>
            <a:ext cx="23762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High intensity ISOLDE beams with RILIS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9512" y="5157192"/>
            <a:ext cx="5976664" cy="1700808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Gold isotopes  </a:t>
            </a:r>
          </a:p>
          <a:p>
            <a:pPr>
              <a:buNone/>
            </a:pPr>
            <a:r>
              <a:rPr lang="en-US" sz="2000" baseline="30000" dirty="0" smtClean="0"/>
              <a:t>	</a:t>
            </a:r>
            <a:r>
              <a:rPr lang="en-GB" sz="2000" baseline="30000" dirty="0" smtClean="0"/>
              <a:t>201</a:t>
            </a:r>
            <a:r>
              <a:rPr lang="en-GB" sz="2000" dirty="0" smtClean="0"/>
              <a:t>Au, </a:t>
            </a:r>
            <a:r>
              <a:rPr lang="en-GB" sz="2000" baseline="30000" dirty="0" smtClean="0"/>
              <a:t>203</a:t>
            </a:r>
            <a:r>
              <a:rPr lang="en-GB" sz="2000" dirty="0" smtClean="0"/>
              <a:t>Au, </a:t>
            </a:r>
            <a:r>
              <a:rPr lang="en-GB" sz="2000" baseline="30000" dirty="0" smtClean="0"/>
              <a:t>205</a:t>
            </a:r>
            <a:r>
              <a:rPr lang="en-GB" sz="2000" dirty="0" smtClean="0"/>
              <a:t>Au successfully produced and studied</a:t>
            </a:r>
          </a:p>
          <a:p>
            <a:r>
              <a:rPr lang="en-GB" sz="2000" u="sng" dirty="0" smtClean="0"/>
              <a:t>Beryllium isotopes </a:t>
            </a:r>
          </a:p>
          <a:p>
            <a:pPr>
              <a:buNone/>
            </a:pPr>
            <a:r>
              <a:rPr lang="en-GB" sz="2000" dirty="0" smtClean="0"/>
              <a:t>	Production of </a:t>
            </a:r>
            <a:r>
              <a:rPr lang="en-GB" sz="2000" baseline="30000" dirty="0" smtClean="0"/>
              <a:t>10</a:t>
            </a:r>
            <a:r>
              <a:rPr lang="en-GB" sz="2000" dirty="0" smtClean="0"/>
              <a:t>Be, </a:t>
            </a:r>
            <a:r>
              <a:rPr lang="en-GB" sz="2000" baseline="30000" dirty="0" smtClean="0"/>
              <a:t>11</a:t>
            </a:r>
            <a:r>
              <a:rPr lang="en-GB" sz="2000" dirty="0" smtClean="0"/>
              <a:t>Be, </a:t>
            </a:r>
            <a:r>
              <a:rPr lang="en-GB" sz="2000" baseline="30000" dirty="0" smtClean="0"/>
              <a:t>12</a:t>
            </a:r>
            <a:r>
              <a:rPr lang="en-GB" sz="2000" dirty="0" smtClean="0"/>
              <a:t>Be increased  x 4.</a:t>
            </a:r>
            <a:endParaRPr lang="en-US" sz="2000" dirty="0"/>
          </a:p>
        </p:txBody>
      </p:sp>
      <p:grpSp>
        <p:nvGrpSpPr>
          <p:cNvPr id="3" name="Group 43"/>
          <p:cNvGrpSpPr/>
          <p:nvPr/>
        </p:nvGrpSpPr>
        <p:grpSpPr>
          <a:xfrm>
            <a:off x="251520" y="1772816"/>
            <a:ext cx="2808312" cy="3264197"/>
            <a:chOff x="395536" y="3140968"/>
            <a:chExt cx="2808312" cy="3264197"/>
          </a:xfrm>
        </p:grpSpPr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1691680" y="4437112"/>
              <a:ext cx="1512168" cy="21544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hangingPunct="0"/>
              <a:r>
                <a:rPr lang="en-US" sz="1400" dirty="0" smtClean="0">
                  <a:latin typeface="Arial" pitchFamily="34" charset="0"/>
                </a:rPr>
                <a:t>IP=9.23 </a:t>
              </a:r>
              <a:r>
                <a:rPr lang="en-US" sz="1400" dirty="0" err="1" smtClean="0">
                  <a:latin typeface="Arial" pitchFamily="34" charset="0"/>
                </a:rPr>
                <a:t>eV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785529" y="6400862"/>
              <a:ext cx="6575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322174" y="5516583"/>
              <a:ext cx="6575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1307430" y="3933056"/>
              <a:ext cx="65753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rot="235440" flipV="1">
              <a:off x="1189486" y="5507977"/>
              <a:ext cx="465879" cy="897188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 rot="235440" flipH="1" flipV="1">
              <a:off x="1154103" y="4565606"/>
              <a:ext cx="551390" cy="89934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885781" y="4554848"/>
              <a:ext cx="6575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5536" y="5733256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B2EC5"/>
                  </a:solidFill>
                </a:rPr>
                <a:t>267.6 nm</a:t>
              </a:r>
              <a:endParaRPr lang="en-GB" dirty="0">
                <a:solidFill>
                  <a:srgbClr val="0B2EC5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5536" y="4941168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B2EC5"/>
                  </a:solidFill>
                </a:rPr>
                <a:t>306.5 nm</a:t>
              </a:r>
              <a:endParaRPr lang="en-GB" dirty="0">
                <a:solidFill>
                  <a:srgbClr val="0B2EC5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5536" y="3789040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673.9 nm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149"/>
            <p:cNvSpPr>
              <a:spLocks noChangeArrowheads="1"/>
            </p:cNvSpPr>
            <p:nvPr/>
          </p:nvSpPr>
          <p:spPr bwMode="auto">
            <a:xfrm>
              <a:off x="611560" y="4149080"/>
              <a:ext cx="1343978" cy="212082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5400000" scaled="1"/>
            </a:gradFill>
            <a:ln w="12700" cap="sq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rot="235440" flipV="1">
              <a:off x="1221922" y="3943813"/>
              <a:ext cx="433444" cy="611035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59632" y="3140968"/>
              <a:ext cx="612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Au</a:t>
              </a:r>
              <a:endParaRPr lang="en-GB" sz="3200" dirty="0"/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6588224" y="1916832"/>
            <a:ext cx="2357653" cy="3187935"/>
            <a:chOff x="5436096" y="3284984"/>
            <a:chExt cx="2357653" cy="3187935"/>
          </a:xfrm>
        </p:grpSpPr>
        <p:sp>
          <p:nvSpPr>
            <p:cNvPr id="8" name="Rectangle 149"/>
            <p:cNvSpPr>
              <a:spLocks noChangeArrowheads="1"/>
            </p:cNvSpPr>
            <p:nvPr/>
          </p:nvSpPr>
          <p:spPr bwMode="auto">
            <a:xfrm>
              <a:off x="5819364" y="4231313"/>
              <a:ext cx="1343978" cy="212082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5400000" scaled="1"/>
            </a:gradFill>
            <a:ln w="12700" cap="sq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rot="235440" flipH="1" flipV="1">
              <a:off x="6264038" y="4088089"/>
              <a:ext cx="620553" cy="1151296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5868144" y="6453336"/>
              <a:ext cx="7400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6436598" y="5283454"/>
              <a:ext cx="74001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5935511" y="4077072"/>
              <a:ext cx="7400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rot="235440" flipV="1">
              <a:off x="6268649" y="5272140"/>
              <a:ext cx="531202" cy="1200779"/>
            </a:xfrm>
            <a:prstGeom prst="line">
              <a:avLst/>
            </a:prstGeom>
            <a:noFill/>
            <a:ln w="38100" cap="sq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Text Box 73"/>
            <p:cNvSpPr txBox="1">
              <a:spLocks noChangeArrowheads="1"/>
            </p:cNvSpPr>
            <p:nvPr/>
          </p:nvSpPr>
          <p:spPr bwMode="auto">
            <a:xfrm>
              <a:off x="5436096" y="4509120"/>
              <a:ext cx="1512168" cy="21544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eaLnBrk="0" hangingPunct="0"/>
              <a:r>
                <a:rPr lang="en-US" sz="1400" dirty="0" smtClean="0">
                  <a:latin typeface="Arial" pitchFamily="34" charset="0"/>
                </a:rPr>
                <a:t>IP=9.32 </a:t>
              </a:r>
              <a:r>
                <a:rPr lang="en-US" sz="1400" dirty="0" err="1" smtClean="0">
                  <a:latin typeface="Arial" pitchFamily="34" charset="0"/>
                </a:rPr>
                <a:t>eV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2240" y="6021288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7030A0"/>
                  </a:solidFill>
                </a:rPr>
                <a:t>234.9 nm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2240" y="4581128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B2EC5"/>
                  </a:solidFill>
                </a:rPr>
                <a:t>297.3 nm</a:t>
              </a:r>
              <a:endParaRPr lang="en-GB" dirty="0">
                <a:solidFill>
                  <a:srgbClr val="0B2EC5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84168" y="328498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Be</a:t>
              </a:r>
              <a:endParaRPr lang="en-GB" sz="3200" dirty="0"/>
            </a:p>
          </p:txBody>
        </p:sp>
      </p:grpSp>
      <p:pic>
        <p:nvPicPr>
          <p:cNvPr id="46" name="Picture 45" descr="08072010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04864"/>
            <a:ext cx="3912435" cy="293432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444208" y="5157192"/>
            <a:ext cx="2308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UCx</a:t>
            </a:r>
            <a:r>
              <a:rPr lang="en-GB" dirty="0" smtClean="0"/>
              <a:t> target #438</a:t>
            </a:r>
          </a:p>
          <a:p>
            <a:r>
              <a:rPr lang="en-GB" dirty="0" smtClean="0"/>
              <a:t>measured 12.10.2010:</a:t>
            </a:r>
          </a:p>
          <a:p>
            <a:endParaRPr lang="en-GB" dirty="0" smtClean="0"/>
          </a:p>
          <a:p>
            <a:r>
              <a:rPr lang="en-GB" baseline="30000" dirty="0" smtClean="0"/>
              <a:t>11</a:t>
            </a:r>
            <a:r>
              <a:rPr lang="en-GB" dirty="0" smtClean="0"/>
              <a:t>Be – 2x10</a:t>
            </a:r>
            <a:r>
              <a:rPr lang="en-GB" baseline="30000" dirty="0" smtClean="0"/>
              <a:t>7</a:t>
            </a:r>
            <a:r>
              <a:rPr lang="en-GB" dirty="0" smtClean="0"/>
              <a:t> at/</a:t>
            </a:r>
            <a:r>
              <a:rPr lang="en-GB" dirty="0" err="1" smtClean="0">
                <a:latin typeface="Symbol" pitchFamily="18" charset="2"/>
              </a:rPr>
              <a:t>m</a:t>
            </a:r>
            <a:r>
              <a:rPr lang="en-GB" dirty="0" err="1" smtClean="0"/>
              <a:t>C</a:t>
            </a:r>
            <a:endParaRPr lang="en-GB" dirty="0" smtClean="0"/>
          </a:p>
          <a:p>
            <a:r>
              <a:rPr lang="en-GB" baseline="30000" dirty="0" smtClean="0"/>
              <a:t>12</a:t>
            </a:r>
            <a:r>
              <a:rPr lang="en-GB" dirty="0" smtClean="0"/>
              <a:t>Be – 8x10</a:t>
            </a:r>
            <a:r>
              <a:rPr lang="en-GB" baseline="30000" dirty="0" smtClean="0"/>
              <a:t>3</a:t>
            </a:r>
            <a:r>
              <a:rPr lang="en-GB" dirty="0" smtClean="0"/>
              <a:t> at/</a:t>
            </a:r>
            <a:r>
              <a:rPr lang="en-GB" dirty="0" err="1" smtClean="0">
                <a:latin typeface="Symbol" pitchFamily="18" charset="2"/>
              </a:rPr>
              <a:t>m</a:t>
            </a:r>
            <a:r>
              <a:rPr lang="en-GB" dirty="0" err="1" smtClean="0"/>
              <a:t>C</a:t>
            </a:r>
            <a:endParaRPr lang="en-GB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1556792"/>
            <a:ext cx="4139952" cy="400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/>
              <a:t>Beams provided by RILIS in 2010: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851920" y="1556792"/>
            <a:ext cx="4573016" cy="400752"/>
          </a:xfrm>
          <a:prstGeom prst="rect">
            <a:avLst/>
          </a:prstGeom>
          <a:solidFill>
            <a:srgbClr val="62FC24"/>
          </a:solidFill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/>
              <a:t> </a:t>
            </a:r>
            <a:r>
              <a:rPr lang="en-US" sz="2000" dirty="0"/>
              <a:t>Mg</a:t>
            </a:r>
            <a:r>
              <a:rPr lang="en-US" sz="2000" dirty="0" smtClean="0"/>
              <a:t>, Cu, </a:t>
            </a:r>
            <a:r>
              <a:rPr lang="en-US" sz="2000" dirty="0" err="1" smtClean="0"/>
              <a:t>Ga</a:t>
            </a:r>
            <a:r>
              <a:rPr lang="en-US" sz="2000" dirty="0" smtClean="0"/>
              <a:t>, </a:t>
            </a:r>
            <a:r>
              <a:rPr lang="en-US" sz="2000" dirty="0" err="1" smtClean="0"/>
              <a:t>Tl</a:t>
            </a:r>
            <a:r>
              <a:rPr lang="en-US" sz="2000" dirty="0" smtClean="0"/>
              <a:t>, Be, </a:t>
            </a:r>
            <a:r>
              <a:rPr lang="en-US" sz="2000" dirty="0" err="1" smtClean="0"/>
              <a:t>Pb</a:t>
            </a:r>
            <a:r>
              <a:rPr lang="en-US" sz="2000" dirty="0" smtClean="0"/>
              <a:t>, </a:t>
            </a:r>
            <a:r>
              <a:rPr lang="en-US" sz="2000" dirty="0" err="1" smtClean="0"/>
              <a:t>Mn</a:t>
            </a:r>
            <a:r>
              <a:rPr lang="en-US" sz="2000" dirty="0" smtClean="0"/>
              <a:t>, Au, Be, Zn, Ag  </a:t>
            </a:r>
            <a:endParaRPr lang="en-US" sz="2000" dirty="0"/>
          </a:p>
        </p:txBody>
      </p:sp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124200" y="6488668"/>
            <a:ext cx="137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V. Fedosseev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lasers for RILIS</a:t>
            </a:r>
            <a:endParaRPr lang="en-GB" dirty="0"/>
          </a:p>
        </p:txBody>
      </p:sp>
      <p:sp>
        <p:nvSpPr>
          <p:cNvPr id="4" name="TextBox 45"/>
          <p:cNvSpPr txBox="1">
            <a:spLocks noChangeArrowheads="1"/>
          </p:cNvSpPr>
          <p:nvPr/>
        </p:nvSpPr>
        <p:spPr bwMode="auto">
          <a:xfrm>
            <a:off x="152400" y="1295400"/>
            <a:ext cx="3744416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Three </a:t>
            </a:r>
            <a:r>
              <a:rPr lang="en-US" dirty="0" err="1">
                <a:solidFill>
                  <a:srgbClr val="000000"/>
                </a:solidFill>
              </a:rPr>
              <a:t>Ti:sapphire</a:t>
            </a:r>
            <a:r>
              <a:rPr lang="en-US" dirty="0">
                <a:solidFill>
                  <a:srgbClr val="000000"/>
                </a:solidFill>
              </a:rPr>
              <a:t> laser units were constructed and </a:t>
            </a:r>
            <a:r>
              <a:rPr lang="en-US" dirty="0" smtClean="0">
                <a:solidFill>
                  <a:srgbClr val="000000"/>
                </a:solidFill>
              </a:rPr>
              <a:t>tested </a:t>
            </a:r>
          </a:p>
          <a:p>
            <a:pPr marL="285750" indent="-285750"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	(PhD student </a:t>
            </a:r>
            <a:r>
              <a:rPr lang="en-US" dirty="0" err="1" smtClean="0">
                <a:solidFill>
                  <a:srgbClr val="000000"/>
                </a:solidFill>
              </a:rPr>
              <a:t>S.Rothe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SzPct val="10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Wavelengths in the </a:t>
            </a:r>
            <a:r>
              <a:rPr lang="en-US" dirty="0" smtClean="0">
                <a:solidFill>
                  <a:srgbClr val="000000"/>
                </a:solidFill>
              </a:rPr>
              <a:t>near infra-red range </a:t>
            </a:r>
            <a:r>
              <a:rPr lang="en-US" dirty="0">
                <a:solidFill>
                  <a:srgbClr val="000000"/>
                </a:solidFill>
              </a:rPr>
              <a:t>690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000000"/>
                </a:solidFill>
              </a:rPr>
              <a:t>940 nm are </a:t>
            </a:r>
            <a:r>
              <a:rPr lang="en-US" dirty="0" smtClean="0">
                <a:solidFill>
                  <a:srgbClr val="000000"/>
                </a:solidFill>
              </a:rPr>
              <a:t>obtained</a:t>
            </a:r>
          </a:p>
          <a:p>
            <a:pPr marL="285750" indent="-285750">
              <a:buSzPct val="100000"/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Frequency Conversion Unit (FCU) allows generation of wavelengths in the blue and UV </a:t>
            </a:r>
            <a:r>
              <a:rPr lang="en-US" dirty="0" smtClean="0">
                <a:solidFill>
                  <a:srgbClr val="000000"/>
                </a:solidFill>
              </a:rPr>
              <a:t>range</a:t>
            </a:r>
          </a:p>
          <a:p>
            <a:pPr marL="285750" indent="-285750">
              <a:buSzPct val="100000"/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Installed at </a:t>
            </a:r>
            <a:r>
              <a:rPr lang="en-US" dirty="0">
                <a:solidFill>
                  <a:srgbClr val="000000"/>
                </a:solidFill>
              </a:rPr>
              <a:t>the ISOLDE off-line mass separator for </a:t>
            </a:r>
            <a:r>
              <a:rPr lang="en-US" dirty="0" smtClean="0">
                <a:solidFill>
                  <a:srgbClr val="000000"/>
                </a:solidFill>
              </a:rPr>
              <a:t> testing the </a:t>
            </a:r>
            <a:r>
              <a:rPr lang="en-US" dirty="0">
                <a:solidFill>
                  <a:srgbClr val="000000"/>
                </a:solidFill>
              </a:rPr>
              <a:t>Laser Ion Source Trap (</a:t>
            </a:r>
            <a:r>
              <a:rPr lang="en-US" dirty="0" smtClean="0">
                <a:solidFill>
                  <a:srgbClr val="000000"/>
                </a:solidFill>
              </a:rPr>
              <a:t>LIST)</a:t>
            </a:r>
          </a:p>
          <a:p>
            <a:pPr marL="285750" indent="-285750">
              <a:buSzPct val="100000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To be installed at RILIS during the winter shut down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13102010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536504" cy="3402378"/>
          </a:xfrm>
          <a:prstGeom prst="rect">
            <a:avLst/>
          </a:prstGeom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51920" y="1628800"/>
            <a:ext cx="2054225" cy="1443038"/>
            <a:chOff x="467944" y="1127884"/>
            <a:chExt cx="2055306" cy="1442384"/>
          </a:xfrm>
        </p:grpSpPr>
        <p:pic>
          <p:nvPicPr>
            <p:cNvPr id="7" name="Picture 4" descr="S:\Poster\LAP2010\2010-09-22\IMG_3896a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944" y="1127884"/>
              <a:ext cx="2055306" cy="118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08990" y="1434666"/>
              <a:ext cx="1773231" cy="1135602"/>
              <a:chOff x="608990" y="1434666"/>
              <a:chExt cx="1773231" cy="1135602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608990" y="1456886"/>
                <a:ext cx="1773231" cy="1113382"/>
                <a:chOff x="608990" y="1456886"/>
                <a:chExt cx="1773231" cy="1113382"/>
              </a:xfrm>
            </p:grpSpPr>
            <p:sp>
              <p:nvSpPr>
                <p:cNvPr id="1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608990" y="2231712"/>
                  <a:ext cx="1773231" cy="338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pPr algn="ctr"/>
                  <a:r>
                    <a:rPr lang="en-GB" sz="1600" b="1">
                      <a:solidFill>
                        <a:srgbClr val="000000"/>
                      </a:solidFill>
                    </a:rPr>
                    <a:t>Ti:Sapphire laser</a:t>
                  </a:r>
                </a:p>
              </p:txBody>
            </p:sp>
            <p:grpSp>
              <p:nvGrpSpPr>
                <p:cNvPr id="9" name="Group 11"/>
                <p:cNvGrpSpPr>
                  <a:grpSpLocks/>
                </p:cNvGrpSpPr>
                <p:nvPr/>
              </p:nvGrpSpPr>
              <p:grpSpPr bwMode="auto">
                <a:xfrm>
                  <a:off x="687025" y="1456886"/>
                  <a:ext cx="1639738" cy="492258"/>
                  <a:chOff x="687025" y="1456886"/>
                  <a:chExt cx="1639738" cy="492258"/>
                </a:xfrm>
              </p:grpSpPr>
              <p:grpSp>
                <p:nvGrpSpPr>
                  <p:cNvPr id="1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55265" y="1456886"/>
                    <a:ext cx="1471498" cy="492258"/>
                    <a:chOff x="855265" y="1456886"/>
                    <a:chExt cx="1471498" cy="492258"/>
                  </a:xfrm>
                </p:grpSpPr>
                <p:cxnSp>
                  <p:nvCxnSpPr>
                    <p:cNvPr id="17" name="Straight Connector 1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714051" y="1719254"/>
                      <a:ext cx="612712" cy="9583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8" name="Straight Connector 1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415162" y="1494111"/>
                      <a:ext cx="160879" cy="85057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" name="Straight Connector 17"/>
                    <p:cNvCxnSpPr>
                      <a:cxnSpLocks noChangeShapeType="1"/>
                    </p:cNvCxnSpPr>
                    <p:nvPr/>
                  </p:nvCxnSpPr>
                  <p:spPr bwMode="auto">
                    <a:xfrm rot="21540011" flipH="1">
                      <a:off x="1360105" y="1492227"/>
                      <a:ext cx="215872" cy="8925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" name="Straight Connector 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855265" y="1456886"/>
                      <a:ext cx="369116" cy="6684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" name="Straight Connector 19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896907" y="1644191"/>
                      <a:ext cx="504392" cy="304953"/>
                    </a:xfrm>
                    <a:prstGeom prst="straightConnector1">
                      <a:avLst/>
                    </a:prstGeom>
                    <a:noFill/>
                    <a:ln w="25402">
                      <a:solidFill>
                        <a:srgbClr val="25FF0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" name="Straight Connector 2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405963" y="1579168"/>
                      <a:ext cx="9199" cy="62445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" name="Straight Connector 21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344533" y="1642637"/>
                      <a:ext cx="61430" cy="36658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" name="Straight Connector 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44533" y="1680612"/>
                      <a:ext cx="179524" cy="0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" name="Straight Connector 23"/>
                    <p:cNvCxnSpPr>
                      <a:cxnSpLocks noChangeShapeType="1"/>
                    </p:cNvCxnSpPr>
                    <p:nvPr/>
                  </p:nvCxnSpPr>
                  <p:spPr bwMode="auto">
                    <a:xfrm rot="59989" flipH="1" flipV="1">
                      <a:off x="1222379" y="1458056"/>
                      <a:ext cx="138028" cy="40014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6" name="Straight Connector 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24057" y="1680612"/>
                      <a:ext cx="189994" cy="48225"/>
                    </a:xfrm>
                    <a:prstGeom prst="straightConnector1">
                      <a:avLst/>
                    </a:prstGeom>
                    <a:noFill/>
                    <a:ln w="19046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15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96907" y="1709681"/>
                    <a:ext cx="0" cy="239463"/>
                  </a:xfrm>
                  <a:prstGeom prst="straightConnector1">
                    <a:avLst/>
                  </a:prstGeom>
                  <a:noFill/>
                  <a:ln w="25402">
                    <a:solidFill>
                      <a:srgbClr val="25FF0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" name="Straight Connector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7025" y="1708190"/>
                    <a:ext cx="209882" cy="1491"/>
                  </a:xfrm>
                  <a:prstGeom prst="straightConnector1">
                    <a:avLst/>
                  </a:prstGeom>
                  <a:noFill/>
                  <a:ln w="25402">
                    <a:solidFill>
                      <a:srgbClr val="25FF01"/>
                    </a:solidFill>
                    <a:round/>
                    <a:headEnd/>
                    <a:tailEnd/>
                  </a:ln>
                </p:spPr>
              </p:cxnSp>
            </p:grpSp>
          </p:grpSp>
          <p:cxnSp>
            <p:nvCxnSpPr>
              <p:cNvPr id="10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2159959" y="1434666"/>
                <a:ext cx="7223" cy="289014"/>
              </a:xfrm>
              <a:prstGeom prst="straightConnector1">
                <a:avLst/>
              </a:prstGeom>
              <a:noFill/>
              <a:ln w="19046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2159959" y="1434666"/>
                <a:ext cx="166804" cy="0"/>
              </a:xfrm>
              <a:prstGeom prst="straightConnector1">
                <a:avLst/>
              </a:prstGeom>
              <a:noFill/>
              <a:ln w="19046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5868144" y="1628800"/>
            <a:ext cx="3127375" cy="1547812"/>
            <a:chOff x="2984519" y="1039855"/>
            <a:chExt cx="3127230" cy="1548344"/>
          </a:xfrm>
        </p:grpSpPr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2984519" y="1039855"/>
              <a:ext cx="3127230" cy="1258580"/>
              <a:chOff x="2984519" y="1039855"/>
              <a:chExt cx="3127230" cy="1258580"/>
            </a:xfrm>
          </p:grpSpPr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>
                <a:off x="2984519" y="1039855"/>
                <a:ext cx="3104964" cy="1258580"/>
                <a:chOff x="2984519" y="1039855"/>
                <a:chExt cx="3104964" cy="1258580"/>
              </a:xfrm>
            </p:grpSpPr>
            <p:grpSp>
              <p:nvGrpSpPr>
                <p:cNvPr id="30" name="Group 31"/>
                <p:cNvGrpSpPr>
                  <a:grpSpLocks/>
                </p:cNvGrpSpPr>
                <p:nvPr/>
              </p:nvGrpSpPr>
              <p:grpSpPr bwMode="auto">
                <a:xfrm>
                  <a:off x="2984519" y="1039855"/>
                  <a:ext cx="3104964" cy="1258580"/>
                  <a:chOff x="2984519" y="1039855"/>
                  <a:chExt cx="3104964" cy="1258580"/>
                </a:xfrm>
              </p:grpSpPr>
              <p:pic>
                <p:nvPicPr>
                  <p:cNvPr id="34" name="Picture 2" descr="S:\Poster\LAP2010\2010-09-22\IMG_3910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2986787" y="1039855"/>
                    <a:ext cx="3102696" cy="12585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5" name="Straight Connector 3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38400" y="1643944"/>
                    <a:ext cx="0" cy="334360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Straight Connector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00475" y="1978304"/>
                    <a:ext cx="437925" cy="0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499853" y="1643944"/>
                    <a:ext cx="622" cy="334360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84519" y="1640333"/>
                    <a:ext cx="1514301" cy="0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182480" y="1292668"/>
                    <a:ext cx="0" cy="352739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" name="Straight Connector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238280" y="1285079"/>
                    <a:ext cx="944200" cy="7589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" name="Straight Connector 4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233141" y="1292668"/>
                    <a:ext cx="5139" cy="341017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32873" y="1633685"/>
                    <a:ext cx="500268" cy="0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943484" y="1642948"/>
                    <a:ext cx="760762" cy="7909"/>
                  </a:xfrm>
                  <a:prstGeom prst="straightConnector1">
                    <a:avLst/>
                  </a:prstGeom>
                  <a:noFill/>
                  <a:ln w="19046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3" name="Straight Connector 3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182480" y="1639327"/>
                  <a:ext cx="585107" cy="6080"/>
                </a:xfrm>
                <a:prstGeom prst="straightConnector1">
                  <a:avLst/>
                </a:prstGeom>
                <a:noFill/>
                <a:ln w="19046">
                  <a:solidFill>
                    <a:srgbClr val="0000FF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5534707" y="1636227"/>
                <a:ext cx="577042" cy="0"/>
              </a:xfrm>
              <a:prstGeom prst="straightConnector1">
                <a:avLst/>
              </a:prstGeom>
              <a:noFill/>
              <a:ln w="19046">
                <a:solidFill>
                  <a:srgbClr val="5DFFFF"/>
                </a:solidFill>
                <a:round/>
                <a:headEnd/>
                <a:tailEnd/>
              </a:ln>
            </p:spPr>
          </p:cxnSp>
        </p:grpSp>
        <p:sp>
          <p:nvSpPr>
            <p:cNvPr id="29" name="TextBox 43"/>
            <p:cNvSpPr txBox="1">
              <a:spLocks noChangeArrowheads="1"/>
            </p:cNvSpPr>
            <p:nvPr/>
          </p:nvSpPr>
          <p:spPr bwMode="auto">
            <a:xfrm>
              <a:off x="3119914" y="2249643"/>
              <a:ext cx="2836432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</a:rPr>
                <a:t>Frequency Conversion Unit</a:t>
              </a:r>
            </a:p>
          </p:txBody>
        </p:sp>
      </p:grpSp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1371600" y="6488668"/>
            <a:ext cx="137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V. Fedosseev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 and beam lines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REX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RILIS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Shutdown Work 2010/2011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Front end #7 installation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Upgrade of vacuum controls for REX-ISOLDE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News from EN-STI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304800"/>
            <a:ext cx="769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Safety at ISOLDE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5" descr="Screen shot 2010-10-19 at 13.49.28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133600"/>
            <a:ext cx="8797434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447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FILE for ISOLDE primary facility under development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488668"/>
            <a:ext cx="264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A-P Bernardes</a:t>
            </a:r>
            <a:endParaRPr lang="en-US" i="1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304800"/>
            <a:ext cx="769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Safety at ISOLDE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FILE for ISOLDE primary facility under development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644676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- ISOLDE primary facility used as pilot</a:t>
            </a:r>
          </a:p>
          <a:p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SAFETY FILE draft presented to </a:t>
            </a:r>
            <a:r>
              <a:rPr lang="fr-CH" b="1" dirty="0" smtClean="0"/>
              <a:t>BFSP </a:t>
            </a:r>
            <a:r>
              <a:rPr lang="fr-CH" dirty="0" smtClean="0"/>
              <a:t>(Beam Facilities Safety Panel)</a:t>
            </a:r>
          </a:p>
          <a:p>
            <a:endParaRPr lang="fr-CH" dirty="0" smtClean="0"/>
          </a:p>
          <a:p>
            <a:r>
              <a:rPr lang="fr-CH" dirty="0" smtClean="0"/>
              <a:t>- Complementary to Safety file for experiments requested by PH DSO (Departemental Safety Officer)</a:t>
            </a:r>
            <a:endParaRPr lang="fr-CH" dirty="0"/>
          </a:p>
        </p:txBody>
      </p:sp>
      <p:pic>
        <p:nvPicPr>
          <p:cNvPr id="9" name="Picture 8" descr="Screen shot 2010-10-28 at 16.59.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636963" cy="4415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488668"/>
            <a:ext cx="264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A-P Bernardes</a:t>
            </a:r>
            <a:endParaRPr lang="en-US" i="1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19200" y="304800"/>
            <a:ext cx="769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Safety at ISOLDE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ALARA procedure for Front-end 7 installation </a:t>
            </a:r>
            <a:endParaRPr lang="en-GB" dirty="0"/>
          </a:p>
        </p:txBody>
      </p:sp>
      <p:pic>
        <p:nvPicPr>
          <p:cNvPr id="15" name="Picture 14" descr="Screen shot 2010-10-28 at 16.51.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18586"/>
            <a:ext cx="8458200" cy="422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488668"/>
            <a:ext cx="264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A-P Bernardes</a:t>
            </a:r>
            <a:endParaRPr lang="en-US" i="1" dirty="0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 and beam lines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REX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RILIS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r>
              <a:rPr lang="en-US" dirty="0" smtClean="0"/>
              <a:t>Target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Shutdown Work 2010/2011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Front end #7 installation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Upgrade of vacuum controls for REX-ISOLDE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News from EN-STI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56977"/>
            <a:ext cx="7807680" cy="119100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TISD – Target &amp; Ion Source </a:t>
            </a:r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80" y="1631692"/>
            <a:ext cx="5816520" cy="4320454"/>
          </a:xfrm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Latest news :</a:t>
            </a:r>
            <a:br>
              <a:rPr lang="en-GB" dirty="0"/>
            </a:br>
            <a:r>
              <a:rPr lang="en-GB" dirty="0"/>
              <a:t>		n-rich Au beams 201, 203, 205Au delivered from UC435-W + RILIS</a:t>
            </a:r>
          </a:p>
          <a:p>
            <a:pPr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smtClean="0"/>
              <a:t>JRA2 – </a:t>
            </a:r>
            <a:r>
              <a:rPr lang="en-GB" dirty="0" err="1" smtClean="0"/>
              <a:t>ActiLab</a:t>
            </a:r>
            <a:r>
              <a:rPr lang="en-GB" dirty="0" smtClean="0"/>
              <a:t> has started within FP7</a:t>
            </a:r>
            <a:br>
              <a:rPr lang="en-GB" dirty="0" smtClean="0"/>
            </a:br>
            <a:r>
              <a:rPr lang="en-GB" dirty="0" smtClean="0"/>
              <a:t>(development of </a:t>
            </a:r>
            <a:r>
              <a:rPr lang="en-GB" dirty="0" err="1" smtClean="0"/>
              <a:t>UCx</a:t>
            </a:r>
            <a:r>
              <a:rPr lang="en-GB" dirty="0" smtClean="0"/>
              <a:t> targets) </a:t>
            </a:r>
          </a:p>
          <a:p>
            <a:pPr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smtClean="0"/>
              <a:t>High </a:t>
            </a:r>
            <a:r>
              <a:rPr lang="en-GB" dirty="0"/>
              <a:t>density UC target UC440-W (</a:t>
            </a:r>
            <a:r>
              <a:rPr lang="en-GB" dirty="0" err="1"/>
              <a:t>alkalis+Ag</a:t>
            </a:r>
            <a:r>
              <a:rPr lang="en-GB" dirty="0"/>
              <a:t>) under investigation (collaboration IPNO, GANIL, INFN, PNPI, TRIUMF, ORNL, CERN-ISOLDE</a:t>
            </a:r>
            <a:r>
              <a:rPr lang="en-GB" dirty="0" smtClean="0"/>
              <a:t>)</a:t>
            </a:r>
          </a:p>
          <a:p>
            <a:pPr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smtClean="0"/>
              <a:t>Further exploitation of the Fast Tape Station</a:t>
            </a:r>
          </a:p>
          <a:p>
            <a:pPr lvl="1"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 smtClean="0"/>
              <a:t>To be used as the default TS in 2011</a:t>
            </a:r>
            <a:endParaRPr lang="en-GB" dirty="0"/>
          </a:p>
        </p:txBody>
      </p:sp>
      <p:pic>
        <p:nvPicPr>
          <p:cNvPr id="4121" name="Picture 25" descr="ensa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743200"/>
            <a:ext cx="2168640" cy="553018"/>
          </a:xfrm>
          <a:prstGeom prst="rect">
            <a:avLst/>
          </a:prstGeom>
          <a:noFill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0" y="6488668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Thierry Stora &amp; T. Giles</a:t>
            </a:r>
            <a:endParaRPr lang="en-US" i="1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20548"/>
            <a:ext cx="3276600" cy="29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2481" y="156977"/>
            <a:ext cx="7807680" cy="119100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TISD – Target &amp; Ion Source </a:t>
            </a:r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80" y="1631692"/>
            <a:ext cx="8471520" cy="4320454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u="sng" dirty="0"/>
              <a:t>Collaborators: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Pekka Suominen (plasma ion sources)</a:t>
            </a:r>
            <a:br>
              <a:rPr lang="en-GB" dirty="0"/>
            </a:br>
            <a:r>
              <a:rPr lang="en-GB" dirty="0"/>
              <a:t>Alex Gottberg (target materials)</a:t>
            </a:r>
            <a:br>
              <a:rPr lang="en-GB" dirty="0"/>
            </a:br>
            <a:r>
              <a:rPr lang="en-GB" dirty="0"/>
              <a:t>Raul Luis (ITN, Lisbon) (</a:t>
            </a:r>
            <a:r>
              <a:rPr lang="en-GB" dirty="0" err="1"/>
              <a:t>n,X</a:t>
            </a:r>
            <a:r>
              <a:rPr lang="en-GB" dirty="0"/>
              <a:t>) reactions with neutron converter (PhD student)</a:t>
            </a:r>
            <a:br>
              <a:rPr lang="en-GB" dirty="0"/>
            </a:br>
            <a:r>
              <a:rPr lang="en-GB" dirty="0"/>
              <a:t>Christoph </a:t>
            </a:r>
            <a:r>
              <a:rPr lang="en-GB" dirty="0" err="1"/>
              <a:t>Seiffert</a:t>
            </a:r>
            <a:r>
              <a:rPr lang="en-GB" dirty="0"/>
              <a:t> (effusion of molecular beams, PhD student)</a:t>
            </a:r>
          </a:p>
          <a:p>
            <a:pPr>
              <a:lnSpc>
                <a:spcPct val="98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Post doctoral fellowship (</a:t>
            </a:r>
            <a:r>
              <a:rPr lang="en-GB" dirty="0" err="1"/>
              <a:t>tbd</a:t>
            </a:r>
            <a:r>
              <a:rPr lang="en-GB" dirty="0"/>
              <a:t>) for </a:t>
            </a:r>
            <a:r>
              <a:rPr lang="en-GB" dirty="0" err="1"/>
              <a:t>UCx</a:t>
            </a:r>
            <a:r>
              <a:rPr lang="en-GB" dirty="0"/>
              <a:t> (FP7-ENSAR)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9000" y="6488668"/>
            <a:ext cx="13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Thierry Stora</a:t>
            </a:r>
            <a:endParaRPr lang="en-US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Target Area</a:t>
            </a:r>
          </a:p>
          <a:p>
            <a:pPr lvl="1"/>
            <a:r>
              <a:rPr lang="en-US" dirty="0" smtClean="0"/>
              <a:t>Infrastructure and beam lines</a:t>
            </a:r>
          </a:p>
          <a:p>
            <a:r>
              <a:rPr lang="en-US" dirty="0" smtClean="0"/>
              <a:t>REX</a:t>
            </a:r>
          </a:p>
          <a:p>
            <a:r>
              <a:rPr lang="en-US" dirty="0" smtClean="0"/>
              <a:t>RILIS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Target Development</a:t>
            </a:r>
          </a:p>
          <a:p>
            <a:r>
              <a:rPr lang="en-US" dirty="0" smtClean="0"/>
              <a:t>Shutdown Work 2010/2011</a:t>
            </a:r>
          </a:p>
          <a:p>
            <a:pPr lvl="1"/>
            <a:r>
              <a:rPr lang="en-US" dirty="0" smtClean="0"/>
              <a:t>Front end #7 installation</a:t>
            </a:r>
          </a:p>
          <a:p>
            <a:pPr lvl="1"/>
            <a:r>
              <a:rPr lang="en-US" dirty="0" smtClean="0"/>
              <a:t>Upgrade of vacuum controls for REX-ISOLDE</a:t>
            </a:r>
          </a:p>
          <a:p>
            <a:r>
              <a:rPr lang="en-US" dirty="0" smtClean="0"/>
              <a:t>News from EN-STI</a:t>
            </a:r>
          </a:p>
          <a:p>
            <a:pPr lvl="1"/>
            <a:r>
              <a:rPr lang="en-US" dirty="0" smtClean="0"/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 and beam lines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REX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RILIS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Development</a:t>
            </a:r>
          </a:p>
          <a:p>
            <a:r>
              <a:rPr lang="en-US" dirty="0" smtClean="0"/>
              <a:t>Shutdown Work 2010/2011</a:t>
            </a:r>
          </a:p>
          <a:p>
            <a:pPr lvl="1"/>
            <a:r>
              <a:rPr lang="en-US" dirty="0" smtClean="0"/>
              <a:t>Front end #7 installation</a:t>
            </a:r>
          </a:p>
          <a:p>
            <a:pPr lvl="1"/>
            <a:r>
              <a:rPr lang="en-US" dirty="0" smtClean="0"/>
              <a:t>Upgrade of vacuum controls for REX-ISOLDE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News from EN-STI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FE#7 -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Front End #4 in place was installed in 2001</a:t>
            </a:r>
          </a:p>
          <a:p>
            <a:pPr lvl="1"/>
            <a:r>
              <a:rPr lang="en-US" dirty="0" smtClean="0"/>
              <a:t>Expected lifetime 5 years</a:t>
            </a:r>
          </a:p>
          <a:p>
            <a:pPr lvl="1"/>
            <a:r>
              <a:rPr lang="en-US" dirty="0" smtClean="0"/>
              <a:t>Radiation hardening of materials</a:t>
            </a:r>
          </a:p>
          <a:p>
            <a:r>
              <a:rPr lang="en-US" dirty="0" smtClean="0"/>
              <a:t>The 60kV acceleration voltage can no longer be maintained</a:t>
            </a:r>
          </a:p>
          <a:p>
            <a:pPr lvl="1"/>
            <a:r>
              <a:rPr lang="en-US" dirty="0" smtClean="0"/>
              <a:t>Maximum voltage 40kV</a:t>
            </a:r>
          </a:p>
          <a:p>
            <a:pPr lvl="1"/>
            <a:r>
              <a:rPr lang="en-US" dirty="0" smtClean="0"/>
              <a:t>Change of extraction electrode tip only helped slightly</a:t>
            </a:r>
          </a:p>
          <a:p>
            <a:pPr lvl="1"/>
            <a:r>
              <a:rPr lang="en-US" dirty="0" smtClean="0"/>
              <a:t>Extraction electrode arm very dirty and cannot easily be cleaned</a:t>
            </a:r>
          </a:p>
          <a:p>
            <a:r>
              <a:rPr lang="en-US" dirty="0" smtClean="0"/>
              <a:t>Breakdown of HT transfer insulator imminent</a:t>
            </a:r>
          </a:p>
          <a:p>
            <a:pPr lvl="1"/>
            <a:r>
              <a:rPr lang="en-US" dirty="0" smtClean="0"/>
              <a:t>Reinforced with </a:t>
            </a:r>
            <a:r>
              <a:rPr lang="en-US" dirty="0" err="1" smtClean="0"/>
              <a:t>Stycast</a:t>
            </a:r>
            <a:r>
              <a:rPr lang="en-US" dirty="0" smtClean="0"/>
              <a:t> epoxy for the second time in 2010</a:t>
            </a:r>
          </a:p>
          <a:p>
            <a:r>
              <a:rPr lang="en-US" dirty="0" smtClean="0"/>
              <a:t>Postponement to next long term shutdown (option)</a:t>
            </a:r>
          </a:p>
          <a:p>
            <a:pPr lvl="1"/>
            <a:r>
              <a:rPr lang="en-US" dirty="0" smtClean="0"/>
              <a:t>2012 or 2013</a:t>
            </a:r>
          </a:p>
          <a:p>
            <a:pPr lvl="1"/>
            <a:r>
              <a:rPr lang="en-US" dirty="0" smtClean="0"/>
              <a:t>Operation at 30-40 kV</a:t>
            </a:r>
          </a:p>
          <a:p>
            <a:pPr lvl="1"/>
            <a:r>
              <a:rPr lang="en-US" dirty="0" smtClean="0"/>
              <a:t>Infrastructure required to test new FE#7 in situ not guaranteed until very end of shutdown.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as from midnight this morning, the ventilator cooling of the GPS FE has stopped functioning.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Estimated lifetime of pumps without cooling – 4 days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FE#7 - Justification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3200400" cy="268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2971800" cy="25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810000"/>
            <a:ext cx="3505200" cy="2770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96958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05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FE#7 - Experience from FE #6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5105400" cy="51816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Collective dose 75% of first estimate</a:t>
            </a:r>
          </a:p>
          <a:p>
            <a:r>
              <a:rPr lang="en-US" dirty="0" smtClean="0"/>
              <a:t>Rigorous follow-up and documentation of all phases</a:t>
            </a:r>
          </a:p>
          <a:p>
            <a:pPr lvl="1"/>
            <a:r>
              <a:rPr lang="en-US" dirty="0" smtClean="0"/>
              <a:t>Weekly briefings</a:t>
            </a:r>
          </a:p>
          <a:p>
            <a:r>
              <a:rPr lang="en-US" dirty="0" smtClean="0"/>
              <a:t>More detailed work planning</a:t>
            </a:r>
          </a:p>
          <a:p>
            <a:r>
              <a:rPr lang="en-US" dirty="0" smtClean="0"/>
              <a:t>EDMS doc. 1068280</a:t>
            </a:r>
          </a:p>
          <a:p>
            <a:pPr lvl="1"/>
            <a:r>
              <a:rPr lang="en-US" dirty="0" smtClean="0"/>
              <a:t>For images</a:t>
            </a:r>
          </a:p>
          <a:p>
            <a:r>
              <a:rPr lang="en-US" dirty="0" smtClean="0"/>
              <a:t>RP report EDMS 1095195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Transport to ISR</a:t>
            </a:r>
          </a:p>
          <a:p>
            <a:r>
              <a:rPr lang="en-US" dirty="0" smtClean="0"/>
              <a:t>Parallel preparation for FE#7</a:t>
            </a:r>
          </a:p>
          <a:p>
            <a:pPr lvl="1"/>
            <a:r>
              <a:rPr lang="en-US" dirty="0" smtClean="0"/>
              <a:t>Controls, cabling, tests</a:t>
            </a:r>
            <a:endParaRPr lang="en-US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6801" cy="7653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524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6488668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Stefano Marzari</a:t>
            </a:r>
            <a:endParaRPr lang="en-US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5486400" cy="1143000"/>
          </a:xfrm>
        </p:spPr>
        <p:txBody>
          <a:bodyPr/>
          <a:lstStyle/>
          <a:p>
            <a:r>
              <a:rPr lang="en-US" dirty="0" smtClean="0"/>
              <a:t>FE#7 -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 transfer tube at 90 deg and enters directly into HT racks in HT room</a:t>
            </a:r>
          </a:p>
          <a:p>
            <a:r>
              <a:rPr lang="en-US" dirty="0" smtClean="0"/>
              <a:t>BTY line needs to be removed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7200"/>
          <a:stretch>
            <a:fillRect/>
          </a:stretch>
        </p:blipFill>
        <p:spPr bwMode="auto">
          <a:xfrm>
            <a:off x="5943600" y="914400"/>
            <a:ext cx="3018572" cy="4410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2748859" cy="20240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143001" cy="8200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524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vincent\ISOLDE\presentation\vue generale boris tube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3400" y="3505200"/>
            <a:ext cx="5065646" cy="2895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6488668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Stefano Marzari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FE#7 - WDP and RWP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Dose Planning</a:t>
            </a:r>
          </a:p>
          <a:p>
            <a:pPr lvl="1"/>
            <a:r>
              <a:rPr lang="en-US" dirty="0" smtClean="0"/>
              <a:t>Each participating support group will be responsible for estimating its role and intervention time in the radioactive zone.</a:t>
            </a:r>
          </a:p>
          <a:p>
            <a:pPr lvl="1"/>
            <a:r>
              <a:rPr lang="en-US" dirty="0" smtClean="0"/>
              <a:t>Currently under completion, deadline today.</a:t>
            </a:r>
          </a:p>
          <a:p>
            <a:r>
              <a:rPr lang="en-US" dirty="0" smtClean="0"/>
              <a:t>Radiation Work Permit</a:t>
            </a:r>
          </a:p>
          <a:p>
            <a:pPr lvl="1"/>
            <a:r>
              <a:rPr lang="en-US" dirty="0" smtClean="0"/>
              <a:t>To be completed by RP as a function of WDP.</a:t>
            </a:r>
          </a:p>
          <a:p>
            <a:r>
              <a:rPr lang="en-US" dirty="0" smtClean="0"/>
              <a:t>When both are completed.</a:t>
            </a:r>
          </a:p>
          <a:p>
            <a:pPr lvl="1"/>
            <a:r>
              <a:rPr lang="en-US" dirty="0" smtClean="0"/>
              <a:t>Present documents to RP and RSO who will then present a summary to the accelerator sector head asking if an ALARA committee should be requested.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143001" cy="8200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524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REX Vacuum Controls Upgrade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683173"/>
            <a:ext cx="3517900" cy="21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5758" y="4495800"/>
            <a:ext cx="5499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Software system than Vacuum ISOLDE v2 with some additional processes and modes :</a:t>
            </a:r>
          </a:p>
          <a:p>
            <a:r>
              <a:rPr lang="en-US" dirty="0" smtClean="0"/>
              <a:t>- New Process for </a:t>
            </a:r>
            <a:r>
              <a:rPr lang="en-US" dirty="0" err="1" smtClean="0"/>
              <a:t>Cryo</a:t>
            </a:r>
            <a:r>
              <a:rPr lang="en-US" dirty="0" smtClean="0"/>
              <a:t> pump (including temperature measurement)</a:t>
            </a:r>
          </a:p>
          <a:p>
            <a:r>
              <a:rPr lang="en-US" dirty="0" smtClean="0"/>
              <a:t>- New Process for the Turbo pumps used as pre-compression stage</a:t>
            </a:r>
          </a:p>
          <a:p>
            <a:r>
              <a:rPr lang="en-US" dirty="0" smtClean="0"/>
              <a:t>- New Option mode “</a:t>
            </a:r>
            <a:r>
              <a:rPr lang="en-US" dirty="0" err="1" smtClean="0"/>
              <a:t>Bakeout</a:t>
            </a:r>
            <a:r>
              <a:rPr lang="en-US" dirty="0" smtClean="0"/>
              <a:t>” for </a:t>
            </a:r>
            <a:r>
              <a:rPr lang="en-US" dirty="0" err="1" smtClean="0"/>
              <a:t>RexEbis</a:t>
            </a:r>
            <a:endParaRPr lang="en-US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5172075" cy="19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1295398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Hardware</a:t>
            </a:r>
          </a:p>
          <a:p>
            <a:r>
              <a:rPr lang="en-US" sz="1200" dirty="0" smtClean="0"/>
              <a:t>	Pumps,  Instruments Layout</a:t>
            </a:r>
          </a:p>
          <a:p>
            <a:r>
              <a:rPr lang="en-US" sz="1200" dirty="0" smtClean="0"/>
              <a:t>	Cables Layout (DIC)</a:t>
            </a:r>
          </a:p>
          <a:p>
            <a:r>
              <a:rPr lang="en-US" sz="1200" dirty="0" smtClean="0"/>
              <a:t>	Crates &amp; Racks design</a:t>
            </a:r>
          </a:p>
          <a:p>
            <a:r>
              <a:rPr lang="en-US" sz="1200" dirty="0" smtClean="0"/>
              <a:t>	Equipment procurement and assembly</a:t>
            </a:r>
          </a:p>
          <a:p>
            <a:r>
              <a:rPr lang="en-US" sz="1200" dirty="0" smtClean="0"/>
              <a:t>	Crates Assembling</a:t>
            </a:r>
          </a:p>
          <a:p>
            <a:r>
              <a:rPr lang="en-US" sz="1200" dirty="0" smtClean="0"/>
              <a:t>	HW Installation</a:t>
            </a:r>
          </a:p>
          <a:p>
            <a:r>
              <a:rPr lang="en-US" sz="1200" dirty="0" smtClean="0"/>
              <a:t>	Cable Installation (and removing)</a:t>
            </a:r>
          </a:p>
          <a:p>
            <a:r>
              <a:rPr lang="en-US" sz="1200" dirty="0" smtClean="0"/>
              <a:t>	HW commissioning</a:t>
            </a:r>
          </a:p>
          <a:p>
            <a:r>
              <a:rPr lang="en-US" sz="1200" u="sng" dirty="0" smtClean="0"/>
              <a:t>Software</a:t>
            </a:r>
          </a:p>
          <a:p>
            <a:r>
              <a:rPr lang="en-US" sz="1200" dirty="0" smtClean="0"/>
              <a:t>	Logic (Stepper + Interlocks)</a:t>
            </a:r>
          </a:p>
          <a:p>
            <a:r>
              <a:rPr lang="en-US" sz="1200" dirty="0" smtClean="0"/>
              <a:t>	Data Base </a:t>
            </a:r>
          </a:p>
          <a:p>
            <a:r>
              <a:rPr lang="en-US" sz="1200" dirty="0" smtClean="0"/>
              <a:t>	I/O and Field Objects Specs</a:t>
            </a:r>
          </a:p>
          <a:p>
            <a:r>
              <a:rPr lang="en-US" sz="1200" dirty="0" smtClean="0"/>
              <a:t>	PLC Development</a:t>
            </a:r>
          </a:p>
          <a:p>
            <a:r>
              <a:rPr lang="en-US" sz="1200" dirty="0" smtClean="0"/>
              <a:t>	SCADA Development</a:t>
            </a:r>
          </a:p>
          <a:p>
            <a:r>
              <a:rPr lang="en-US" sz="1200" dirty="0" smtClean="0"/>
              <a:t>	Software deployment</a:t>
            </a:r>
          </a:p>
          <a:p>
            <a:r>
              <a:rPr lang="en-US" sz="1200" dirty="0" smtClean="0"/>
              <a:t>	Software commissioning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FontTx/>
              <a:buChar char="-"/>
            </a:pP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6488668"/>
            <a:ext cx="20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Sebastien Blanchard</a:t>
            </a:r>
            <a:endParaRPr lang="en-US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REX Vacuum Controls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REXTRAP, BTS &amp; SOURCE sections to be ready for end of March 2011</a:t>
            </a:r>
          </a:p>
          <a:p>
            <a:r>
              <a:rPr lang="en-US" dirty="0" smtClean="0"/>
              <a:t>New system commissioned end of April 2011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99216"/>
            <a:ext cx="8799606" cy="350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6600" y="6488668"/>
            <a:ext cx="20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Sebastien Blanchard</a:t>
            </a: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 and beam lines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REX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RILIS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Shutdown Work 2010/2011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Front end #7 installation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Upgrade of vacuum controls for REX-ISOLDE</a:t>
            </a:r>
          </a:p>
          <a:p>
            <a:r>
              <a:rPr lang="en-US" dirty="0" smtClean="0"/>
              <a:t>News from EN-STI</a:t>
            </a:r>
          </a:p>
          <a:p>
            <a:pPr lvl="1"/>
            <a:r>
              <a:rPr lang="en-US" dirty="0" smtClean="0"/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From 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Area Upgrade Project</a:t>
            </a:r>
          </a:p>
          <a:p>
            <a:pPr lvl="1"/>
            <a:r>
              <a:rPr lang="en-US" dirty="0" smtClean="0"/>
              <a:t>Robots</a:t>
            </a:r>
          </a:p>
          <a:p>
            <a:pPr lvl="2"/>
            <a:r>
              <a:rPr lang="en-US" dirty="0" smtClean="0"/>
              <a:t>EN-HE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2"/>
            <a:r>
              <a:rPr lang="en-US" dirty="0" smtClean="0"/>
              <a:t>EN-HE</a:t>
            </a:r>
          </a:p>
          <a:p>
            <a:pPr lvl="1"/>
            <a:r>
              <a:rPr lang="en-US" dirty="0" smtClean="0"/>
              <a:t>Hot Cell </a:t>
            </a:r>
          </a:p>
          <a:p>
            <a:pPr lvl="2"/>
            <a:r>
              <a:rPr lang="en-US" dirty="0" smtClean="0"/>
              <a:t>EN-STI</a:t>
            </a:r>
          </a:p>
          <a:p>
            <a:pPr lvl="1"/>
            <a:r>
              <a:rPr lang="en-US" dirty="0" smtClean="0"/>
              <a:t>Waste disposal pathway</a:t>
            </a:r>
          </a:p>
          <a:p>
            <a:pPr lvl="2"/>
            <a:r>
              <a:rPr lang="en-US" dirty="0" smtClean="0"/>
              <a:t>EN-STI &amp; RP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Robots</a:t>
            </a:r>
          </a:p>
          <a:p>
            <a:pPr lvl="1"/>
            <a:r>
              <a:rPr lang="en-US" sz="1700" dirty="0" smtClean="0"/>
              <a:t>Robot door relay problem (24 hour delay)</a:t>
            </a:r>
          </a:p>
          <a:p>
            <a:pPr lvl="1"/>
            <a:r>
              <a:rPr lang="en-US" sz="1700" dirty="0" smtClean="0"/>
              <a:t>Flat batteries</a:t>
            </a:r>
          </a:p>
          <a:p>
            <a:pPr lvl="1"/>
            <a:r>
              <a:rPr lang="en-US" sz="1700" dirty="0" smtClean="0"/>
              <a:t>Electronic card failure</a:t>
            </a:r>
          </a:p>
          <a:p>
            <a:pPr lvl="1"/>
            <a:r>
              <a:rPr lang="en-US" sz="1700" dirty="0" smtClean="0"/>
              <a:t>Loss of calibration (4 hour delay)</a:t>
            </a:r>
          </a:p>
          <a:p>
            <a:pPr lvl="1"/>
            <a:r>
              <a:rPr lang="en-US" dirty="0" smtClean="0"/>
              <a:t>Closing of target valve on FE#6</a:t>
            </a:r>
          </a:p>
          <a:p>
            <a:pPr lvl="2"/>
            <a:r>
              <a:rPr lang="en-US" dirty="0" smtClean="0"/>
              <a:t>Prevents re-use of targets as re-coupling is impossible</a:t>
            </a:r>
          </a:p>
          <a:p>
            <a:pPr lvl="2"/>
            <a:r>
              <a:rPr lang="en-US" dirty="0" smtClean="0"/>
              <a:t>Intensive investigations on-going</a:t>
            </a:r>
          </a:p>
          <a:p>
            <a:pPr lvl="1"/>
            <a:r>
              <a:rPr lang="en-US" dirty="0" smtClean="0"/>
              <a:t>Ventilation</a:t>
            </a:r>
          </a:p>
          <a:p>
            <a:pPr lvl="2"/>
            <a:r>
              <a:rPr lang="en-US" dirty="0" smtClean="0"/>
              <a:t>Failure of ventilation pulsing in Class A labs caused a leak of activated air towards the labs.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482572" cy="2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Lack of contingency to recuperate situations after a failure of the robot system.</a:t>
            </a:r>
          </a:p>
          <a:p>
            <a:r>
              <a:rPr lang="en-US" dirty="0" smtClean="0"/>
              <a:t>Ageing of system leading to an increase in breakdown frequency.</a:t>
            </a:r>
          </a:p>
          <a:p>
            <a:r>
              <a:rPr lang="en-US" dirty="0" smtClean="0"/>
              <a:t>Modifications of current programs not possible</a:t>
            </a:r>
          </a:p>
          <a:p>
            <a:r>
              <a:rPr lang="en-US" dirty="0" smtClean="0"/>
              <a:t>Spare parts are becoming sparse</a:t>
            </a:r>
          </a:p>
          <a:p>
            <a:r>
              <a:rPr lang="en-US" dirty="0" smtClean="0"/>
              <a:t>Need a more reliable and flexible system</a:t>
            </a:r>
          </a:p>
          <a:p>
            <a:r>
              <a:rPr lang="en-US" dirty="0" smtClean="0"/>
              <a:t>Remove robot from high dose rate in target area</a:t>
            </a:r>
          </a:p>
          <a:p>
            <a:pPr lvl="1"/>
            <a:r>
              <a:rPr lang="en-US" dirty="0" smtClean="0"/>
              <a:t>Maintenance, and </a:t>
            </a:r>
            <a:r>
              <a:rPr lang="en-US" dirty="0" err="1" smtClean="0"/>
              <a:t>rad</a:t>
            </a:r>
            <a:r>
              <a:rPr lang="en-US" dirty="0" smtClean="0"/>
              <a:t> hard issues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:\catheral\robot photos\AGF00010.JPG"/>
          <p:cNvPicPr>
            <a:picLocks noChangeAspect="1" noChangeArrowheads="1"/>
          </p:cNvPicPr>
          <p:nvPr/>
        </p:nvPicPr>
        <p:blipFill>
          <a:blip r:embed="rId5" cstate="print"/>
          <a:srcRect l="47250" t="25500" r="5625"/>
          <a:stretch>
            <a:fillRect/>
          </a:stretch>
        </p:blipFill>
        <p:spPr bwMode="auto">
          <a:xfrm>
            <a:off x="6019800" y="2133600"/>
            <a:ext cx="2964052" cy="351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770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Robot - Conceptual design  - robot on AGV</a:t>
            </a:r>
            <a:endParaRPr lang="en-GB" sz="3200" dirty="0"/>
          </a:p>
        </p:txBody>
      </p:sp>
      <p:pic>
        <p:nvPicPr>
          <p:cNvPr id="5" name="Picture 4" descr="isolde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105275" cy="300037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5" descr="AGV+target+front_end.jpg"/>
          <p:cNvPicPr/>
          <p:nvPr/>
        </p:nvPicPr>
        <p:blipFill>
          <a:blip r:embed="rId4" cstate="print"/>
          <a:srcRect b="12222"/>
          <a:stretch>
            <a:fillRect/>
          </a:stretch>
        </p:blipFill>
        <p:spPr bwMode="auto">
          <a:xfrm>
            <a:off x="533400" y="1219200"/>
            <a:ext cx="4124325" cy="262532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" name="Content Placeholder 3" descr="isolde7.jpg"/>
          <p:cNvPicPr>
            <a:picLocks noGrp="1"/>
          </p:cNvPicPr>
          <p:nvPr>
            <p:ph idx="1"/>
          </p:nvPr>
        </p:nvPicPr>
        <p:blipFill>
          <a:blip r:embed="rId5" cstate="print"/>
          <a:srcRect t="14286"/>
          <a:stretch>
            <a:fillRect/>
          </a:stretch>
        </p:blipFill>
        <p:spPr bwMode="auto">
          <a:xfrm>
            <a:off x="533400" y="3962400"/>
            <a:ext cx="4393276" cy="2743167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5181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AGV parks outside target area during ISOLDE operation</a:t>
            </a:r>
          </a:p>
          <a:p>
            <a:r>
              <a:rPr lang="en-US" dirty="0" smtClean="0"/>
              <a:t>Trenches filled-in for better front end exchange</a:t>
            </a:r>
          </a:p>
          <a:p>
            <a:r>
              <a:rPr lang="en-US" dirty="0" smtClean="0"/>
              <a:t>More flexibility with AGV operation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488668"/>
            <a:ext cx="12121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K. Kershaw</a:t>
            </a:r>
            <a:endParaRPr lang="en-US" i="1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Robot- Initial Tests at </a:t>
            </a:r>
            <a:r>
              <a:rPr lang="en-US" dirty="0" err="1" smtClean="0"/>
              <a:t>Staubli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34200" y="1600200"/>
            <a:ext cx="190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Robot-mounted camera checks position of support before placing target.</a:t>
            </a:r>
          </a:p>
          <a:p>
            <a:endParaRPr lang="en-US" dirty="0" smtClean="0"/>
          </a:p>
          <a:p>
            <a:r>
              <a:rPr lang="en-US" dirty="0" smtClean="0"/>
              <a:t>Trials demonstrated correction for support movements of over 50mm</a:t>
            </a:r>
          </a:p>
          <a:p>
            <a:endParaRPr lang="en-US" dirty="0"/>
          </a:p>
          <a:p>
            <a:r>
              <a:rPr lang="en-US" dirty="0" smtClean="0"/>
              <a:t>To be used for target confinement tests in 10 days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488668"/>
            <a:ext cx="1208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K. Kershaw</a:t>
            </a:r>
            <a:endParaRPr lang="en-US" i="1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GF000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2057400"/>
            <a:ext cx="4038600" cy="3028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Waste elimination -Background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ISOLDE uses thick targets (about 100 different target/ion-source combinations)</a:t>
            </a:r>
          </a:p>
          <a:p>
            <a:endParaRPr lang="en-US" dirty="0" smtClean="0"/>
          </a:p>
          <a:p>
            <a:r>
              <a:rPr lang="en-US" dirty="0" smtClean="0"/>
              <a:t>ISOLDE uses about 25 targets per year – ranging from </a:t>
            </a:r>
            <a:r>
              <a:rPr lang="en-US" dirty="0" err="1" smtClean="0"/>
              <a:t>SiC</a:t>
            </a:r>
            <a:r>
              <a:rPr lang="en-US" dirty="0" smtClean="0"/>
              <a:t> to UC and </a:t>
            </a:r>
            <a:r>
              <a:rPr lang="en-US" dirty="0" err="1" smtClean="0"/>
              <a:t>ThC</a:t>
            </a:r>
            <a:r>
              <a:rPr lang="en-US" dirty="0" smtClean="0"/>
              <a:t> targets</a:t>
            </a:r>
          </a:p>
          <a:p>
            <a:endParaRPr lang="en-US" dirty="0" smtClean="0"/>
          </a:p>
          <a:p>
            <a:r>
              <a:rPr lang="en-US" dirty="0" smtClean="0"/>
              <a:t>ISOLDE user community requests about </a:t>
            </a:r>
            <a:br>
              <a:rPr lang="en-US" dirty="0" smtClean="0"/>
            </a:br>
            <a:r>
              <a:rPr lang="en-US" dirty="0" smtClean="0"/>
              <a:t>50 – 60 % of beam time from Actinide targets (UC and </a:t>
            </a:r>
            <a:r>
              <a:rPr lang="en-US" dirty="0" err="1" smtClean="0"/>
              <a:t>ThC</a:t>
            </a:r>
            <a:r>
              <a:rPr lang="en-US" dirty="0" smtClean="0"/>
              <a:t>) =&gt; production of about 15 UC and </a:t>
            </a:r>
            <a:r>
              <a:rPr lang="en-US" dirty="0" err="1" smtClean="0"/>
              <a:t>ThC</a:t>
            </a:r>
            <a:r>
              <a:rPr lang="en-US" dirty="0" smtClean="0"/>
              <a:t> targets per year</a:t>
            </a:r>
          </a:p>
          <a:p>
            <a:endParaRPr lang="en-US" dirty="0" smtClean="0"/>
          </a:p>
          <a:p>
            <a:r>
              <a:rPr lang="en-US" dirty="0" smtClean="0"/>
              <a:t>Used targets are temporarily stored in ISR5 gallery (simple and cheap installation dating from late 90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-&gt; Temporary storage  saturated with about 200 targets stored on one level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52400"/>
            <a:ext cx="90760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ISOLDE Target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=&gt; PSI insists on dismantling of ISOLDE targets and separation of components according to chemical composition into 4 categories as required by NAGRA :</a:t>
            </a:r>
          </a:p>
          <a:p>
            <a:pPr lvl="1" algn="just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aluminium</a:t>
            </a:r>
            <a:r>
              <a:rPr lang="en-US" sz="1600" dirty="0" smtClean="0"/>
              <a:t>, target material and ion source, other metals, organics and ceramics</a:t>
            </a:r>
          </a:p>
          <a:p>
            <a:pPr algn="just"/>
            <a:r>
              <a:rPr lang="en-US" sz="2000" dirty="0" smtClean="0"/>
              <a:t>2006 – 2009:  4 target dismantling campaigns of light targets (54 targets) with acceptable low dose rate had been performed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Requirements for further dismantling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targets of a higher dose rate and actinide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targets require a hot cell for dismantling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actinide targets require oxidization prior to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disposal –  on request by PSI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89 UC2 targets + 9 </a:t>
            </a:r>
            <a:r>
              <a:rPr lang="en-US" sz="2000" dirty="0" err="1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targets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552700" cy="19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 smtClean="0"/>
              <a:t>Hot Cell for target dismantling</a:t>
            </a:r>
          </a:p>
          <a:p>
            <a:pPr lvl="1"/>
            <a:r>
              <a:rPr lang="en-US" sz="2200" dirty="0" smtClean="0"/>
              <a:t>Compatible with remote handling and waste treatment.</a:t>
            </a:r>
          </a:p>
          <a:p>
            <a:pPr lvl="1"/>
            <a:r>
              <a:rPr lang="en-US" sz="2200" dirty="0" smtClean="0"/>
              <a:t>Initial feasibility specs done</a:t>
            </a:r>
          </a:p>
          <a:p>
            <a:pPr lvl="1"/>
            <a:r>
              <a:rPr lang="en-US" sz="2200" dirty="0" smtClean="0"/>
              <a:t>Initial delay because of lack of resources</a:t>
            </a:r>
          </a:p>
          <a:p>
            <a:pPr lvl="1"/>
            <a:r>
              <a:rPr lang="en-US" sz="2200" dirty="0" smtClean="0"/>
              <a:t>Expected time line 3 years but start delayed due to</a:t>
            </a:r>
          </a:p>
          <a:p>
            <a:pPr lvl="2"/>
            <a:r>
              <a:rPr lang="en-US" sz="1800" dirty="0" smtClean="0"/>
              <a:t>Oxidation process must be part of the specs</a:t>
            </a:r>
          </a:p>
          <a:p>
            <a:pPr lvl="2"/>
            <a:r>
              <a:rPr lang="en-US" sz="1800" dirty="0" smtClean="0"/>
              <a:t>Need to provide buffer zone for target storage and confine target units</a:t>
            </a:r>
          </a:p>
          <a:p>
            <a:pPr lvl="1"/>
            <a:r>
              <a:rPr lang="en-US" sz="2200" dirty="0" smtClean="0"/>
              <a:t>One outside company replied to the possibility of out-farming </a:t>
            </a:r>
          </a:p>
          <a:p>
            <a:pPr lvl="2"/>
            <a:r>
              <a:rPr lang="en-US" sz="1800" dirty="0" smtClean="0"/>
              <a:t>1.17 </a:t>
            </a:r>
            <a:r>
              <a:rPr lang="en-US" sz="1800" dirty="0" err="1" smtClean="0"/>
              <a:t>MEuros</a:t>
            </a:r>
            <a:r>
              <a:rPr lang="en-US" sz="1800" dirty="0" smtClean="0"/>
              <a:t>, without transport and containers</a:t>
            </a:r>
          </a:p>
          <a:p>
            <a:pPr lvl="2"/>
            <a:r>
              <a:rPr lang="en-US" sz="1800" dirty="0" smtClean="0"/>
              <a:t>Hot Cell would be located in Dresden.</a:t>
            </a:r>
          </a:p>
          <a:p>
            <a:pPr lvl="2"/>
            <a:r>
              <a:rPr lang="en-US" sz="1800" dirty="0" smtClean="0"/>
              <a:t>Oxidation and preparation for PSI not considered</a:t>
            </a:r>
          </a:p>
          <a:p>
            <a:pPr lvl="1">
              <a:buNone/>
            </a:pPr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Oxidation of UC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to UO</a:t>
            </a:r>
            <a:r>
              <a:rPr lang="en-US" sz="2200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 as required by the Swiss authorities</a:t>
            </a: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A new “buffer” zone for target storage at ISR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Containment of future targets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To be compatible with future dismantling facility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Remote handling and new shelf system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"/>
            <a:ext cx="90760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catheral\robot photos\AGF0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976" y="28194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</a:t>
            </a:r>
            <a:r>
              <a:rPr lang="en-US" baseline="-25000" dirty="0" smtClean="0"/>
              <a:t>2</a:t>
            </a:r>
            <a:r>
              <a:rPr lang="en-US" dirty="0" smtClean="0"/>
              <a:t>-Bristol University Collaboration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Extended experience in working with actinides in collaboration with AWE.</a:t>
            </a:r>
          </a:p>
          <a:p>
            <a:r>
              <a:rPr lang="en-US" dirty="0" smtClean="0"/>
              <a:t>BU have the infrastructure and license to carry out experiments</a:t>
            </a:r>
          </a:p>
          <a:p>
            <a:r>
              <a:rPr lang="en-US" dirty="0" smtClean="0"/>
              <a:t>4 work packages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Characterisation</a:t>
            </a:r>
            <a:r>
              <a:rPr lang="en-US" dirty="0" smtClean="0"/>
              <a:t> </a:t>
            </a:r>
            <a:r>
              <a:rPr lang="en-US" dirty="0"/>
              <a:t>of starting material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Imaged oxidation experiments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Gas </a:t>
            </a:r>
            <a:r>
              <a:rPr lang="en-US" dirty="0"/>
              <a:t>cell water </a:t>
            </a:r>
            <a:r>
              <a:rPr lang="en-US" dirty="0" err="1"/>
              <a:t>vapour</a:t>
            </a:r>
            <a:r>
              <a:rPr lang="en-US" dirty="0"/>
              <a:t> oxidation </a:t>
            </a:r>
            <a:r>
              <a:rPr lang="en-US" dirty="0" smtClean="0"/>
              <a:t>experiments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Microbalance </a:t>
            </a:r>
            <a:r>
              <a:rPr lang="en-US" dirty="0"/>
              <a:t>oxidation </a:t>
            </a:r>
            <a:r>
              <a:rPr lang="en-US" dirty="0" smtClean="0"/>
              <a:t>experiments</a:t>
            </a:r>
          </a:p>
          <a:p>
            <a:pPr marL="514350" indent="-514350"/>
            <a:r>
              <a:rPr lang="en-US" dirty="0" smtClean="0"/>
              <a:t>To build a complete picture of the oxidation process…</a:t>
            </a:r>
          </a:p>
          <a:p>
            <a:pPr marL="914400" lvl="1" indent="-514350"/>
            <a:r>
              <a:rPr lang="en-US" dirty="0" smtClean="0"/>
              <a:t>XRD, XPSD, FIB, EBSD, SEM, RGA, gas rigs</a:t>
            </a:r>
          </a:p>
          <a:p>
            <a:pPr marL="514350" indent="-514350"/>
            <a:r>
              <a:rPr lang="en-US" dirty="0" smtClean="0"/>
              <a:t>Process to be adopted and included in Hot Cell specs.</a:t>
            </a:r>
          </a:p>
          <a:p>
            <a:pPr marL="514350" indent="-514350"/>
            <a:r>
              <a:rPr lang="en-US" dirty="0" smtClean="0"/>
              <a:t>UC samples have finally arrived at Bristol University and work is starting.</a:t>
            </a:r>
          </a:p>
          <a:p>
            <a:pPr marL="914400" lvl="1" indent="-514350"/>
            <a:r>
              <a:rPr lang="en-US" dirty="0" smtClean="0"/>
              <a:t>Delay due to time required to export pills &gt; 3 months</a:t>
            </a:r>
          </a:p>
          <a:p>
            <a:pPr marL="514350" indent="-514350"/>
            <a:r>
              <a:rPr lang="en-US" dirty="0" smtClean="0"/>
              <a:t>Results by April next year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"/>
            <a:ext cx="90760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bccs.bristol.ac.uk/toProgramme/_project/2009/Matt_McVicar_S09/bristo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775593"/>
            <a:ext cx="2952750" cy="85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Handling in target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Storage of used targets in sealed drums</a:t>
            </a:r>
          </a:p>
          <a:p>
            <a:pPr lvl="1"/>
            <a:r>
              <a:rPr lang="en-GB" dirty="0" smtClean="0"/>
              <a:t>Addressing the problem of radon out gassing</a:t>
            </a:r>
          </a:p>
          <a:p>
            <a:pPr lvl="1"/>
            <a:r>
              <a:rPr lang="en-GB" dirty="0" smtClean="0"/>
              <a:t>Compatible with new robot system, new shelf storage and new hot cell</a:t>
            </a:r>
          </a:p>
          <a:p>
            <a:pPr lvl="1"/>
            <a:r>
              <a:rPr lang="en-GB" dirty="0" smtClean="0"/>
              <a:t>Prototype available this week</a:t>
            </a:r>
          </a:p>
          <a:p>
            <a:pPr lvl="1"/>
            <a:r>
              <a:rPr lang="en-GB" dirty="0" smtClean="0"/>
              <a:t>To be tested with robot installation rented at </a:t>
            </a:r>
            <a:r>
              <a:rPr lang="en-GB" dirty="0" err="1" smtClean="0"/>
              <a:t>Staubli</a:t>
            </a:r>
            <a:r>
              <a:rPr lang="en-GB" dirty="0" smtClean="0"/>
              <a:t>, </a:t>
            </a:r>
            <a:r>
              <a:rPr lang="en-GB" dirty="0" err="1" smtClean="0"/>
              <a:t>Faverges</a:t>
            </a:r>
            <a:r>
              <a:rPr lang="en-GB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962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Plastic containment</a:t>
            </a:r>
          </a:p>
          <a:p>
            <a:r>
              <a:rPr lang="en-GB" sz="1600" dirty="0" smtClean="0"/>
              <a:t>(sealed with glue)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6576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Metal cage to support plastic containment and allow handling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86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Outer aluminium drum to protect plastic bag </a:t>
            </a:r>
            <a:endParaRPr lang="en-GB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76800"/>
            <a:ext cx="1444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800600"/>
            <a:ext cx="15077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800600"/>
            <a:ext cx="13821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038600"/>
            <a:ext cx="2005965" cy="26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72200" y="6488668"/>
            <a:ext cx="250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Alexander Stadler EN-STI</a:t>
            </a:r>
            <a:endParaRPr lang="en-US" i="1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Storage in ISR3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33528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Allows buffer time/space for the installation and commissioning of the Hot Cell</a:t>
            </a:r>
          </a:p>
          <a:p>
            <a:r>
              <a:rPr lang="en-GB" dirty="0" smtClean="0"/>
              <a:t>Space for 6  standard shelf units</a:t>
            </a:r>
          </a:p>
          <a:p>
            <a:pPr lvl="1"/>
            <a:r>
              <a:rPr lang="en-GB" dirty="0" smtClean="0"/>
              <a:t>On each shelf unit space for 24 targets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Space for minimum 144 targets (4-5 years of ISOLDE operation)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Installed this coming shutdown</a:t>
            </a:r>
          </a:p>
          <a:p>
            <a:pPr lvl="1"/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8835" b="7228"/>
          <a:stretch>
            <a:fillRect/>
          </a:stretch>
        </p:blipFill>
        <p:spPr bwMode="auto">
          <a:xfrm>
            <a:off x="457200" y="50292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72200" y="6488668"/>
            <a:ext cx="250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Alexander Stadler EN-STI</a:t>
            </a:r>
            <a:endParaRPr lang="en-US" i="1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524000"/>
            <a:ext cx="3308714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6324600" y="4343400"/>
            <a:ext cx="685800" cy="609600"/>
          </a:xfrm>
          <a:prstGeom prst="straightConnector1">
            <a:avLst/>
          </a:prstGeom>
          <a:ln w="412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Beam Instrumentation</a:t>
            </a:r>
          </a:p>
          <a:p>
            <a:pPr lvl="1"/>
            <a:r>
              <a:rPr lang="en-US" dirty="0" smtClean="0"/>
              <a:t>Exchange of the GPS.FC490 following reports of incomplete movement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 err="1" smtClean="0"/>
              <a:t>pico</a:t>
            </a:r>
            <a:r>
              <a:rPr lang="en-US" dirty="0" smtClean="0"/>
              <a:t> -ampere meters (PAM) running at REX all year</a:t>
            </a:r>
          </a:p>
          <a:p>
            <a:pPr lvl="1"/>
            <a:r>
              <a:rPr lang="en-US" dirty="0" err="1" smtClean="0"/>
              <a:t>Keithley</a:t>
            </a:r>
            <a:r>
              <a:rPr lang="en-US" dirty="0" smtClean="0"/>
              <a:t> system to be replaced by PAM during the shutdown period</a:t>
            </a:r>
          </a:p>
          <a:p>
            <a:r>
              <a:rPr lang="en-US" dirty="0" smtClean="0"/>
              <a:t>Magnets</a:t>
            </a:r>
          </a:p>
          <a:p>
            <a:pPr lvl="1"/>
            <a:r>
              <a:rPr lang="en-US" dirty="0" smtClean="0"/>
              <a:t>Recuperation of “unused” BH15 controllers of HRS to repair GPS magnet control</a:t>
            </a:r>
          </a:p>
          <a:p>
            <a:pPr lvl="1"/>
            <a:r>
              <a:rPr lang="en-US" dirty="0" smtClean="0"/>
              <a:t>New NMR Tesla-meters have improved field regulation problems</a:t>
            </a:r>
          </a:p>
          <a:p>
            <a:pPr lvl="1"/>
            <a:r>
              <a:rPr lang="en-US" dirty="0" smtClean="0"/>
              <a:t>Failure of phase in power supply preventing operation at higher masses a GPS</a:t>
            </a:r>
          </a:p>
          <a:p>
            <a:r>
              <a:rPr lang="en-US" dirty="0" smtClean="0"/>
              <a:t>Water panel</a:t>
            </a:r>
          </a:p>
          <a:p>
            <a:pPr lvl="1"/>
            <a:r>
              <a:rPr lang="en-US" dirty="0" smtClean="0"/>
              <a:t>Failure of pump</a:t>
            </a:r>
          </a:p>
          <a:p>
            <a:pPr lvl="1"/>
            <a:r>
              <a:rPr lang="en-US" dirty="0" smtClean="0"/>
              <a:t>Interruption when changing target</a:t>
            </a:r>
          </a:p>
          <a:p>
            <a:pPr lvl="2"/>
            <a:r>
              <a:rPr lang="en-US" dirty="0" smtClean="0"/>
              <a:t>Regulation of flow</a:t>
            </a:r>
            <a:endParaRPr lang="en-US" dirty="0"/>
          </a:p>
          <a:p>
            <a:r>
              <a:rPr lang="en-US" dirty="0" smtClean="0"/>
              <a:t>Transformers and target power supplies</a:t>
            </a:r>
          </a:p>
          <a:p>
            <a:pPr lvl="1"/>
            <a:r>
              <a:rPr lang="en-US" dirty="0" smtClean="0"/>
              <a:t>Power off due to water, vacuum interlocks, plc’s</a:t>
            </a:r>
          </a:p>
          <a:p>
            <a:pPr lvl="1"/>
            <a:r>
              <a:rPr lang="en-US" dirty="0" smtClean="0"/>
              <a:t>Vacuum: Second slow vacuum gauge now providing interlock signal to transformer (HT sparks) </a:t>
            </a:r>
          </a:p>
          <a:p>
            <a:pPr lvl="1"/>
            <a:r>
              <a:rPr lang="en-US" dirty="0" smtClean="0"/>
              <a:t>Water:  Revision of water panel this shutdown. Close monitoring of flow.</a:t>
            </a:r>
          </a:p>
          <a:p>
            <a:r>
              <a:rPr lang="en-US" dirty="0" smtClean="0"/>
              <a:t>RFQ</a:t>
            </a:r>
          </a:p>
          <a:p>
            <a:pPr lvl="1"/>
            <a:r>
              <a:rPr lang="en-US" dirty="0" smtClean="0"/>
              <a:t>RF amplifier</a:t>
            </a:r>
          </a:p>
          <a:p>
            <a:pPr lvl="2"/>
            <a:r>
              <a:rPr lang="en-US" dirty="0" smtClean="0"/>
              <a:t>Purchase of off-the-shelf amplifier being investigated</a:t>
            </a:r>
          </a:p>
          <a:p>
            <a:pPr lvl="1"/>
            <a:r>
              <a:rPr lang="en-US" dirty="0" smtClean="0"/>
              <a:t>He gas consumption/replacement</a:t>
            </a:r>
          </a:p>
          <a:p>
            <a:r>
              <a:rPr lang="en-US" dirty="0" smtClean="0"/>
              <a:t>HT</a:t>
            </a:r>
          </a:p>
          <a:p>
            <a:pPr lvl="1"/>
            <a:r>
              <a:rPr lang="en-US" dirty="0" smtClean="0"/>
              <a:t>Failure of modulator power supply causing a rise time in HT of 40ms instead of 6ms</a:t>
            </a:r>
          </a:p>
          <a:p>
            <a:pPr lvl="2"/>
            <a:r>
              <a:rPr lang="en-US" dirty="0" smtClean="0"/>
              <a:t>Manual FUG power supply put in place</a:t>
            </a:r>
          </a:p>
          <a:p>
            <a:pPr lvl="2"/>
            <a:r>
              <a:rPr lang="en-US" dirty="0" smtClean="0"/>
              <a:t>New PS to be ordered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Vacuum controls</a:t>
            </a:r>
          </a:p>
          <a:p>
            <a:r>
              <a:rPr lang="en-US" dirty="0" smtClean="0"/>
              <a:t>New PVSS controls have been used all year, but not without a few minor problems.</a:t>
            </a:r>
          </a:p>
          <a:p>
            <a:pPr lvl="1"/>
            <a:r>
              <a:rPr lang="en-US" dirty="0" smtClean="0"/>
              <a:t>Command memory</a:t>
            </a:r>
          </a:p>
          <a:p>
            <a:pPr lvl="2"/>
            <a:r>
              <a:rPr lang="en-US" dirty="0" smtClean="0"/>
              <a:t>To be addressed in version upgrade during shutdown</a:t>
            </a:r>
          </a:p>
          <a:p>
            <a:pPr lvl="1"/>
            <a:r>
              <a:rPr lang="en-US" dirty="0" smtClean="0"/>
              <a:t>Vacuum threshold between experiment and beam line</a:t>
            </a:r>
          </a:p>
          <a:p>
            <a:pPr lvl="2"/>
            <a:r>
              <a:rPr lang="en-US" dirty="0" smtClean="0"/>
              <a:t>8 E -04 mbar. </a:t>
            </a:r>
            <a:r>
              <a:rPr lang="en-US" u="sng" dirty="0" smtClean="0">
                <a:solidFill>
                  <a:srgbClr val="FF0000"/>
                </a:solidFill>
              </a:rPr>
              <a:t>Please ensure good pumping on experimental side.</a:t>
            </a:r>
          </a:p>
          <a:p>
            <a:r>
              <a:rPr lang="en-US" dirty="0" smtClean="0"/>
              <a:t>ISOLDE Controls</a:t>
            </a:r>
          </a:p>
          <a:p>
            <a:pPr lvl="1"/>
            <a:r>
              <a:rPr lang="en-US" dirty="0" smtClean="0"/>
              <a:t>New application for target start-up</a:t>
            </a:r>
          </a:p>
          <a:p>
            <a:pPr lvl="2"/>
            <a:r>
              <a:rPr lang="en-US" dirty="0" smtClean="0"/>
              <a:t>Includes vacuum sequence and water cooling</a:t>
            </a:r>
          </a:p>
          <a:p>
            <a:pPr lvl="1"/>
            <a:r>
              <a:rPr lang="en-US" dirty="0" smtClean="0"/>
              <a:t>VISTAR</a:t>
            </a:r>
          </a:p>
          <a:p>
            <a:pPr lvl="2"/>
            <a:r>
              <a:rPr lang="en-US" dirty="0" smtClean="0"/>
              <a:t>Modification of beam current averaging to smooth out peaks.</a:t>
            </a:r>
          </a:p>
          <a:p>
            <a:pPr lvl="2"/>
            <a:r>
              <a:rPr lang="en-US" dirty="0" smtClean="0"/>
              <a:t>Target operation features included in VISTAR including HT On or Off</a:t>
            </a:r>
          </a:p>
          <a:p>
            <a:pPr lvl="1"/>
            <a:r>
              <a:rPr lang="en-US" dirty="0" smtClean="0"/>
              <a:t>Logger, request for p-beam logging for experiments</a:t>
            </a:r>
          </a:p>
          <a:p>
            <a:pPr lvl="2"/>
            <a:r>
              <a:rPr lang="en-US" dirty="0" smtClean="0"/>
              <a:t>Logging device to measure all parameters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Infrastructure and beam lines</a:t>
            </a:r>
          </a:p>
          <a:p>
            <a:r>
              <a:rPr lang="en-US" dirty="0" smtClean="0"/>
              <a:t>REX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RILIS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Safety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Development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Shutdown Work 2010/2011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Front end #7 installation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Upgrade of vacuum controls for REX-ISOLDE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News from EN-STI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Target Area Upgrade Project</a:t>
            </a:r>
          </a:p>
        </p:txBody>
      </p:sp>
      <p:pic>
        <p:nvPicPr>
          <p:cNvPr id="7" name="Picture 4" descr="Hall isolde"/>
          <p:cNvPicPr>
            <a:picLocks noChangeAspect="1" noChangeArrowheads="1"/>
          </p:cNvPicPr>
          <p:nvPr/>
        </p:nvPicPr>
        <p:blipFill>
          <a:blip r:embed="rId3" cstate="print"/>
          <a:srcRect l="6403" t="5524" r="3841" b="3682"/>
          <a:stretch>
            <a:fillRect/>
          </a:stretch>
        </p:blipFill>
        <p:spPr bwMode="auto">
          <a:xfrm>
            <a:off x="4953000" y="1636713"/>
            <a:ext cx="4191000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13" y="990599"/>
            <a:ext cx="37561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REX scalability and reproducibility </a:t>
            </a:r>
          </a:p>
          <a:p>
            <a:pPr algn="ctr"/>
            <a:r>
              <a:rPr lang="en-US" sz="2000" dirty="0" smtClean="0"/>
              <a:t>good (in most cases)</a:t>
            </a:r>
          </a:p>
          <a:p>
            <a:endParaRPr lang="en-US" dirty="0" smtClean="0"/>
          </a:p>
          <a:p>
            <a:r>
              <a:rPr lang="en-US" dirty="0" smtClean="0"/>
              <a:t>Beams to </a:t>
            </a:r>
            <a:r>
              <a:rPr lang="en-US" dirty="0" err="1" smtClean="0"/>
              <a:t>Miniball</a:t>
            </a:r>
            <a:r>
              <a:rPr lang="en-US" dirty="0" smtClean="0"/>
              <a:t> from target #433. </a:t>
            </a:r>
          </a:p>
          <a:p>
            <a:r>
              <a:rPr lang="en-US" sz="1600" dirty="0" smtClean="0"/>
              <a:t>15/8       A/q=4 	stable EBIS</a:t>
            </a:r>
          </a:p>
          <a:p>
            <a:r>
              <a:rPr lang="en-US" sz="1600" dirty="0" smtClean="0"/>
              <a:t>16/8       208Pb49+ 	stable Isolde</a:t>
            </a:r>
          </a:p>
          <a:p>
            <a:r>
              <a:rPr lang="en-US" sz="1600" dirty="0" smtClean="0"/>
              <a:t>                192Pb45+ 	radioactive</a:t>
            </a:r>
          </a:p>
          <a:p>
            <a:r>
              <a:rPr lang="en-US" sz="1600" dirty="0" smtClean="0"/>
              <a:t>18/8       87Rb21+ 	stable Isolde</a:t>
            </a:r>
          </a:p>
          <a:p>
            <a:r>
              <a:rPr lang="en-US" sz="1600" dirty="0" smtClean="0"/>
              <a:t>                95Rb23+ 	radioactive</a:t>
            </a:r>
          </a:p>
          <a:p>
            <a:r>
              <a:rPr lang="en-US" sz="1600" dirty="0" smtClean="0"/>
              <a:t>19/8       93Rb22+ 	radioactive</a:t>
            </a:r>
          </a:p>
          <a:p>
            <a:r>
              <a:rPr lang="en-US" sz="1600" dirty="0" smtClean="0"/>
              <a:t>20/8       30Na7+ 	radioactive</a:t>
            </a:r>
            <a:br>
              <a:rPr lang="en-US" sz="1600" dirty="0" smtClean="0"/>
            </a:br>
            <a:r>
              <a:rPr lang="en-US" sz="1600" dirty="0" smtClean="0"/>
              <a:t>                99Rb23+ 	radioactive</a:t>
            </a:r>
          </a:p>
          <a:p>
            <a:r>
              <a:rPr lang="en-US" sz="1600" dirty="0" smtClean="0"/>
              <a:t>23/8       A/q=4 	stable EBIS</a:t>
            </a:r>
          </a:p>
          <a:p>
            <a:r>
              <a:rPr lang="en-US" sz="1600" dirty="0" smtClean="0"/>
              <a:t>REX in standby, WITCH uses REXTRAP</a:t>
            </a:r>
          </a:p>
          <a:p>
            <a:r>
              <a:rPr lang="en-US" sz="1600" dirty="0" smtClean="0"/>
              <a:t>30/8       A/q=4 	stable EBIS</a:t>
            </a:r>
          </a:p>
          <a:p>
            <a:r>
              <a:rPr lang="en-US" sz="1600" dirty="0" smtClean="0"/>
              <a:t>                224Ra52+ 	radioactive</a:t>
            </a:r>
          </a:p>
          <a:p>
            <a:r>
              <a:rPr lang="en-US" sz="1600" dirty="0" smtClean="0"/>
              <a:t>1/9         97Rb23+ 	radioactive</a:t>
            </a:r>
          </a:p>
          <a:p>
            <a:r>
              <a:rPr lang="en-US" sz="1600" dirty="0" smtClean="0"/>
              <a:t>2/9         99Rb23+ 	radioactive</a:t>
            </a:r>
          </a:p>
          <a:p>
            <a:r>
              <a:rPr lang="en-US" sz="1600" dirty="0" smtClean="0"/>
              <a:t>3/9         A/q=4 	stable EBIS     </a:t>
            </a:r>
          </a:p>
          <a:p>
            <a:r>
              <a:rPr lang="en-US" sz="1600" dirty="0" smtClean="0"/>
              <a:t>                224Ra52+ 	radioactive</a:t>
            </a:r>
          </a:p>
          <a:p>
            <a:r>
              <a:rPr lang="en-US" sz="1600" dirty="0" smtClean="0"/>
              <a:t>4/9         A/q=4 	stable EBIS</a:t>
            </a:r>
          </a:p>
          <a:p>
            <a:r>
              <a:rPr lang="en-US" dirty="0" smtClean="0"/>
              <a:t>At least 16 beams in 15 days!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685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improve the beam purity new </a:t>
            </a:r>
          </a:p>
          <a:p>
            <a:pPr algn="ctr"/>
            <a:r>
              <a:rPr lang="en-US" sz="2000" dirty="0" smtClean="0"/>
              <a:t>NEGs pumps installed in REXEBIS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4595" y="6244683"/>
            <a:ext cx="350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July 2010 </a:t>
            </a:r>
            <a:r>
              <a:rPr lang="en-US" sz="1200" dirty="0" err="1" smtClean="0"/>
              <a:t>I</a:t>
            </a:r>
            <a:r>
              <a:rPr lang="en-US" sz="1200" baseline="-25000" dirty="0" err="1" smtClean="0"/>
              <a:t>coll</a:t>
            </a:r>
            <a:r>
              <a:rPr lang="en-US" sz="1200" dirty="0" smtClean="0"/>
              <a:t>=202 </a:t>
            </a:r>
            <a:r>
              <a:rPr lang="en-US" sz="1200" dirty="0" err="1" smtClean="0"/>
              <a:t>mA</a:t>
            </a:r>
            <a:r>
              <a:rPr lang="en-US" sz="1200" dirty="0" smtClean="0"/>
              <a:t>,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period</a:t>
            </a:r>
            <a:r>
              <a:rPr lang="en-US" sz="1200" dirty="0" smtClean="0"/>
              <a:t>=26 ms,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breed</a:t>
            </a:r>
            <a:r>
              <a:rPr lang="en-US" sz="1200" dirty="0" smtClean="0"/>
              <a:t>=24.4 ms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92390" y="3542373"/>
            <a:ext cx="3264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July 2008 </a:t>
            </a:r>
            <a:r>
              <a:rPr lang="en-US" sz="1200" dirty="0" err="1" smtClean="0"/>
              <a:t>I</a:t>
            </a:r>
            <a:r>
              <a:rPr lang="en-US" sz="1200" baseline="-25000" dirty="0" err="1" smtClean="0"/>
              <a:t>coll</a:t>
            </a:r>
            <a:r>
              <a:rPr lang="en-US" sz="1200" dirty="0" smtClean="0"/>
              <a:t>=179 </a:t>
            </a:r>
            <a:r>
              <a:rPr lang="en-US" sz="1200" dirty="0" err="1" smtClean="0"/>
              <a:t>mA</a:t>
            </a:r>
            <a:r>
              <a:rPr lang="en-US" sz="1200" dirty="0" smtClean="0"/>
              <a:t>,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period</a:t>
            </a:r>
            <a:r>
              <a:rPr lang="en-US" sz="1200" dirty="0" smtClean="0"/>
              <a:t>=20 ms,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breed</a:t>
            </a:r>
            <a:r>
              <a:rPr lang="en-US" sz="1200" dirty="0" smtClean="0"/>
              <a:t>=18 ms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49337" y="2795078"/>
            <a:ext cx="461665" cy="20681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NB! Change of scale. </a:t>
            </a:r>
            <a:endParaRPr lang="en-US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57600" y="6488668"/>
            <a:ext cx="24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F. Wenander &amp; D. Voulot</a:t>
            </a:r>
            <a:endParaRPr lang="en-US" i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3505200" cy="1143000"/>
          </a:xfrm>
        </p:spPr>
        <p:txBody>
          <a:bodyPr/>
          <a:lstStyle/>
          <a:p>
            <a:r>
              <a:rPr lang="en-US" dirty="0" smtClean="0"/>
              <a:t>REX-ISOLDE</a:t>
            </a:r>
            <a:endParaRPr lang="en-US" dirty="0"/>
          </a:p>
        </p:txBody>
      </p:sp>
      <p:grpSp>
        <p:nvGrpSpPr>
          <p:cNvPr id="15" name="Group 39"/>
          <p:cNvGrpSpPr/>
          <p:nvPr/>
        </p:nvGrpSpPr>
        <p:grpSpPr>
          <a:xfrm>
            <a:off x="5105400" y="1295400"/>
            <a:ext cx="3201055" cy="2272455"/>
            <a:chOff x="5022683" y="1257290"/>
            <a:chExt cx="3201055" cy="22724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2683" y="1274884"/>
              <a:ext cx="3201055" cy="225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210302" y="2538421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N4+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4690" y="2909901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N3+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9269" y="1257290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N5+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9729" y="2138371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N6+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43718" y="2886088"/>
              <a:ext cx="3337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Ar9+</a:t>
              </a:r>
              <a:endParaRPr lang="en-US" sz="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9868" y="2833709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Ar10+</a:t>
              </a:r>
              <a:endParaRPr lang="en-US" sz="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9843" y="2886092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Ar11+</a:t>
              </a:r>
              <a:endParaRPr lang="en-US" sz="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48381" y="2967059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Ar12+</a:t>
              </a:r>
              <a:endParaRPr lang="en-US" sz="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29481" y="2967060"/>
              <a:ext cx="3337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Ar8+</a:t>
              </a:r>
              <a:endParaRPr lang="en-US" sz="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20018" y="3038497"/>
              <a:ext cx="3337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Ar7+</a:t>
              </a:r>
              <a:endParaRPr lang="en-US" sz="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91215" y="3028973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Ar13+</a:t>
              </a:r>
              <a:endParaRPr lang="en-US" sz="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053014" y="1609726"/>
              <a:ext cx="266700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40"/>
          <p:cNvGrpSpPr/>
          <p:nvPr/>
        </p:nvGrpSpPr>
        <p:grpSpPr>
          <a:xfrm>
            <a:off x="5105400" y="4038600"/>
            <a:ext cx="3163607" cy="2228482"/>
            <a:chOff x="5033753" y="3978793"/>
            <a:chExt cx="3163607" cy="2228482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3753" y="3978793"/>
              <a:ext cx="3163607" cy="222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181727" y="5662661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N4+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6589" y="5743598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N3+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48301" y="5286500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N5+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24472" y="5434079"/>
              <a:ext cx="31130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</a:rPr>
                <a:t>N6+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15140" y="4467239"/>
              <a:ext cx="3337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Ar9+</a:t>
              </a:r>
              <a:endParaRPr lang="en-US" sz="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91290" y="4033858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Ar10+</a:t>
              </a:r>
              <a:endParaRPr lang="en-US" sz="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3642" y="4148095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Ar11+</a:t>
              </a:r>
              <a:endParaRPr lang="en-US" sz="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29335" y="4443322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Ar12+</a:t>
              </a:r>
              <a:endParaRPr lang="en-US" sz="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96142" y="5076848"/>
              <a:ext cx="3337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Ar8+</a:t>
              </a:r>
              <a:endParaRPr lang="en-US" sz="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72394" y="5615013"/>
              <a:ext cx="33374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Ar7+</a:t>
              </a:r>
              <a:endParaRPr lang="en-US" sz="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53117" y="4891039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Ar13+</a:t>
              </a:r>
              <a:endParaRPr lang="en-US" sz="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4526" y="5167259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Ar14+</a:t>
              </a:r>
              <a:endParaRPr lang="en-US" sz="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76888" y="5391102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Ar15+</a:t>
              </a:r>
              <a:endParaRPr lang="en-US" sz="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62589" y="5648275"/>
              <a:ext cx="37221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Ar16+</a:t>
              </a:r>
              <a:endParaRPr lang="en-US" sz="6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048250" y="4100513"/>
              <a:ext cx="266700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370956" y="4070194"/>
            <a:ext cx="1308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suppression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9600" y="1295400"/>
            <a:ext cx="42214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TwinEBIS</a:t>
            </a:r>
            <a:r>
              <a:rPr lang="en-US" b="1" dirty="0" smtClean="0"/>
              <a:t> arrival from </a:t>
            </a:r>
            <a:br>
              <a:rPr lang="en-US" b="1" dirty="0" smtClean="0"/>
            </a:br>
            <a:r>
              <a:rPr lang="en-US" b="1" dirty="0" err="1" smtClean="0"/>
              <a:t>Manne</a:t>
            </a:r>
            <a:r>
              <a:rPr lang="en-US" b="1" dirty="0" smtClean="0"/>
              <a:t> Siegbahn Laboratory</a:t>
            </a:r>
          </a:p>
          <a:p>
            <a:endParaRPr lang="en-US" dirty="0" smtClean="0"/>
          </a:p>
          <a:p>
            <a:r>
              <a:rPr lang="en-US" dirty="0" smtClean="0"/>
              <a:t>Act as 	spare solenoid</a:t>
            </a:r>
          </a:p>
          <a:p>
            <a:r>
              <a:rPr lang="en-US" dirty="0" smtClean="0"/>
              <a:t>	test bench for cathodes and guns</a:t>
            </a:r>
          </a:p>
          <a:p>
            <a:endParaRPr lang="en-US" dirty="0" smtClean="0"/>
          </a:p>
          <a:p>
            <a:r>
              <a:rPr lang="en-US" dirty="0" smtClean="0"/>
              <a:t>Plan	Installation during 2010 Q1-Q3</a:t>
            </a:r>
          </a:p>
        </p:txBody>
      </p:sp>
      <p:pic>
        <p:nvPicPr>
          <p:cNvPr id="15362" name="Picture 2" descr="\\cern.ch\dfs\Users\w\wenander\Documents\Graphics\TwinEBIS 2010\P1060138.JPG"/>
          <p:cNvPicPr>
            <a:picLocks noChangeAspect="1" noChangeArrowheads="1"/>
          </p:cNvPicPr>
          <p:nvPr/>
        </p:nvPicPr>
        <p:blipFill>
          <a:blip r:embed="rId3" cstate="print"/>
          <a:srcRect l="4989" t="17567" r="18840" b="662"/>
          <a:stretch>
            <a:fillRect/>
          </a:stretch>
        </p:blipFill>
        <p:spPr bwMode="auto">
          <a:xfrm>
            <a:off x="4648200" y="3581400"/>
            <a:ext cx="3657600" cy="29448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295400"/>
            <a:ext cx="412574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Consolidation of REXTRAP </a:t>
            </a:r>
          </a:p>
          <a:p>
            <a:endParaRPr lang="en-US" dirty="0" smtClean="0"/>
          </a:p>
          <a:p>
            <a:r>
              <a:rPr lang="en-US" dirty="0" smtClean="0"/>
              <a:t>* New 	       </a:t>
            </a:r>
            <a:r>
              <a:rPr lang="en-US" sz="1600" dirty="0" smtClean="0"/>
              <a:t>PLC</a:t>
            </a:r>
          </a:p>
          <a:p>
            <a:r>
              <a:rPr lang="en-US" sz="1600" dirty="0" smtClean="0"/>
              <a:t>	        Control system</a:t>
            </a:r>
          </a:p>
          <a:p>
            <a:r>
              <a:rPr lang="en-US" sz="1600" dirty="0" smtClean="0"/>
              <a:t>	        RF system</a:t>
            </a:r>
          </a:p>
          <a:p>
            <a:r>
              <a:rPr lang="en-US" sz="1600" dirty="0" smtClean="0"/>
              <a:t>	        Beam diagnostics</a:t>
            </a:r>
          </a:p>
          <a:p>
            <a:r>
              <a:rPr lang="en-US" sz="1600" dirty="0" smtClean="0"/>
              <a:t>	        Application</a:t>
            </a:r>
            <a:endParaRPr lang="en-US" dirty="0" smtClean="0"/>
          </a:p>
          <a:p>
            <a:r>
              <a:rPr lang="en-US" dirty="0" smtClean="0"/>
              <a:t>* Improved    </a:t>
            </a:r>
            <a:r>
              <a:rPr lang="en-US" sz="1600" dirty="0" smtClean="0"/>
              <a:t>Voltage sampling</a:t>
            </a:r>
          </a:p>
          <a:p>
            <a:r>
              <a:rPr lang="en-US" dirty="0" smtClean="0"/>
              <a:t>* Some new power supplies</a:t>
            </a:r>
          </a:p>
          <a:p>
            <a:endParaRPr lang="en-US" dirty="0" smtClean="0"/>
          </a:p>
          <a:p>
            <a:r>
              <a:rPr lang="en-US" dirty="0" smtClean="0"/>
              <a:t>Ready by beginning of May 2011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2. Consolidation of REX vacuum system</a:t>
            </a:r>
          </a:p>
          <a:p>
            <a:r>
              <a:rPr lang="en-US" dirty="0" smtClean="0"/>
              <a:t>PVSS (remote) control of complete system</a:t>
            </a:r>
          </a:p>
          <a:p>
            <a:r>
              <a:rPr lang="en-US" dirty="0" smtClean="0"/>
              <a:t>Some new gauges and pumps</a:t>
            </a:r>
          </a:p>
          <a:p>
            <a:r>
              <a:rPr lang="en-US" dirty="0" smtClean="0"/>
              <a:t>Ready by beginning of May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81000"/>
            <a:ext cx="6245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REX - Upgrade and development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324600"/>
            <a:ext cx="24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F. Wenander &amp; D. Voulot</a:t>
            </a:r>
            <a:endParaRPr lang="en-US" i="1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4930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Evaluated consequences of long-lived </a:t>
            </a:r>
            <a:br>
              <a:rPr lang="en-US" sz="2400" dirty="0" smtClean="0"/>
            </a:br>
            <a:r>
              <a:rPr lang="en-US" sz="2400" dirty="0" smtClean="0"/>
              <a:t>beams at REX-ISOLDE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Conclusions from meeting</a:t>
            </a:r>
          </a:p>
          <a:p>
            <a:endParaRPr lang="en-US" dirty="0" smtClean="0"/>
          </a:p>
          <a:p>
            <a:r>
              <a:rPr lang="en-US" dirty="0" smtClean="0"/>
              <a:t>1.       INTC informed by RP and the technical committee about the consequences for machine maintenance and chamber openings in case long-lived radioactive beams are accepted.</a:t>
            </a:r>
          </a:p>
          <a:p>
            <a:endParaRPr lang="en-US" dirty="0" smtClean="0"/>
          </a:p>
          <a:p>
            <a:r>
              <a:rPr lang="en-US" dirty="0" smtClean="0"/>
              <a:t>2.      IEFC informed of that measures will be required</a:t>
            </a:r>
          </a:p>
          <a:p>
            <a:endParaRPr lang="en-US" dirty="0" smtClean="0"/>
          </a:p>
          <a:p>
            <a:r>
              <a:rPr lang="en-US" dirty="0" smtClean="0"/>
              <a:t>3.      Apply same beam rules as for the rest of ISOLDE.</a:t>
            </a:r>
          </a:p>
          <a:p>
            <a:endParaRPr lang="en-US" dirty="0" smtClean="0"/>
          </a:p>
          <a:p>
            <a:r>
              <a:rPr lang="en-US" dirty="0" smtClean="0"/>
              <a:t>4.       We will be prepared for the worst-case scenario in terms of measures that need to be taken for maintenance (e.g. air lock / tents around areas to be opened), although, based on the experience from ISOLDE, such measures are very unlikely.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324600"/>
            <a:ext cx="24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F. Wenander &amp; D. Voulot</a:t>
            </a:r>
            <a:endParaRPr lang="en-US" i="1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211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8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1898</Words>
  <Application>Microsoft Office PowerPoint</Application>
  <PresentationFormat>On-screen Show (4:3)</PresentationFormat>
  <Paragraphs>503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ISOLDE Technical Report</vt:lpstr>
      <vt:lpstr>Overview</vt:lpstr>
      <vt:lpstr>Operations</vt:lpstr>
      <vt:lpstr>Operations</vt:lpstr>
      <vt:lpstr>Operations</vt:lpstr>
      <vt:lpstr>Overview</vt:lpstr>
      <vt:lpstr>REX-ISOLDE</vt:lpstr>
      <vt:lpstr>PowerPoint Presentation</vt:lpstr>
      <vt:lpstr>PowerPoint Presentation</vt:lpstr>
      <vt:lpstr>Overview</vt:lpstr>
      <vt:lpstr>High intensity ISOLDE beams with RILIS</vt:lpstr>
      <vt:lpstr>New lasers for RILIS</vt:lpstr>
      <vt:lpstr>Overview</vt:lpstr>
      <vt:lpstr>PowerPoint Presentation</vt:lpstr>
      <vt:lpstr>PowerPoint Presentation</vt:lpstr>
      <vt:lpstr>PowerPoint Presentation</vt:lpstr>
      <vt:lpstr>Overview</vt:lpstr>
      <vt:lpstr>TISD – Target &amp; Ion Source Development</vt:lpstr>
      <vt:lpstr>TISD – Target &amp; Ion Source Development</vt:lpstr>
      <vt:lpstr>Overview</vt:lpstr>
      <vt:lpstr>FE#7 - Justification</vt:lpstr>
      <vt:lpstr>FE#7 - Justification</vt:lpstr>
      <vt:lpstr>FE#7 - Experience from FE #6 Installation</vt:lpstr>
      <vt:lpstr>FE#7 - Differences</vt:lpstr>
      <vt:lpstr>FE#7 - WDP and RWP</vt:lpstr>
      <vt:lpstr>REX Vacuum Controls Upgrade</vt:lpstr>
      <vt:lpstr>REX Vacuum Controls Upgrade</vt:lpstr>
      <vt:lpstr>Overview</vt:lpstr>
      <vt:lpstr>News From EN</vt:lpstr>
      <vt:lpstr>Robot replacement</vt:lpstr>
      <vt:lpstr>Robot - Conceptual design  - robot on AGV</vt:lpstr>
      <vt:lpstr>Robot- Initial Tests at Staubli</vt:lpstr>
      <vt:lpstr>Waste elimination -Background</vt:lpstr>
      <vt:lpstr>ISOLDE Target Disposal</vt:lpstr>
      <vt:lpstr>Status</vt:lpstr>
      <vt:lpstr>UC2-Bristol University Collaboration</vt:lpstr>
      <vt:lpstr>Handling in target area</vt:lpstr>
      <vt:lpstr>Storage in ISR3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ISOLDE Technical Report</dc:title>
  <dc:creator>catheral</dc:creator>
  <cp:lastModifiedBy>Jenny Weterings</cp:lastModifiedBy>
  <cp:revision>19</cp:revision>
  <dcterms:created xsi:type="dcterms:W3CDTF">2010-10-29T12:49:16Z</dcterms:created>
  <dcterms:modified xsi:type="dcterms:W3CDTF">2013-04-04T13:04:30Z</dcterms:modified>
</cp:coreProperties>
</file>