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2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5" r:id="rId3"/>
    <p:sldId id="266" r:id="rId4"/>
    <p:sldId id="267" r:id="rId5"/>
    <p:sldId id="290" r:id="rId6"/>
    <p:sldId id="286" r:id="rId7"/>
    <p:sldId id="279" r:id="rId8"/>
    <p:sldId id="280" r:id="rId9"/>
    <p:sldId id="281" r:id="rId10"/>
    <p:sldId id="282" r:id="rId11"/>
    <p:sldId id="287" r:id="rId12"/>
    <p:sldId id="284" r:id="rId13"/>
    <p:sldId id="285" r:id="rId14"/>
    <p:sldId id="268" r:id="rId15"/>
    <p:sldId id="277" r:id="rId16"/>
    <p:sldId id="289" r:id="rId17"/>
    <p:sldId id="270" r:id="rId18"/>
    <p:sldId id="272" r:id="rId19"/>
    <p:sldId id="269" r:id="rId20"/>
    <p:sldId id="274" r:id="rId21"/>
    <p:sldId id="278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007B5-DE61-48EF-9703-824CB0461DF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C0041-09D5-42FC-BED7-B5D52A62D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9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07F40-D69B-4F40-B5A5-CD4188EB36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2DF1C-C3E8-4006-AF53-687E580C3C7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2DF1C-C3E8-4006-AF53-687E580C3C7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AC4D9-3865-47B7-946F-6B1303E82832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0041-09D5-42FC-BED7-B5D52A62D16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DF397-9A72-4C55-81E1-EEBCF58BF94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07F40-D69B-4F40-B5A5-CD4188EB36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07F40-D69B-4F40-B5A5-CD4188EB36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07F40-D69B-4F40-B5A5-CD4188EB36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9F5A55-CE6F-43F2-A666-C75C40D858A3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F152410-06C3-4BC9-A112-3081C285E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97" Type="http://schemas.openxmlformats.org/officeDocument/2006/relationships/notesSlide" Target="../notesSlides/notesSlide12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image" Target="../media/image28.emf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image" Target="../media/image26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image" Target="../media/image27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image" Target="../media/image29.jpe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9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10" Type="http://schemas.openxmlformats.org/officeDocument/2006/relationships/tags" Target="../tags/tag105.xml"/><Relationship Id="rId19" Type="http://schemas.openxmlformats.org/officeDocument/2006/relationships/image" Target="../media/image28.emf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scholarpedia.org/wiki/images/c/ce/3D_ISOLDE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wmf"/><Relationship Id="rId5" Type="http://schemas.microsoft.com/office/2007/relationships/hdphoto" Target="../media/hdphoto1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5.jpeg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Richard Catherall EN-STI</a:t>
            </a:r>
          </a:p>
          <a:p>
            <a:r>
              <a:rPr lang="en-US" dirty="0" smtClean="0"/>
              <a:t>CERN, 6</a:t>
            </a:r>
            <a:r>
              <a:rPr lang="en-US" baseline="30000" dirty="0" smtClean="0"/>
              <a:t>th</a:t>
            </a:r>
            <a:r>
              <a:rPr lang="en-US" dirty="0" smtClean="0"/>
              <a:t> July 2011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ISOLDE Technical Report for the ISCC </a:t>
            </a: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88640"/>
            <a:ext cx="1295401" cy="9293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257800"/>
            <a:ext cx="145216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ogbook/eLogbook/attach_reader?attach_id=11743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348880"/>
            <a:ext cx="5802921" cy="4190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390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REX Vacuum Upgrade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62000" y="1009471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 REX vacuum system now fully automated - same controls as for ISOLDE</a:t>
            </a:r>
          </a:p>
          <a:p>
            <a:endParaRPr lang="en-US" dirty="0" smtClean="0"/>
          </a:p>
          <a:p>
            <a:r>
              <a:rPr lang="en-US" dirty="0" smtClean="0"/>
              <a:t>2. Increased the pumping speed in the RFQ section, lowered pressure a factor 2</a:t>
            </a:r>
          </a:p>
          <a:p>
            <a:r>
              <a:rPr lang="en-US" sz="1600" dirty="0" smtClean="0"/>
              <a:t>	(aim for better transmission of heavy ions)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88024" y="6488668"/>
            <a:ext cx="409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S. Blanchard, G. Vandoni &amp; C. Collomb Patton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156930"/>
            <a:ext cx="73152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REXEBIS electron beam cathode</a:t>
            </a:r>
          </a:p>
          <a:p>
            <a:r>
              <a:rPr lang="en-US" sz="2000" dirty="0" smtClean="0"/>
              <a:t>* CeB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 used instead of LaB</a:t>
            </a:r>
            <a:r>
              <a:rPr lang="en-US" sz="2000" baseline="-25000" dirty="0" smtClean="0"/>
              <a:t>6</a:t>
            </a:r>
          </a:p>
          <a:p>
            <a:r>
              <a:rPr lang="en-US" sz="2000" dirty="0" smtClean="0"/>
              <a:t>* Low electron emission but no acute poisoning effects</a:t>
            </a:r>
          </a:p>
          <a:p>
            <a:endParaRPr lang="en-US" sz="2000" dirty="0" smtClean="0"/>
          </a:p>
          <a:p>
            <a:r>
              <a:rPr lang="en-US" sz="2000" dirty="0" smtClean="0"/>
              <a:t>Attenuation foils</a:t>
            </a:r>
          </a:p>
          <a:p>
            <a:r>
              <a:rPr lang="en-US" sz="2000" dirty="0" smtClean="0"/>
              <a:t>* Installed before and after RFQ to reduce the beam intensity for:</a:t>
            </a:r>
          </a:p>
          <a:p>
            <a:r>
              <a:rPr lang="en-US" sz="2000" dirty="0" smtClean="0"/>
              <a:t>	1. beam composition measurements in ionization chamber </a:t>
            </a:r>
          </a:p>
          <a:p>
            <a:r>
              <a:rPr lang="en-US" sz="2000" dirty="0" smtClean="0"/>
              <a:t>	2. </a:t>
            </a:r>
            <a:r>
              <a:rPr lang="en-US" sz="2000" dirty="0" err="1" smtClean="0"/>
              <a:t>Linac</a:t>
            </a:r>
            <a:r>
              <a:rPr lang="en-US" sz="2000" dirty="0" smtClean="0"/>
              <a:t> setup measurements using a Si detector</a:t>
            </a:r>
          </a:p>
          <a:p>
            <a:r>
              <a:rPr lang="en-US" sz="2000" dirty="0" smtClean="0"/>
              <a:t>* 15 um copper foil with 50 um diameter holes</a:t>
            </a:r>
          </a:p>
          <a:p>
            <a:r>
              <a:rPr lang="en-US" sz="2000" dirty="0" smtClean="0"/>
              <a:t>* Should reach an attenuation factor of 1E6</a:t>
            </a:r>
          </a:p>
          <a:p>
            <a:r>
              <a:rPr lang="en-US" sz="2000" dirty="0" smtClean="0"/>
              <a:t>*  No need to insert collimators along the </a:t>
            </a:r>
            <a:r>
              <a:rPr lang="en-US" sz="2000" dirty="0" err="1" smtClean="0"/>
              <a:t>Linac</a:t>
            </a:r>
            <a:r>
              <a:rPr lang="en-US" sz="2000" dirty="0" smtClean="0"/>
              <a:t> and change EBIS </a:t>
            </a:r>
          </a:p>
          <a:p>
            <a:r>
              <a:rPr lang="en-US" sz="2000" dirty="0" smtClean="0"/>
              <a:t>settings to reduce the beam intensity</a:t>
            </a:r>
          </a:p>
          <a:p>
            <a:pPr>
              <a:buFont typeface="Arial" charset="0"/>
              <a:buChar char="•"/>
            </a:pPr>
            <a:endParaRPr lang="en-US" sz="2000" dirty="0" smtClean="0"/>
          </a:p>
          <a:p>
            <a:r>
              <a:rPr lang="en-US" sz="2000" dirty="0" smtClean="0"/>
              <a:t> 7-gap tuners</a:t>
            </a:r>
          </a:p>
          <a:p>
            <a:r>
              <a:rPr lang="en-US" sz="2000" dirty="0" smtClean="0"/>
              <a:t>* All three cavities equipped with new tuner drives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35896" y="476672"/>
            <a:ext cx="338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REX miscellaneous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05600" y="1752600"/>
            <a:ext cx="2286000" cy="19519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3657600"/>
            <a:ext cx="2261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Foils on collimator wheel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507112"/>
            <a:ext cx="2182560" cy="212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600" y="6488668"/>
            <a:ext cx="221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F. </a:t>
            </a:r>
            <a:r>
              <a:rPr lang="fr-CH" dirty="0" err="1" smtClean="0"/>
              <a:t>Wenander</a:t>
            </a:r>
            <a:r>
              <a:rPr lang="fr-CH" dirty="0" smtClean="0"/>
              <a:t> &amp; D. </a:t>
            </a:r>
            <a:r>
              <a:rPr lang="fr-CH" dirty="0" err="1" smtClean="0"/>
              <a:t>Voulot</a:t>
            </a:r>
            <a:endParaRPr lang="en-US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092296"/>
            <a:ext cx="8944885" cy="5637900"/>
            <a:chOff x="251520" y="519380"/>
            <a:chExt cx="8944885" cy="5637900"/>
          </a:xfrm>
        </p:grpSpPr>
        <p:sp>
          <p:nvSpPr>
            <p:cNvPr id="102" name="Oval 101"/>
            <p:cNvSpPr/>
            <p:nvPr>
              <p:custDataLst>
                <p:tags r:id="rId6"/>
              </p:custDataLst>
            </p:nvPr>
          </p:nvSpPr>
          <p:spPr>
            <a:xfrm rot="10800000">
              <a:off x="8087901" y="2936539"/>
              <a:ext cx="671052" cy="661406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kern="0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1" name="Straight Connector 10"/>
            <p:cNvCxnSpPr>
              <a:stCxn id="96" idx="3"/>
            </p:cNvCxnSpPr>
            <p:nvPr>
              <p:custDataLst>
                <p:tags r:id="rId7"/>
              </p:custDataLst>
            </p:nvPr>
          </p:nvCxnSpPr>
          <p:spPr>
            <a:xfrm flipH="1">
              <a:off x="6791155" y="3575140"/>
              <a:ext cx="36679" cy="63676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2" name="Gerade Verbindung mit Pfeil 122"/>
            <p:cNvCxnSpPr/>
            <p:nvPr>
              <p:custDataLst>
                <p:tags r:id="rId8"/>
              </p:custDataLst>
            </p:nvPr>
          </p:nvCxnSpPr>
          <p:spPr>
            <a:xfrm flipV="1">
              <a:off x="5810710" y="4815214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31" name="Gerade Verbindung mit Pfeil 122"/>
            <p:cNvCxnSpPr/>
            <p:nvPr>
              <p:custDataLst>
                <p:tags r:id="rId9"/>
              </p:custDataLst>
            </p:nvPr>
          </p:nvCxnSpPr>
          <p:spPr>
            <a:xfrm flipV="1">
              <a:off x="5777680" y="1653318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33" name="Gerade Verbindung mit Pfeil 122"/>
            <p:cNvCxnSpPr/>
            <p:nvPr>
              <p:custDataLst>
                <p:tags r:id="rId10"/>
              </p:custDataLst>
            </p:nvPr>
          </p:nvCxnSpPr>
          <p:spPr>
            <a:xfrm flipV="1">
              <a:off x="5674059" y="4192201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3" name="Straight Connector 42"/>
            <p:cNvCxnSpPr>
              <a:stCxn id="165" idx="3"/>
              <a:endCxn id="166" idx="1"/>
            </p:cNvCxnSpPr>
            <p:nvPr>
              <p:custDataLst>
                <p:tags r:id="rId11"/>
              </p:custDataLst>
            </p:nvPr>
          </p:nvCxnSpPr>
          <p:spPr>
            <a:xfrm>
              <a:off x="1775987" y="4193664"/>
              <a:ext cx="928799" cy="18243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4" name="Straight Connector 43"/>
            <p:cNvCxnSpPr/>
            <p:nvPr>
              <p:custDataLst>
                <p:tags r:id="rId12"/>
              </p:custDataLst>
            </p:nvPr>
          </p:nvCxnSpPr>
          <p:spPr>
            <a:xfrm flipV="1">
              <a:off x="2388243" y="4795027"/>
              <a:ext cx="438313" cy="533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5" name="Gerade Verbindung mit Pfeil 122"/>
            <p:cNvCxnSpPr/>
            <p:nvPr>
              <p:custDataLst>
                <p:tags r:id="rId13"/>
              </p:custDataLst>
            </p:nvPr>
          </p:nvCxnSpPr>
          <p:spPr>
            <a:xfrm flipV="1">
              <a:off x="5742845" y="3297603"/>
              <a:ext cx="2595796" cy="9411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7" name="Gerade Verbindung mit Pfeil 122"/>
            <p:cNvCxnSpPr/>
            <p:nvPr>
              <p:custDataLst>
                <p:tags r:id="rId14"/>
              </p:custDataLst>
            </p:nvPr>
          </p:nvCxnSpPr>
          <p:spPr>
            <a:xfrm flipH="1">
              <a:off x="5742846" y="3355426"/>
              <a:ext cx="2595795" cy="20548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stealth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8" name="Gerade Verbindung mit Pfeil 118"/>
            <p:cNvCxnSpPr/>
            <p:nvPr>
              <p:custDataLst>
                <p:tags r:id="rId15"/>
              </p:custDataLst>
            </p:nvPr>
          </p:nvCxnSpPr>
          <p:spPr>
            <a:xfrm>
              <a:off x="2424776" y="3196101"/>
              <a:ext cx="5913865" cy="101502"/>
            </a:xfrm>
            <a:prstGeom prst="straightConnector1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49" name="Gerade Verbindung mit Pfeil 122"/>
            <p:cNvCxnSpPr>
              <a:stCxn id="167" idx="3"/>
              <a:endCxn id="169" idx="1"/>
            </p:cNvCxnSpPr>
            <p:nvPr>
              <p:custDataLst>
                <p:tags r:id="rId16"/>
              </p:custDataLst>
            </p:nvPr>
          </p:nvCxnSpPr>
          <p:spPr>
            <a:xfrm>
              <a:off x="4229083" y="4811263"/>
              <a:ext cx="152401" cy="0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50" name="Rectangle 49"/>
            <p:cNvSpPr/>
            <p:nvPr>
              <p:custDataLst>
                <p:tags r:id="rId17"/>
              </p:custDataLst>
            </p:nvPr>
          </p:nvSpPr>
          <p:spPr>
            <a:xfrm>
              <a:off x="251520" y="817785"/>
              <a:ext cx="1524297" cy="43204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Nd:YAG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>
              <p:custDataLst>
                <p:tags r:id="rId18"/>
              </p:custDataLst>
            </p:nvPr>
          </p:nvSpPr>
          <p:spPr>
            <a:xfrm>
              <a:off x="2704786" y="817785"/>
              <a:ext cx="1524297" cy="432048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Dye 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>
              <p:custDataLst>
                <p:tags r:id="rId19"/>
              </p:custDataLst>
            </p:nvPr>
          </p:nvSpPr>
          <p:spPr>
            <a:xfrm>
              <a:off x="2704786" y="1417141"/>
              <a:ext cx="1524297" cy="432048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Dye 1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>
              <a:stCxn id="50" idx="3"/>
              <a:endCxn id="51" idx="1"/>
            </p:cNvCxnSpPr>
            <p:nvPr>
              <p:custDataLst>
                <p:tags r:id="rId20"/>
              </p:custDataLst>
            </p:nvPr>
          </p:nvCxnSpPr>
          <p:spPr>
            <a:xfrm>
              <a:off x="1775817" y="1033809"/>
              <a:ext cx="928969" cy="0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54" name="Straight Connector 53"/>
            <p:cNvCxnSpPr/>
            <p:nvPr>
              <p:custDataLst>
                <p:tags r:id="rId21"/>
              </p:custDataLst>
            </p:nvPr>
          </p:nvCxnSpPr>
          <p:spPr>
            <a:xfrm>
              <a:off x="2411805" y="1616929"/>
              <a:ext cx="292981" cy="0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55" name="Straight Connector 54"/>
            <p:cNvCxnSpPr/>
            <p:nvPr>
              <p:custDataLst>
                <p:tags r:id="rId22"/>
              </p:custDataLst>
            </p:nvPr>
          </p:nvCxnSpPr>
          <p:spPr>
            <a:xfrm>
              <a:off x="2411805" y="1033809"/>
              <a:ext cx="12971" cy="2111394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56" name="Rectangle 55"/>
            <p:cNvSpPr/>
            <p:nvPr>
              <p:custDataLst>
                <p:tags r:id="rId23"/>
              </p:custDataLst>
            </p:nvPr>
          </p:nvSpPr>
          <p:spPr>
            <a:xfrm>
              <a:off x="4381484" y="1455517"/>
              <a:ext cx="605532" cy="35529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>
              <p:custDataLst>
                <p:tags r:id="rId24"/>
              </p:custDataLst>
            </p:nvPr>
          </p:nvSpPr>
          <p:spPr>
            <a:xfrm>
              <a:off x="3546855" y="882519"/>
              <a:ext cx="605532" cy="30258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2" idx="3"/>
              <a:endCxn id="56" idx="1"/>
            </p:cNvCxnSpPr>
            <p:nvPr>
              <p:custDataLst>
                <p:tags r:id="rId25"/>
              </p:custDataLst>
            </p:nvPr>
          </p:nvCxnSpPr>
          <p:spPr>
            <a:xfrm>
              <a:off x="4229083" y="1633165"/>
              <a:ext cx="152401" cy="0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</a:ln>
            <a:effectLst/>
          </p:spPr>
        </p:cxnSp>
        <p:cxnSp>
          <p:nvCxnSpPr>
            <p:cNvPr id="59" name="Gerade Verbindung mit Pfeil 122"/>
            <p:cNvCxnSpPr/>
            <p:nvPr>
              <p:custDataLst>
                <p:tags r:id="rId26"/>
              </p:custDataLst>
            </p:nvPr>
          </p:nvCxnSpPr>
          <p:spPr>
            <a:xfrm flipV="1">
              <a:off x="5758330" y="1067918"/>
              <a:ext cx="136843" cy="1968095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0" name="Gerade Verbindung mit Pfeil 122"/>
            <p:cNvCxnSpPr>
              <a:stCxn id="51" idx="3"/>
            </p:cNvCxnSpPr>
            <p:nvPr>
              <p:custDataLst>
                <p:tags r:id="rId27"/>
              </p:custDataLst>
            </p:nvPr>
          </p:nvCxnSpPr>
          <p:spPr>
            <a:xfrm flipV="1">
              <a:off x="4229083" y="1023754"/>
              <a:ext cx="1667926" cy="10055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1" name="Gerade Verbindung mit Pfeil 122"/>
            <p:cNvCxnSpPr/>
            <p:nvPr>
              <p:custDataLst>
                <p:tags r:id="rId28"/>
              </p:custDataLst>
            </p:nvPr>
          </p:nvCxnSpPr>
          <p:spPr>
            <a:xfrm flipH="1" flipV="1">
              <a:off x="5674059" y="1643759"/>
              <a:ext cx="81788" cy="1408020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2" name="Gerade Verbindung mit Pfeil 122"/>
            <p:cNvCxnSpPr>
              <a:stCxn id="56" idx="3"/>
            </p:cNvCxnSpPr>
            <p:nvPr>
              <p:custDataLst>
                <p:tags r:id="rId29"/>
              </p:custDataLst>
            </p:nvPr>
          </p:nvCxnSpPr>
          <p:spPr>
            <a:xfrm flipV="1">
              <a:off x="4987016" y="1632987"/>
              <a:ext cx="667931" cy="178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3" name="Gerade Verbindung mit Pfeil 122"/>
            <p:cNvCxnSpPr/>
            <p:nvPr>
              <p:custDataLst>
                <p:tags r:id="rId30"/>
              </p:custDataLst>
            </p:nvPr>
          </p:nvCxnSpPr>
          <p:spPr>
            <a:xfrm flipV="1">
              <a:off x="6035491" y="1053019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4" name="Gerade Verbindung mit Pfeil 122"/>
            <p:cNvCxnSpPr/>
            <p:nvPr>
              <p:custDataLst>
                <p:tags r:id="rId31"/>
              </p:custDataLst>
            </p:nvPr>
          </p:nvCxnSpPr>
          <p:spPr>
            <a:xfrm flipV="1">
              <a:off x="6264800" y="1053020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5" name="Gerade Verbindung mit Pfeil 122"/>
            <p:cNvCxnSpPr/>
            <p:nvPr>
              <p:custDataLst>
                <p:tags r:id="rId32"/>
              </p:custDataLst>
            </p:nvPr>
          </p:nvCxnSpPr>
          <p:spPr>
            <a:xfrm flipV="1">
              <a:off x="6467772" y="1052491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6" name="Gerade Verbindung mit Pfeil 122"/>
            <p:cNvCxnSpPr/>
            <p:nvPr>
              <p:custDataLst>
                <p:tags r:id="rId33"/>
              </p:custDataLst>
            </p:nvPr>
          </p:nvCxnSpPr>
          <p:spPr>
            <a:xfrm flipV="1">
              <a:off x="5969018" y="1648569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7" name="Gerade Verbindung mit Pfeil 122"/>
            <p:cNvCxnSpPr/>
            <p:nvPr>
              <p:custDataLst>
                <p:tags r:id="rId34"/>
              </p:custDataLst>
            </p:nvPr>
          </p:nvCxnSpPr>
          <p:spPr>
            <a:xfrm flipV="1">
              <a:off x="6163361" y="1648570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68" name="Elbow Connector 67"/>
            <p:cNvCxnSpPr>
              <a:stCxn id="70" idx="3"/>
              <a:endCxn id="163" idx="1"/>
            </p:cNvCxnSpPr>
            <p:nvPr>
              <p:custDataLst>
                <p:tags r:id="rId35"/>
              </p:custDataLst>
            </p:nvPr>
          </p:nvCxnSpPr>
          <p:spPr>
            <a:xfrm flipV="1">
              <a:off x="6936302" y="699401"/>
              <a:ext cx="497525" cy="353618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cxnSp>
          <p:nvCxnSpPr>
            <p:cNvPr id="69" name="Elbow Connector 68"/>
            <p:cNvCxnSpPr>
              <a:stCxn id="71" idx="3"/>
              <a:endCxn id="163" idx="1"/>
            </p:cNvCxnSpPr>
            <p:nvPr>
              <p:custDataLst>
                <p:tags r:id="rId36"/>
              </p:custDataLst>
            </p:nvPr>
          </p:nvCxnSpPr>
          <p:spPr>
            <a:xfrm flipV="1">
              <a:off x="6938580" y="699401"/>
              <a:ext cx="495247" cy="944358"/>
            </a:xfrm>
            <a:prstGeom prst="bentConnector3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sp>
          <p:nvSpPr>
            <p:cNvPr id="70" name="Flussdiagramm: Verzögerung 110"/>
            <p:cNvSpPr/>
            <p:nvPr>
              <p:custDataLst>
                <p:tags r:id="rId37"/>
              </p:custDataLst>
            </p:nvPr>
          </p:nvSpPr>
          <p:spPr>
            <a:xfrm>
              <a:off x="6671702" y="969863"/>
              <a:ext cx="264600" cy="166312"/>
            </a:xfrm>
            <a:prstGeom prst="flowChartDelay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lussdiagramm: Verzögerung 110"/>
            <p:cNvSpPr/>
            <p:nvPr>
              <p:custDataLst>
                <p:tags r:id="rId38"/>
              </p:custDataLst>
            </p:nvPr>
          </p:nvSpPr>
          <p:spPr>
            <a:xfrm>
              <a:off x="6673980" y="1560603"/>
              <a:ext cx="264600" cy="166312"/>
            </a:xfrm>
            <a:prstGeom prst="flowChartDelay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computr1"/>
            <p:cNvSpPr>
              <a:spLocks noEditPoints="1" noChangeArrowheads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7219599" y="961585"/>
              <a:ext cx="1656184" cy="1343159"/>
            </a:xfrm>
            <a:custGeom>
              <a:avLst/>
              <a:gdLst>
                <a:gd name="T0" fmla="*/ 19535 w 21600"/>
                <a:gd name="T1" fmla="*/ 0 h 21600"/>
                <a:gd name="T2" fmla="*/ 10800 w 21600"/>
                <a:gd name="T3" fmla="*/ 0 h 21600"/>
                <a:gd name="T4" fmla="*/ 2065 w 21600"/>
                <a:gd name="T5" fmla="*/ 0 h 21600"/>
                <a:gd name="T6" fmla="*/ 0 w 21600"/>
                <a:gd name="T7" fmla="*/ 15388 h 21600"/>
                <a:gd name="T8" fmla="*/ 0 w 21600"/>
                <a:gd name="T9" fmla="*/ 21600 h 21600"/>
                <a:gd name="T10" fmla="*/ 10800 w 21600"/>
                <a:gd name="T11" fmla="*/ 21600 h 21600"/>
                <a:gd name="T12" fmla="*/ 21600 w 21600"/>
                <a:gd name="T13" fmla="*/ 21600 h 21600"/>
                <a:gd name="T14" fmla="*/ 21600 w 21600"/>
                <a:gd name="T15" fmla="*/ 15388 h 21600"/>
                <a:gd name="T16" fmla="*/ 19535 w 21600"/>
                <a:gd name="T17" fmla="*/ 13553 h 21600"/>
                <a:gd name="T18" fmla="*/ 2065 w 21600"/>
                <a:gd name="T19" fmla="*/ 13553 h 21600"/>
                <a:gd name="T20" fmla="*/ 2065 w 21600"/>
                <a:gd name="T21" fmla="*/ 6776 h 21600"/>
                <a:gd name="T22" fmla="*/ 19535 w 21600"/>
                <a:gd name="T23" fmla="*/ 6776 h 21600"/>
                <a:gd name="T24" fmla="*/ 0 w 21600"/>
                <a:gd name="T25" fmla="*/ 18494 h 21600"/>
                <a:gd name="T26" fmla="*/ 21600 w 21600"/>
                <a:gd name="T27" fmla="*/ 18494 h 21600"/>
                <a:gd name="T28" fmla="*/ 4923 w 21600"/>
                <a:gd name="T29" fmla="*/ 2541 h 21600"/>
                <a:gd name="T30" fmla="*/ 16756 w 21600"/>
                <a:gd name="T31" fmla="*/ 111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Box 73"/>
            <p:cNvSpPr txBox="1"/>
            <p:nvPr>
              <p:custDataLst>
                <p:tags r:id="rId40"/>
              </p:custDataLst>
            </p:nvPr>
          </p:nvSpPr>
          <p:spPr>
            <a:xfrm>
              <a:off x="2699792" y="1919980"/>
              <a:ext cx="2616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RILIS Dye Laser System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85" name="Gerade Verbindung mit Pfeil 118"/>
            <p:cNvCxnSpPr/>
            <p:nvPr>
              <p:custDataLst>
                <p:tags r:id="rId41"/>
              </p:custDataLst>
            </p:nvPr>
          </p:nvCxnSpPr>
          <p:spPr>
            <a:xfrm>
              <a:off x="5786111" y="3069818"/>
              <a:ext cx="2552530" cy="177034"/>
            </a:xfrm>
            <a:prstGeom prst="straightConnector1">
              <a:avLst/>
            </a:prstGeom>
            <a:noFill/>
            <a:ln w="53975" cap="flat" cmpd="sng" algn="ctr">
              <a:solidFill>
                <a:srgbClr val="4F81BD"/>
              </a:soli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94" name="Gerade Verbindung mit Pfeil 122"/>
            <p:cNvCxnSpPr/>
            <p:nvPr>
              <p:custDataLst>
                <p:tags r:id="rId42"/>
              </p:custDataLst>
            </p:nvPr>
          </p:nvCxnSpPr>
          <p:spPr>
            <a:xfrm>
              <a:off x="5758330" y="3057930"/>
              <a:ext cx="2580311" cy="239673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96" name="AutoShape 93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 rot="19793845" flipH="1">
              <a:off x="6509538" y="2930214"/>
              <a:ext cx="1818161" cy="1834619"/>
            </a:xfrm>
            <a:custGeom>
              <a:avLst/>
              <a:gdLst>
                <a:gd name="G0" fmla="+- 4564 0 0"/>
                <a:gd name="G1" fmla="+- -8217291 0 0"/>
                <a:gd name="G2" fmla="+- 0 0 -8217291"/>
                <a:gd name="T0" fmla="*/ 0 256 1"/>
                <a:gd name="T1" fmla="*/ 180 256 1"/>
                <a:gd name="G3" fmla="+- -8217291 T0 T1"/>
                <a:gd name="T2" fmla="*/ 0 256 1"/>
                <a:gd name="T3" fmla="*/ 90 256 1"/>
                <a:gd name="G4" fmla="+- -8217291 T2 T3"/>
                <a:gd name="G5" fmla="*/ G4 2 1"/>
                <a:gd name="T4" fmla="*/ 90 256 1"/>
                <a:gd name="T5" fmla="*/ 0 256 1"/>
                <a:gd name="G6" fmla="+- -8217291 T4 T5"/>
                <a:gd name="G7" fmla="*/ G6 2 1"/>
                <a:gd name="G8" fmla="abs -821729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564"/>
                <a:gd name="G18" fmla="*/ 4564 1 2"/>
                <a:gd name="G19" fmla="+- G18 5400 0"/>
                <a:gd name="G20" fmla="cos G19 -8217291"/>
                <a:gd name="G21" fmla="sin G19 -8217291"/>
                <a:gd name="G22" fmla="+- G20 10800 0"/>
                <a:gd name="G23" fmla="+- G21 10800 0"/>
                <a:gd name="G24" fmla="+- 10800 0 G20"/>
                <a:gd name="G25" fmla="+- 4564 10800 0"/>
                <a:gd name="G26" fmla="?: G9 G17 G25"/>
                <a:gd name="G27" fmla="?: G9 0 21600"/>
                <a:gd name="G28" fmla="cos 10800 -8217291"/>
                <a:gd name="G29" fmla="sin 10800 -8217291"/>
                <a:gd name="G30" fmla="sin 4564 -8217291"/>
                <a:gd name="G31" fmla="+- G28 10800 0"/>
                <a:gd name="G32" fmla="+- G29 10800 0"/>
                <a:gd name="G33" fmla="+- G30 10800 0"/>
                <a:gd name="G34" fmla="?: G4 0 G31"/>
                <a:gd name="G35" fmla="?: -8217291 G34 0"/>
                <a:gd name="G36" fmla="?: G6 G35 G31"/>
                <a:gd name="G37" fmla="+- 21600 0 G36"/>
                <a:gd name="G38" fmla="?: G4 0 G33"/>
                <a:gd name="G39" fmla="?: -821729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351 w 21600"/>
                <a:gd name="T15" fmla="*/ 4537 h 21600"/>
                <a:gd name="T16" fmla="*/ 10800 w 21600"/>
                <a:gd name="T17" fmla="*/ 6236 h 21600"/>
                <a:gd name="T18" fmla="*/ 15249 w 21600"/>
                <a:gd name="T19" fmla="*/ 453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157" y="7079"/>
                  </a:moveTo>
                  <a:cubicBezTo>
                    <a:pt x="8929" y="6530"/>
                    <a:pt x="9852" y="6235"/>
                    <a:pt x="10800" y="6236"/>
                  </a:cubicBezTo>
                  <a:cubicBezTo>
                    <a:pt x="11747" y="6236"/>
                    <a:pt x="12670" y="6530"/>
                    <a:pt x="13442" y="7079"/>
                  </a:cubicBezTo>
                  <a:lnTo>
                    <a:pt x="17054" y="1995"/>
                  </a:lnTo>
                  <a:cubicBezTo>
                    <a:pt x="15226" y="697"/>
                    <a:pt x="13041" y="-1"/>
                    <a:pt x="10799" y="0"/>
                  </a:cubicBezTo>
                  <a:cubicBezTo>
                    <a:pt x="8558" y="0"/>
                    <a:pt x="6373" y="697"/>
                    <a:pt x="4545" y="1995"/>
                  </a:cubicBezTo>
                  <a:close/>
                </a:path>
              </a:pathLst>
            </a:cu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15" name="Straight Connector 114"/>
            <p:cNvCxnSpPr/>
            <p:nvPr>
              <p:custDataLst>
                <p:tags r:id="rId44"/>
              </p:custDataLst>
            </p:nvPr>
          </p:nvCxnSpPr>
          <p:spPr>
            <a:xfrm rot="10800000">
              <a:off x="8338641" y="2505418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32" name="Ellipse 182"/>
            <p:cNvSpPr/>
            <p:nvPr>
              <p:custDataLst>
                <p:tags r:id="rId45"/>
              </p:custDataLst>
            </p:nvPr>
          </p:nvSpPr>
          <p:spPr>
            <a:xfrm rot="2610813">
              <a:off x="6719717" y="3832631"/>
              <a:ext cx="142876" cy="142876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>
              <a:glow rad="139700">
                <a:srgbClr val="C0504D">
                  <a:satMod val="175000"/>
                  <a:alpha val="6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TextBox 132"/>
            <p:cNvSpPr txBox="1"/>
            <p:nvPr>
              <p:custDataLst>
                <p:tags r:id="rId46"/>
              </p:custDataLst>
            </p:nvPr>
          </p:nvSpPr>
          <p:spPr>
            <a:xfrm flipH="1">
              <a:off x="6641399" y="2580231"/>
              <a:ext cx="1144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GPS/HRS</a:t>
              </a:r>
              <a:endPara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TextBox 159"/>
            <p:cNvSpPr txBox="1"/>
            <p:nvPr>
              <p:custDataLst>
                <p:tags r:id="rId47"/>
              </p:custDataLst>
            </p:nvPr>
          </p:nvSpPr>
          <p:spPr>
            <a:xfrm flipH="1">
              <a:off x="7643368" y="3723884"/>
              <a:ext cx="1553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Target &amp;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 Ion Source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162" name="Straight Connector 161"/>
            <p:cNvCxnSpPr/>
            <p:nvPr>
              <p:custDataLst>
                <p:tags r:id="rId48"/>
              </p:custDataLst>
            </p:nvPr>
          </p:nvCxnSpPr>
          <p:spPr>
            <a:xfrm>
              <a:off x="5585279" y="1545075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3" name="Rounded Rectangle 162"/>
            <p:cNvSpPr/>
            <p:nvPr>
              <p:custDataLst>
                <p:tags r:id="rId49"/>
              </p:custDataLst>
            </p:nvPr>
          </p:nvSpPr>
          <p:spPr>
            <a:xfrm>
              <a:off x="7433827" y="519380"/>
              <a:ext cx="1208297" cy="3600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de-DE" sz="1800" kern="0" dirty="0">
                  <a:solidFill>
                    <a:sysClr val="windowText" lastClr="000000"/>
                  </a:solidFill>
                </a:rPr>
                <a:t>–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meter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164"/>
            <p:cNvSpPr/>
            <p:nvPr>
              <p:custDataLst>
                <p:tags r:id="rId50"/>
              </p:custDataLst>
            </p:nvPr>
          </p:nvSpPr>
          <p:spPr>
            <a:xfrm>
              <a:off x="251690" y="3977640"/>
              <a:ext cx="1524297" cy="432048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Nd:YAG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165"/>
            <p:cNvSpPr/>
            <p:nvPr>
              <p:custDataLst>
                <p:tags r:id="rId51"/>
              </p:custDataLst>
            </p:nvPr>
          </p:nvSpPr>
          <p:spPr>
            <a:xfrm>
              <a:off x="2704786" y="3995883"/>
              <a:ext cx="1524297" cy="432048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Ti:Sa</a:t>
              </a:r>
              <a:r>
                <a:rPr kumimoji="0" lang="de-DE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166"/>
            <p:cNvSpPr/>
            <p:nvPr>
              <p:custDataLst>
                <p:tags r:id="rId52"/>
              </p:custDataLst>
            </p:nvPr>
          </p:nvSpPr>
          <p:spPr>
            <a:xfrm>
              <a:off x="2704786" y="4595239"/>
              <a:ext cx="1524297" cy="432048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Ti:Sa 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8" name="Straight Connector 167"/>
            <p:cNvCxnSpPr/>
            <p:nvPr>
              <p:custDataLst>
                <p:tags r:id="rId53"/>
              </p:custDataLst>
            </p:nvPr>
          </p:nvCxnSpPr>
          <p:spPr>
            <a:xfrm>
              <a:off x="2389048" y="4211907"/>
              <a:ext cx="0" cy="599356"/>
            </a:xfrm>
            <a:prstGeom prst="line">
              <a:avLst/>
            </a:prstGeom>
            <a:noFill/>
            <a:ln w="539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169" name="Rectangle 168"/>
            <p:cNvSpPr/>
            <p:nvPr>
              <p:custDataLst>
                <p:tags r:id="rId54"/>
              </p:custDataLst>
            </p:nvPr>
          </p:nvSpPr>
          <p:spPr>
            <a:xfrm>
              <a:off x="4381484" y="4633615"/>
              <a:ext cx="605532" cy="35529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800" kern="0" dirty="0">
                  <a:solidFill>
                    <a:sysClr val="window" lastClr="FFFFFF"/>
                  </a:solidFill>
                  <a:latin typeface="Calibri"/>
                </a:rPr>
                <a:t>F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169"/>
            <p:cNvSpPr/>
            <p:nvPr>
              <p:custDataLst>
                <p:tags r:id="rId55"/>
              </p:custDataLst>
            </p:nvPr>
          </p:nvSpPr>
          <p:spPr>
            <a:xfrm>
              <a:off x="3577485" y="4643737"/>
              <a:ext cx="605532" cy="30258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SHG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1" name="Gerade Verbindung mit Pfeil 122"/>
            <p:cNvCxnSpPr>
              <a:stCxn id="166" idx="3"/>
            </p:cNvCxnSpPr>
            <p:nvPr>
              <p:custDataLst>
                <p:tags r:id="rId56"/>
              </p:custDataLst>
            </p:nvPr>
          </p:nvCxnSpPr>
          <p:spPr>
            <a:xfrm flipV="1">
              <a:off x="4229083" y="4193663"/>
              <a:ext cx="1332560" cy="18244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72" name="Gerade Verbindung mit Pfeil 122"/>
            <p:cNvCxnSpPr>
              <a:stCxn id="169" idx="3"/>
            </p:cNvCxnSpPr>
            <p:nvPr>
              <p:custDataLst>
                <p:tags r:id="rId57"/>
              </p:custDataLst>
            </p:nvPr>
          </p:nvCxnSpPr>
          <p:spPr>
            <a:xfrm>
              <a:off x="4987016" y="4811263"/>
              <a:ext cx="768831" cy="3250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73" name="Straight Connector 172"/>
            <p:cNvCxnSpPr/>
            <p:nvPr>
              <p:custDataLst>
                <p:tags r:id="rId58"/>
              </p:custDataLst>
            </p:nvPr>
          </p:nvCxnSpPr>
          <p:spPr>
            <a:xfrm>
              <a:off x="5808229" y="940868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4" name="Gerade Verbindung mit Pfeil 122"/>
            <p:cNvCxnSpPr/>
            <p:nvPr>
              <p:custDataLst>
                <p:tags r:id="rId59"/>
              </p:custDataLst>
            </p:nvPr>
          </p:nvCxnSpPr>
          <p:spPr>
            <a:xfrm flipV="1">
              <a:off x="6397746" y="1648571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dash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75" name="Straight Connector 174"/>
            <p:cNvCxnSpPr/>
            <p:nvPr>
              <p:custDataLst>
                <p:tags r:id="rId60"/>
              </p:custDataLst>
            </p:nvPr>
          </p:nvCxnSpPr>
          <p:spPr>
            <a:xfrm>
              <a:off x="5630669" y="2976311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6" name="Straight Connector 175"/>
            <p:cNvCxnSpPr/>
            <p:nvPr>
              <p:custDataLst>
                <p:tags r:id="rId61"/>
              </p:custDataLst>
            </p:nvPr>
          </p:nvCxnSpPr>
          <p:spPr>
            <a:xfrm>
              <a:off x="2310786" y="935841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7" name="Straight Connector 176"/>
            <p:cNvCxnSpPr/>
            <p:nvPr>
              <p:custDataLst>
                <p:tags r:id="rId62"/>
              </p:custDataLst>
            </p:nvPr>
          </p:nvCxnSpPr>
          <p:spPr>
            <a:xfrm>
              <a:off x="2323025" y="1529016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8" name="Straight Connector 177"/>
            <p:cNvCxnSpPr/>
            <p:nvPr>
              <p:custDataLst>
                <p:tags r:id="rId63"/>
              </p:custDataLst>
            </p:nvPr>
          </p:nvCxnSpPr>
          <p:spPr>
            <a:xfrm>
              <a:off x="2300268" y="4123994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9" name="Straight Connector 178"/>
            <p:cNvCxnSpPr/>
            <p:nvPr>
              <p:custDataLst>
                <p:tags r:id="rId64"/>
              </p:custDataLst>
            </p:nvPr>
          </p:nvCxnSpPr>
          <p:spPr>
            <a:xfrm>
              <a:off x="2299463" y="4722545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0" name="Straight Connector 179"/>
            <p:cNvCxnSpPr/>
            <p:nvPr>
              <p:custDataLst>
                <p:tags r:id="rId65"/>
              </p:custDataLst>
            </p:nvPr>
          </p:nvCxnSpPr>
          <p:spPr>
            <a:xfrm>
              <a:off x="2323025" y="3095512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1" name="Gerade Verbindung mit Pfeil 122"/>
            <p:cNvCxnSpPr/>
            <p:nvPr>
              <p:custDataLst>
                <p:tags r:id="rId66"/>
              </p:custDataLst>
            </p:nvPr>
          </p:nvCxnSpPr>
          <p:spPr>
            <a:xfrm flipV="1">
              <a:off x="5590445" y="3380910"/>
              <a:ext cx="129004" cy="821876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82" name="Straight Connector 181"/>
            <p:cNvCxnSpPr/>
            <p:nvPr>
              <p:custDataLst>
                <p:tags r:id="rId67"/>
              </p:custDataLst>
            </p:nvPr>
          </p:nvCxnSpPr>
          <p:spPr>
            <a:xfrm flipH="1">
              <a:off x="5501665" y="4105751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3" name="Gerade Verbindung mit Pfeil 122"/>
            <p:cNvCxnSpPr/>
            <p:nvPr>
              <p:custDataLst>
                <p:tags r:id="rId68"/>
              </p:custDataLst>
            </p:nvPr>
          </p:nvCxnSpPr>
          <p:spPr>
            <a:xfrm>
              <a:off x="5742845" y="3380910"/>
              <a:ext cx="15485" cy="1433603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84" name="Straight Connector 183"/>
            <p:cNvCxnSpPr/>
            <p:nvPr>
              <p:custDataLst>
                <p:tags r:id="rId69"/>
              </p:custDataLst>
            </p:nvPr>
          </p:nvCxnSpPr>
          <p:spPr>
            <a:xfrm flipH="1">
              <a:off x="5630669" y="3309190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5" name="Straight Connector 184"/>
            <p:cNvCxnSpPr/>
            <p:nvPr>
              <p:custDataLst>
                <p:tags r:id="rId70"/>
              </p:custDataLst>
            </p:nvPr>
          </p:nvCxnSpPr>
          <p:spPr>
            <a:xfrm flipH="1">
              <a:off x="5688900" y="4726600"/>
              <a:ext cx="177560" cy="1758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86" name="TextBox 185"/>
            <p:cNvSpPr txBox="1"/>
            <p:nvPr>
              <p:custDataLst>
                <p:tags r:id="rId71"/>
              </p:custDataLst>
            </p:nvPr>
          </p:nvSpPr>
          <p:spPr>
            <a:xfrm>
              <a:off x="2699792" y="3504156"/>
              <a:ext cx="2710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RILIS Ti:Sa Laser System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5" name="Elbow Connector 34"/>
            <p:cNvCxnSpPr>
              <a:stCxn id="39" idx="3"/>
              <a:endCxn id="42" idx="3"/>
            </p:cNvCxnSpPr>
            <p:nvPr>
              <p:custDataLst>
                <p:tags r:id="rId72"/>
              </p:custDataLst>
            </p:nvPr>
          </p:nvCxnSpPr>
          <p:spPr>
            <a:xfrm flipH="1">
              <a:off x="5826751" y="4822474"/>
              <a:ext cx="505979" cy="584948"/>
            </a:xfrm>
            <a:prstGeom prst="bentConnector3">
              <a:avLst>
                <a:gd name="adj1" fmla="val -45180"/>
              </a:avLst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cxnSp>
          <p:nvCxnSpPr>
            <p:cNvPr id="36" name="Elbow Connector 35"/>
            <p:cNvCxnSpPr>
              <a:stCxn id="40" idx="3"/>
              <a:endCxn id="42" idx="3"/>
            </p:cNvCxnSpPr>
            <p:nvPr>
              <p:custDataLst>
                <p:tags r:id="rId73"/>
              </p:custDataLst>
            </p:nvPr>
          </p:nvCxnSpPr>
          <p:spPr>
            <a:xfrm flipH="1">
              <a:off x="5826751" y="4194436"/>
              <a:ext cx="505979" cy="1212986"/>
            </a:xfrm>
            <a:prstGeom prst="bentConnector3">
              <a:avLst>
                <a:gd name="adj1" fmla="val -45180"/>
              </a:avLst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cxnSp>
          <p:nvCxnSpPr>
            <p:cNvPr id="37" name="Gerade Verbindung mit Pfeil 122"/>
            <p:cNvCxnSpPr/>
            <p:nvPr>
              <p:custDataLst>
                <p:tags r:id="rId74"/>
              </p:custDataLst>
            </p:nvPr>
          </p:nvCxnSpPr>
          <p:spPr>
            <a:xfrm flipV="1">
              <a:off x="6001657" y="4194434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38" name="Gerade Verbindung mit Pfeil 122"/>
            <p:cNvCxnSpPr/>
            <p:nvPr>
              <p:custDataLst>
                <p:tags r:id="rId75"/>
              </p:custDataLst>
            </p:nvPr>
          </p:nvCxnSpPr>
          <p:spPr>
            <a:xfrm flipV="1">
              <a:off x="5971950" y="4815408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4BACC6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39" name="Flussdiagramm: Verzögerung 110"/>
            <p:cNvSpPr/>
            <p:nvPr>
              <p:custDataLst>
                <p:tags r:id="rId76"/>
              </p:custDataLst>
            </p:nvPr>
          </p:nvSpPr>
          <p:spPr>
            <a:xfrm>
              <a:off x="6068130" y="4739318"/>
              <a:ext cx="264600" cy="166312"/>
            </a:xfrm>
            <a:prstGeom prst="flowChartDelay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lussdiagramm: Verzögerung 110"/>
            <p:cNvSpPr/>
            <p:nvPr>
              <p:custDataLst>
                <p:tags r:id="rId77"/>
              </p:custDataLst>
            </p:nvPr>
          </p:nvSpPr>
          <p:spPr>
            <a:xfrm>
              <a:off x="6068130" y="4111280"/>
              <a:ext cx="264600" cy="166312"/>
            </a:xfrm>
            <a:prstGeom prst="flowChartDelay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Gerade Verbindung mit Pfeil 122"/>
            <p:cNvCxnSpPr/>
            <p:nvPr>
              <p:custDataLst>
                <p:tags r:id="rId78"/>
              </p:custDataLst>
            </p:nvPr>
          </p:nvCxnSpPr>
          <p:spPr>
            <a:xfrm flipV="1">
              <a:off x="5836072" y="4194434"/>
              <a:ext cx="132946" cy="1"/>
            </a:xfrm>
            <a:prstGeom prst="straightConnector1">
              <a:avLst/>
            </a:prstGeom>
            <a:noFill/>
            <a:ln w="53975" cap="flat" cmpd="sng" algn="ctr">
              <a:solidFill>
                <a:srgbClr val="C00000"/>
              </a:solidFill>
              <a:prstDash val="solid"/>
              <a:headEnd type="none" w="sm" len="med"/>
              <a:tailEnd type="non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sp>
          <p:nvSpPr>
            <p:cNvPr id="42" name="Rounded Rectangle 41"/>
            <p:cNvSpPr/>
            <p:nvPr>
              <p:custDataLst>
                <p:tags r:id="rId79"/>
              </p:custDataLst>
            </p:nvPr>
          </p:nvSpPr>
          <p:spPr>
            <a:xfrm>
              <a:off x="4630080" y="5227401"/>
              <a:ext cx="1196671" cy="3600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de-DE" sz="1800" kern="0" dirty="0">
                  <a:solidFill>
                    <a:sysClr val="windowText" lastClr="000000"/>
                  </a:solidFill>
                </a:rPr>
                <a:t>–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meter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>
              <p:custDataLst>
                <p:tags r:id="rId80"/>
              </p:custDataLst>
            </p:nvPr>
          </p:nvSpPr>
          <p:spPr>
            <a:xfrm>
              <a:off x="468983" y="1560603"/>
              <a:ext cx="1089369" cy="5890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Master clock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>
              <a:stCxn id="14" idx="0"/>
              <a:endCxn id="50" idx="2"/>
            </p:cNvCxnSpPr>
            <p:nvPr>
              <p:custDataLst>
                <p:tags r:id="rId81"/>
              </p:custDataLst>
            </p:nvPr>
          </p:nvCxnSpPr>
          <p:spPr>
            <a:xfrm flipV="1">
              <a:off x="1013668" y="1249833"/>
              <a:ext cx="1" cy="310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>
              <p:custDataLst>
                <p:tags r:id="rId82"/>
              </p:custDataLst>
            </p:nvPr>
          </p:nvSpPr>
          <p:spPr>
            <a:xfrm>
              <a:off x="275229" y="2752139"/>
              <a:ext cx="1477220" cy="5890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Delay Generator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4" idx="2"/>
              <a:endCxn id="16" idx="0"/>
            </p:cNvCxnSpPr>
            <p:nvPr>
              <p:custDataLst>
                <p:tags r:id="rId83"/>
              </p:custDataLst>
            </p:nvPr>
          </p:nvCxnSpPr>
          <p:spPr>
            <a:xfrm>
              <a:off x="1013668" y="2149679"/>
              <a:ext cx="171" cy="6024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65" idx="0"/>
              <a:endCxn id="16" idx="2"/>
            </p:cNvCxnSpPr>
            <p:nvPr>
              <p:custDataLst>
                <p:tags r:id="rId84"/>
              </p:custDataLst>
            </p:nvPr>
          </p:nvCxnSpPr>
          <p:spPr>
            <a:xfrm flipV="1">
              <a:off x="1013839" y="3341215"/>
              <a:ext cx="0" cy="6364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mputr1"/>
            <p:cNvSpPr>
              <a:spLocks noEditPoints="1"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275229" y="4814121"/>
              <a:ext cx="1656184" cy="1343159"/>
            </a:xfrm>
            <a:custGeom>
              <a:avLst/>
              <a:gdLst>
                <a:gd name="T0" fmla="*/ 19535 w 21600"/>
                <a:gd name="T1" fmla="*/ 0 h 21600"/>
                <a:gd name="T2" fmla="*/ 10800 w 21600"/>
                <a:gd name="T3" fmla="*/ 0 h 21600"/>
                <a:gd name="T4" fmla="*/ 2065 w 21600"/>
                <a:gd name="T5" fmla="*/ 0 h 21600"/>
                <a:gd name="T6" fmla="*/ 0 w 21600"/>
                <a:gd name="T7" fmla="*/ 15388 h 21600"/>
                <a:gd name="T8" fmla="*/ 0 w 21600"/>
                <a:gd name="T9" fmla="*/ 21600 h 21600"/>
                <a:gd name="T10" fmla="*/ 10800 w 21600"/>
                <a:gd name="T11" fmla="*/ 21600 h 21600"/>
                <a:gd name="T12" fmla="*/ 21600 w 21600"/>
                <a:gd name="T13" fmla="*/ 21600 h 21600"/>
                <a:gd name="T14" fmla="*/ 21600 w 21600"/>
                <a:gd name="T15" fmla="*/ 15388 h 21600"/>
                <a:gd name="T16" fmla="*/ 19535 w 21600"/>
                <a:gd name="T17" fmla="*/ 13553 h 21600"/>
                <a:gd name="T18" fmla="*/ 2065 w 21600"/>
                <a:gd name="T19" fmla="*/ 13553 h 21600"/>
                <a:gd name="T20" fmla="*/ 2065 w 21600"/>
                <a:gd name="T21" fmla="*/ 6776 h 21600"/>
                <a:gd name="T22" fmla="*/ 19535 w 21600"/>
                <a:gd name="T23" fmla="*/ 6776 h 21600"/>
                <a:gd name="T24" fmla="*/ 0 w 21600"/>
                <a:gd name="T25" fmla="*/ 18494 h 21600"/>
                <a:gd name="T26" fmla="*/ 21600 w 21600"/>
                <a:gd name="T27" fmla="*/ 18494 h 21600"/>
                <a:gd name="T28" fmla="*/ 4923 w 21600"/>
                <a:gd name="T29" fmla="*/ 2541 h 21600"/>
                <a:gd name="T30" fmla="*/ 16756 w 21600"/>
                <a:gd name="T31" fmla="*/ 111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Picture 259"/>
            <p:cNvPicPr>
              <a:picLocks noChangeAspect="1" noChangeArrowheads="1"/>
            </p:cNvPicPr>
            <p:nvPr>
              <p:custDataLst>
                <p:tags r:id="rId86"/>
              </p:custDataLst>
            </p:nvPr>
          </p:nvPicPr>
          <p:blipFill rotWithShape="1"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" t="600" r="1209" b="1851"/>
            <a:stretch/>
          </p:blipFill>
          <p:spPr bwMode="auto">
            <a:xfrm>
              <a:off x="506454" y="4850122"/>
              <a:ext cx="1162436" cy="737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29"/>
            <p:cNvSpPr/>
            <p:nvPr>
              <p:custDataLst>
                <p:tags r:id="rId87"/>
              </p:custDataLst>
            </p:nvPr>
          </p:nvSpPr>
          <p:spPr>
            <a:xfrm>
              <a:off x="663136" y="5083315"/>
              <a:ext cx="897731" cy="405985"/>
            </a:xfrm>
            <a:custGeom>
              <a:avLst/>
              <a:gdLst>
                <a:gd name="connsiteX0" fmla="*/ 0 w 897731"/>
                <a:gd name="connsiteY0" fmla="*/ 397700 h 405985"/>
                <a:gd name="connsiteX1" fmla="*/ 28575 w 897731"/>
                <a:gd name="connsiteY1" fmla="*/ 392937 h 405985"/>
                <a:gd name="connsiteX2" fmla="*/ 54768 w 897731"/>
                <a:gd name="connsiteY2" fmla="*/ 400081 h 405985"/>
                <a:gd name="connsiteX3" fmla="*/ 64293 w 897731"/>
                <a:gd name="connsiteY3" fmla="*/ 397700 h 405985"/>
                <a:gd name="connsiteX4" fmla="*/ 71437 w 897731"/>
                <a:gd name="connsiteY4" fmla="*/ 397700 h 405985"/>
                <a:gd name="connsiteX5" fmla="*/ 80962 w 897731"/>
                <a:gd name="connsiteY5" fmla="*/ 395319 h 405985"/>
                <a:gd name="connsiteX6" fmla="*/ 88106 w 897731"/>
                <a:gd name="connsiteY6" fmla="*/ 392937 h 405985"/>
                <a:gd name="connsiteX7" fmla="*/ 100012 w 897731"/>
                <a:gd name="connsiteY7" fmla="*/ 397700 h 405985"/>
                <a:gd name="connsiteX8" fmla="*/ 116681 w 897731"/>
                <a:gd name="connsiteY8" fmla="*/ 395319 h 405985"/>
                <a:gd name="connsiteX9" fmla="*/ 128587 w 897731"/>
                <a:gd name="connsiteY9" fmla="*/ 390556 h 405985"/>
                <a:gd name="connsiteX10" fmla="*/ 135731 w 897731"/>
                <a:gd name="connsiteY10" fmla="*/ 383412 h 405985"/>
                <a:gd name="connsiteX11" fmla="*/ 138112 w 897731"/>
                <a:gd name="connsiteY11" fmla="*/ 376269 h 405985"/>
                <a:gd name="connsiteX12" fmla="*/ 147637 w 897731"/>
                <a:gd name="connsiteY12" fmla="*/ 373887 h 405985"/>
                <a:gd name="connsiteX13" fmla="*/ 154781 w 897731"/>
                <a:gd name="connsiteY13" fmla="*/ 364362 h 405985"/>
                <a:gd name="connsiteX14" fmla="*/ 161925 w 897731"/>
                <a:gd name="connsiteY14" fmla="*/ 366744 h 405985"/>
                <a:gd name="connsiteX15" fmla="*/ 178593 w 897731"/>
                <a:gd name="connsiteY15" fmla="*/ 371506 h 405985"/>
                <a:gd name="connsiteX16" fmla="*/ 185737 w 897731"/>
                <a:gd name="connsiteY16" fmla="*/ 376269 h 405985"/>
                <a:gd name="connsiteX17" fmla="*/ 200025 w 897731"/>
                <a:gd name="connsiteY17" fmla="*/ 357219 h 405985"/>
                <a:gd name="connsiteX18" fmla="*/ 202406 w 897731"/>
                <a:gd name="connsiteY18" fmla="*/ 350075 h 405985"/>
                <a:gd name="connsiteX19" fmla="*/ 214312 w 897731"/>
                <a:gd name="connsiteY19" fmla="*/ 338169 h 405985"/>
                <a:gd name="connsiteX20" fmla="*/ 221456 w 897731"/>
                <a:gd name="connsiteY20" fmla="*/ 319119 h 405985"/>
                <a:gd name="connsiteX21" fmla="*/ 230981 w 897731"/>
                <a:gd name="connsiteY21" fmla="*/ 311975 h 405985"/>
                <a:gd name="connsiteX22" fmla="*/ 240506 w 897731"/>
                <a:gd name="connsiteY22" fmla="*/ 288162 h 405985"/>
                <a:gd name="connsiteX23" fmla="*/ 245268 w 897731"/>
                <a:gd name="connsiteY23" fmla="*/ 259587 h 405985"/>
                <a:gd name="connsiteX24" fmla="*/ 250031 w 897731"/>
                <a:gd name="connsiteY24" fmla="*/ 247681 h 405985"/>
                <a:gd name="connsiteX25" fmla="*/ 257175 w 897731"/>
                <a:gd name="connsiteY25" fmla="*/ 242919 h 405985"/>
                <a:gd name="connsiteX26" fmla="*/ 259556 w 897731"/>
                <a:gd name="connsiteY26" fmla="*/ 233394 h 405985"/>
                <a:gd name="connsiteX27" fmla="*/ 264318 w 897731"/>
                <a:gd name="connsiteY27" fmla="*/ 200056 h 405985"/>
                <a:gd name="connsiteX28" fmla="*/ 269081 w 897731"/>
                <a:gd name="connsiteY28" fmla="*/ 171481 h 405985"/>
                <a:gd name="connsiteX29" fmla="*/ 276225 w 897731"/>
                <a:gd name="connsiteY29" fmla="*/ 154812 h 405985"/>
                <a:gd name="connsiteX30" fmla="*/ 280987 w 897731"/>
                <a:gd name="connsiteY30" fmla="*/ 138144 h 405985"/>
                <a:gd name="connsiteX31" fmla="*/ 290512 w 897731"/>
                <a:gd name="connsiteY31" fmla="*/ 104806 h 405985"/>
                <a:gd name="connsiteX32" fmla="*/ 292893 w 897731"/>
                <a:gd name="connsiteY32" fmla="*/ 85756 h 405985"/>
                <a:gd name="connsiteX33" fmla="*/ 295275 w 897731"/>
                <a:gd name="connsiteY33" fmla="*/ 92900 h 405985"/>
                <a:gd name="connsiteX34" fmla="*/ 304800 w 897731"/>
                <a:gd name="connsiteY34" fmla="*/ 85756 h 405985"/>
                <a:gd name="connsiteX35" fmla="*/ 314325 w 897731"/>
                <a:gd name="connsiteY35" fmla="*/ 50037 h 405985"/>
                <a:gd name="connsiteX36" fmla="*/ 321468 w 897731"/>
                <a:gd name="connsiteY36" fmla="*/ 45275 h 405985"/>
                <a:gd name="connsiteX37" fmla="*/ 330993 w 897731"/>
                <a:gd name="connsiteY37" fmla="*/ 26225 h 405985"/>
                <a:gd name="connsiteX38" fmla="*/ 335756 w 897731"/>
                <a:gd name="connsiteY38" fmla="*/ 30987 h 405985"/>
                <a:gd name="connsiteX39" fmla="*/ 340518 w 897731"/>
                <a:gd name="connsiteY39" fmla="*/ 23844 h 405985"/>
                <a:gd name="connsiteX40" fmla="*/ 342900 w 897731"/>
                <a:gd name="connsiteY40" fmla="*/ 16700 h 405985"/>
                <a:gd name="connsiteX41" fmla="*/ 359568 w 897731"/>
                <a:gd name="connsiteY41" fmla="*/ 7175 h 405985"/>
                <a:gd name="connsiteX42" fmla="*/ 359568 w 897731"/>
                <a:gd name="connsiteY42" fmla="*/ 26225 h 405985"/>
                <a:gd name="connsiteX43" fmla="*/ 371475 w 897731"/>
                <a:gd name="connsiteY43" fmla="*/ 16700 h 405985"/>
                <a:gd name="connsiteX44" fmla="*/ 373856 w 897731"/>
                <a:gd name="connsiteY44" fmla="*/ 26225 h 405985"/>
                <a:gd name="connsiteX45" fmla="*/ 376237 w 897731"/>
                <a:gd name="connsiteY45" fmla="*/ 45275 h 405985"/>
                <a:gd name="connsiteX46" fmla="*/ 381000 w 897731"/>
                <a:gd name="connsiteY46" fmla="*/ 28606 h 405985"/>
                <a:gd name="connsiteX47" fmla="*/ 383381 w 897731"/>
                <a:gd name="connsiteY47" fmla="*/ 66706 h 405985"/>
                <a:gd name="connsiteX48" fmla="*/ 390525 w 897731"/>
                <a:gd name="connsiteY48" fmla="*/ 57181 h 405985"/>
                <a:gd name="connsiteX49" fmla="*/ 392906 w 897731"/>
                <a:gd name="connsiteY49" fmla="*/ 83375 h 405985"/>
                <a:gd name="connsiteX50" fmla="*/ 402431 w 897731"/>
                <a:gd name="connsiteY50" fmla="*/ 95281 h 405985"/>
                <a:gd name="connsiteX51" fmla="*/ 414337 w 897731"/>
                <a:gd name="connsiteY51" fmla="*/ 83375 h 405985"/>
                <a:gd name="connsiteX52" fmla="*/ 416718 w 897731"/>
                <a:gd name="connsiteY52" fmla="*/ 102425 h 405985"/>
                <a:gd name="connsiteX53" fmla="*/ 414337 w 897731"/>
                <a:gd name="connsiteY53" fmla="*/ 111950 h 405985"/>
                <a:gd name="connsiteX54" fmla="*/ 416718 w 897731"/>
                <a:gd name="connsiteY54" fmla="*/ 138144 h 405985"/>
                <a:gd name="connsiteX55" fmla="*/ 416718 w 897731"/>
                <a:gd name="connsiteY55" fmla="*/ 188150 h 405985"/>
                <a:gd name="connsiteX56" fmla="*/ 421481 w 897731"/>
                <a:gd name="connsiteY56" fmla="*/ 195294 h 405985"/>
                <a:gd name="connsiteX57" fmla="*/ 423862 w 897731"/>
                <a:gd name="connsiteY57" fmla="*/ 211962 h 405985"/>
                <a:gd name="connsiteX58" fmla="*/ 428625 w 897731"/>
                <a:gd name="connsiteY58" fmla="*/ 204819 h 405985"/>
                <a:gd name="connsiteX59" fmla="*/ 431006 w 897731"/>
                <a:gd name="connsiteY59" fmla="*/ 242919 h 405985"/>
                <a:gd name="connsiteX60" fmla="*/ 433387 w 897731"/>
                <a:gd name="connsiteY60" fmla="*/ 250062 h 405985"/>
                <a:gd name="connsiteX61" fmla="*/ 423862 w 897731"/>
                <a:gd name="connsiteY61" fmla="*/ 288162 h 405985"/>
                <a:gd name="connsiteX62" fmla="*/ 431006 w 897731"/>
                <a:gd name="connsiteY62" fmla="*/ 281019 h 405985"/>
                <a:gd name="connsiteX63" fmla="*/ 438150 w 897731"/>
                <a:gd name="connsiteY63" fmla="*/ 328644 h 405985"/>
                <a:gd name="connsiteX64" fmla="*/ 442912 w 897731"/>
                <a:gd name="connsiteY64" fmla="*/ 321500 h 405985"/>
                <a:gd name="connsiteX65" fmla="*/ 445293 w 897731"/>
                <a:gd name="connsiteY65" fmla="*/ 342931 h 405985"/>
                <a:gd name="connsiteX66" fmla="*/ 447675 w 897731"/>
                <a:gd name="connsiteY66" fmla="*/ 350075 h 405985"/>
                <a:gd name="connsiteX67" fmla="*/ 452437 w 897731"/>
                <a:gd name="connsiteY67" fmla="*/ 342931 h 405985"/>
                <a:gd name="connsiteX68" fmla="*/ 459581 w 897731"/>
                <a:gd name="connsiteY68" fmla="*/ 366744 h 405985"/>
                <a:gd name="connsiteX69" fmla="*/ 466725 w 897731"/>
                <a:gd name="connsiteY69" fmla="*/ 354837 h 405985"/>
                <a:gd name="connsiteX70" fmla="*/ 481012 w 897731"/>
                <a:gd name="connsiteY70" fmla="*/ 381031 h 405985"/>
                <a:gd name="connsiteX71" fmla="*/ 488156 w 897731"/>
                <a:gd name="connsiteY71" fmla="*/ 378650 h 405985"/>
                <a:gd name="connsiteX72" fmla="*/ 500062 w 897731"/>
                <a:gd name="connsiteY72" fmla="*/ 371506 h 405985"/>
                <a:gd name="connsiteX73" fmla="*/ 521493 w 897731"/>
                <a:gd name="connsiteY73" fmla="*/ 373887 h 405985"/>
                <a:gd name="connsiteX74" fmla="*/ 545306 w 897731"/>
                <a:gd name="connsiteY74" fmla="*/ 366744 h 405985"/>
                <a:gd name="connsiteX75" fmla="*/ 566737 w 897731"/>
                <a:gd name="connsiteY75" fmla="*/ 369125 h 405985"/>
                <a:gd name="connsiteX76" fmla="*/ 571500 w 897731"/>
                <a:gd name="connsiteY76" fmla="*/ 376269 h 405985"/>
                <a:gd name="connsiteX77" fmla="*/ 602456 w 897731"/>
                <a:gd name="connsiteY77" fmla="*/ 369125 h 405985"/>
                <a:gd name="connsiteX78" fmla="*/ 611981 w 897731"/>
                <a:gd name="connsiteY78" fmla="*/ 378650 h 405985"/>
                <a:gd name="connsiteX79" fmla="*/ 631031 w 897731"/>
                <a:gd name="connsiteY79" fmla="*/ 373887 h 405985"/>
                <a:gd name="connsiteX80" fmla="*/ 642937 w 897731"/>
                <a:gd name="connsiteY80" fmla="*/ 376269 h 405985"/>
                <a:gd name="connsiteX81" fmla="*/ 645318 w 897731"/>
                <a:gd name="connsiteY81" fmla="*/ 383412 h 405985"/>
                <a:gd name="connsiteX82" fmla="*/ 673893 w 897731"/>
                <a:gd name="connsiteY82" fmla="*/ 383412 h 405985"/>
                <a:gd name="connsiteX83" fmla="*/ 683418 w 897731"/>
                <a:gd name="connsiteY83" fmla="*/ 385794 h 405985"/>
                <a:gd name="connsiteX84" fmla="*/ 685800 w 897731"/>
                <a:gd name="connsiteY84" fmla="*/ 392937 h 405985"/>
                <a:gd name="connsiteX85" fmla="*/ 692943 w 897731"/>
                <a:gd name="connsiteY85" fmla="*/ 388175 h 405985"/>
                <a:gd name="connsiteX86" fmla="*/ 702468 w 897731"/>
                <a:gd name="connsiteY86" fmla="*/ 383412 h 405985"/>
                <a:gd name="connsiteX87" fmla="*/ 711993 w 897731"/>
                <a:gd name="connsiteY87" fmla="*/ 390556 h 405985"/>
                <a:gd name="connsiteX88" fmla="*/ 728662 w 897731"/>
                <a:gd name="connsiteY88" fmla="*/ 385794 h 405985"/>
                <a:gd name="connsiteX89" fmla="*/ 740568 w 897731"/>
                <a:gd name="connsiteY89" fmla="*/ 388175 h 405985"/>
                <a:gd name="connsiteX90" fmla="*/ 750093 w 897731"/>
                <a:gd name="connsiteY90" fmla="*/ 381031 h 405985"/>
                <a:gd name="connsiteX91" fmla="*/ 757237 w 897731"/>
                <a:gd name="connsiteY91" fmla="*/ 378650 h 405985"/>
                <a:gd name="connsiteX92" fmla="*/ 762000 w 897731"/>
                <a:gd name="connsiteY92" fmla="*/ 388175 h 405985"/>
                <a:gd name="connsiteX93" fmla="*/ 773906 w 897731"/>
                <a:gd name="connsiteY93" fmla="*/ 381031 h 405985"/>
                <a:gd name="connsiteX94" fmla="*/ 781050 w 897731"/>
                <a:gd name="connsiteY94" fmla="*/ 378650 h 405985"/>
                <a:gd name="connsiteX95" fmla="*/ 788193 w 897731"/>
                <a:gd name="connsiteY95" fmla="*/ 385794 h 405985"/>
                <a:gd name="connsiteX96" fmla="*/ 819150 w 897731"/>
                <a:gd name="connsiteY96" fmla="*/ 378650 h 405985"/>
                <a:gd name="connsiteX97" fmla="*/ 845343 w 897731"/>
                <a:gd name="connsiteY97" fmla="*/ 388175 h 405985"/>
                <a:gd name="connsiteX98" fmla="*/ 852487 w 897731"/>
                <a:gd name="connsiteY98" fmla="*/ 397700 h 405985"/>
                <a:gd name="connsiteX99" fmla="*/ 881062 w 897731"/>
                <a:gd name="connsiteY99" fmla="*/ 397700 h 405985"/>
                <a:gd name="connsiteX100" fmla="*/ 890587 w 897731"/>
                <a:gd name="connsiteY100" fmla="*/ 400081 h 405985"/>
                <a:gd name="connsiteX101" fmla="*/ 897731 w 897731"/>
                <a:gd name="connsiteY101" fmla="*/ 402462 h 40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897731" h="405985">
                  <a:moveTo>
                    <a:pt x="0" y="397700"/>
                  </a:moveTo>
                  <a:cubicBezTo>
                    <a:pt x="38120" y="416762"/>
                    <a:pt x="-11098" y="397605"/>
                    <a:pt x="28575" y="392937"/>
                  </a:cubicBezTo>
                  <a:cubicBezTo>
                    <a:pt x="37563" y="391879"/>
                    <a:pt x="46037" y="397700"/>
                    <a:pt x="54768" y="400081"/>
                  </a:cubicBezTo>
                  <a:cubicBezTo>
                    <a:pt x="57943" y="399287"/>
                    <a:pt x="61570" y="399515"/>
                    <a:pt x="64293" y="397700"/>
                  </a:cubicBezTo>
                  <a:cubicBezTo>
                    <a:pt x="71847" y="392664"/>
                    <a:pt x="66924" y="384160"/>
                    <a:pt x="71437" y="397700"/>
                  </a:cubicBezTo>
                  <a:cubicBezTo>
                    <a:pt x="74612" y="396906"/>
                    <a:pt x="77815" y="396218"/>
                    <a:pt x="80962" y="395319"/>
                  </a:cubicBezTo>
                  <a:cubicBezTo>
                    <a:pt x="83376" y="394629"/>
                    <a:pt x="85615" y="392626"/>
                    <a:pt x="88106" y="392937"/>
                  </a:cubicBezTo>
                  <a:cubicBezTo>
                    <a:pt x="92347" y="393467"/>
                    <a:pt x="96043" y="396112"/>
                    <a:pt x="100012" y="397700"/>
                  </a:cubicBezTo>
                  <a:cubicBezTo>
                    <a:pt x="116872" y="386459"/>
                    <a:pt x="96383" y="397574"/>
                    <a:pt x="116681" y="395319"/>
                  </a:cubicBezTo>
                  <a:cubicBezTo>
                    <a:pt x="120929" y="394847"/>
                    <a:pt x="124618" y="392144"/>
                    <a:pt x="128587" y="390556"/>
                  </a:cubicBezTo>
                  <a:cubicBezTo>
                    <a:pt x="130968" y="388175"/>
                    <a:pt x="133863" y="386214"/>
                    <a:pt x="135731" y="383412"/>
                  </a:cubicBezTo>
                  <a:cubicBezTo>
                    <a:pt x="137123" y="381324"/>
                    <a:pt x="136152" y="377837"/>
                    <a:pt x="138112" y="376269"/>
                  </a:cubicBezTo>
                  <a:cubicBezTo>
                    <a:pt x="140668" y="374224"/>
                    <a:pt x="144462" y="374681"/>
                    <a:pt x="147637" y="373887"/>
                  </a:cubicBezTo>
                  <a:cubicBezTo>
                    <a:pt x="150018" y="370712"/>
                    <a:pt x="151231" y="366137"/>
                    <a:pt x="154781" y="364362"/>
                  </a:cubicBezTo>
                  <a:cubicBezTo>
                    <a:pt x="157026" y="363240"/>
                    <a:pt x="159521" y="366023"/>
                    <a:pt x="161925" y="366744"/>
                  </a:cubicBezTo>
                  <a:cubicBezTo>
                    <a:pt x="167460" y="368404"/>
                    <a:pt x="173037" y="369919"/>
                    <a:pt x="178593" y="371506"/>
                  </a:cubicBezTo>
                  <a:cubicBezTo>
                    <a:pt x="180974" y="373094"/>
                    <a:pt x="182904" y="376674"/>
                    <a:pt x="185737" y="376269"/>
                  </a:cubicBezTo>
                  <a:cubicBezTo>
                    <a:pt x="195184" y="374920"/>
                    <a:pt x="197554" y="363807"/>
                    <a:pt x="200025" y="357219"/>
                  </a:cubicBezTo>
                  <a:cubicBezTo>
                    <a:pt x="200906" y="354869"/>
                    <a:pt x="200900" y="352083"/>
                    <a:pt x="202406" y="350075"/>
                  </a:cubicBezTo>
                  <a:cubicBezTo>
                    <a:pt x="205773" y="345585"/>
                    <a:pt x="210343" y="342138"/>
                    <a:pt x="214312" y="338169"/>
                  </a:cubicBezTo>
                  <a:cubicBezTo>
                    <a:pt x="215705" y="333991"/>
                    <a:pt x="219745" y="321400"/>
                    <a:pt x="221456" y="319119"/>
                  </a:cubicBezTo>
                  <a:cubicBezTo>
                    <a:pt x="223837" y="315944"/>
                    <a:pt x="227806" y="314356"/>
                    <a:pt x="230981" y="311975"/>
                  </a:cubicBezTo>
                  <a:cubicBezTo>
                    <a:pt x="235213" y="303510"/>
                    <a:pt x="238545" y="297968"/>
                    <a:pt x="240506" y="288162"/>
                  </a:cubicBezTo>
                  <a:cubicBezTo>
                    <a:pt x="245816" y="261615"/>
                    <a:pt x="239688" y="274465"/>
                    <a:pt x="245268" y="259587"/>
                  </a:cubicBezTo>
                  <a:cubicBezTo>
                    <a:pt x="246769" y="255585"/>
                    <a:pt x="247546" y="251159"/>
                    <a:pt x="250031" y="247681"/>
                  </a:cubicBezTo>
                  <a:cubicBezTo>
                    <a:pt x="251695" y="245352"/>
                    <a:pt x="254794" y="244506"/>
                    <a:pt x="257175" y="242919"/>
                  </a:cubicBezTo>
                  <a:cubicBezTo>
                    <a:pt x="257969" y="239744"/>
                    <a:pt x="259124" y="236638"/>
                    <a:pt x="259556" y="233394"/>
                  </a:cubicBezTo>
                  <a:cubicBezTo>
                    <a:pt x="264193" y="198613"/>
                    <a:pt x="258584" y="217260"/>
                    <a:pt x="264318" y="200056"/>
                  </a:cubicBezTo>
                  <a:cubicBezTo>
                    <a:pt x="266251" y="184597"/>
                    <a:pt x="265585" y="183717"/>
                    <a:pt x="269081" y="171481"/>
                  </a:cubicBezTo>
                  <a:cubicBezTo>
                    <a:pt x="274410" y="152827"/>
                    <a:pt x="267757" y="178097"/>
                    <a:pt x="276225" y="154812"/>
                  </a:cubicBezTo>
                  <a:cubicBezTo>
                    <a:pt x="278200" y="149382"/>
                    <a:pt x="279664" y="143769"/>
                    <a:pt x="280987" y="138144"/>
                  </a:cubicBezTo>
                  <a:cubicBezTo>
                    <a:pt x="288265" y="107212"/>
                    <a:pt x="281333" y="123167"/>
                    <a:pt x="290512" y="104806"/>
                  </a:cubicBezTo>
                  <a:cubicBezTo>
                    <a:pt x="291306" y="98456"/>
                    <a:pt x="290516" y="91698"/>
                    <a:pt x="292893" y="85756"/>
                  </a:cubicBezTo>
                  <a:cubicBezTo>
                    <a:pt x="293825" y="83425"/>
                    <a:pt x="292765" y="92900"/>
                    <a:pt x="295275" y="92900"/>
                  </a:cubicBezTo>
                  <a:cubicBezTo>
                    <a:pt x="299244" y="92900"/>
                    <a:pt x="301625" y="88137"/>
                    <a:pt x="304800" y="85756"/>
                  </a:cubicBezTo>
                  <a:cubicBezTo>
                    <a:pt x="311360" y="62793"/>
                    <a:pt x="308160" y="74693"/>
                    <a:pt x="314325" y="50037"/>
                  </a:cubicBezTo>
                  <a:cubicBezTo>
                    <a:pt x="315019" y="47261"/>
                    <a:pt x="319087" y="46862"/>
                    <a:pt x="321468" y="45275"/>
                  </a:cubicBezTo>
                  <a:cubicBezTo>
                    <a:pt x="324643" y="38925"/>
                    <a:pt x="328444" y="32851"/>
                    <a:pt x="330993" y="26225"/>
                  </a:cubicBezTo>
                  <a:cubicBezTo>
                    <a:pt x="335346" y="14907"/>
                    <a:pt x="331596" y="1865"/>
                    <a:pt x="335756" y="30987"/>
                  </a:cubicBezTo>
                  <a:cubicBezTo>
                    <a:pt x="337343" y="28606"/>
                    <a:pt x="339238" y="26403"/>
                    <a:pt x="340518" y="23844"/>
                  </a:cubicBezTo>
                  <a:cubicBezTo>
                    <a:pt x="341641" y="21599"/>
                    <a:pt x="341011" y="18353"/>
                    <a:pt x="342900" y="16700"/>
                  </a:cubicBezTo>
                  <a:cubicBezTo>
                    <a:pt x="347716" y="12486"/>
                    <a:pt x="354012" y="10350"/>
                    <a:pt x="359568" y="7175"/>
                  </a:cubicBezTo>
                  <a:cubicBezTo>
                    <a:pt x="366728" y="-14300"/>
                    <a:pt x="355174" y="18535"/>
                    <a:pt x="359568" y="26225"/>
                  </a:cubicBezTo>
                  <a:cubicBezTo>
                    <a:pt x="362090" y="30638"/>
                    <a:pt x="367506" y="19875"/>
                    <a:pt x="371475" y="16700"/>
                  </a:cubicBezTo>
                  <a:cubicBezTo>
                    <a:pt x="372269" y="19875"/>
                    <a:pt x="373318" y="22997"/>
                    <a:pt x="373856" y="26225"/>
                  </a:cubicBezTo>
                  <a:cubicBezTo>
                    <a:pt x="374908" y="32537"/>
                    <a:pt x="370166" y="43252"/>
                    <a:pt x="376237" y="45275"/>
                  </a:cubicBezTo>
                  <a:cubicBezTo>
                    <a:pt x="381719" y="47102"/>
                    <a:pt x="379412" y="34162"/>
                    <a:pt x="381000" y="28606"/>
                  </a:cubicBezTo>
                  <a:cubicBezTo>
                    <a:pt x="381794" y="41306"/>
                    <a:pt x="379357" y="54634"/>
                    <a:pt x="383381" y="66706"/>
                  </a:cubicBezTo>
                  <a:cubicBezTo>
                    <a:pt x="384636" y="70471"/>
                    <a:pt x="388556" y="53735"/>
                    <a:pt x="390525" y="57181"/>
                  </a:cubicBezTo>
                  <a:cubicBezTo>
                    <a:pt x="394875" y="64793"/>
                    <a:pt x="392112" y="74644"/>
                    <a:pt x="392906" y="83375"/>
                  </a:cubicBezTo>
                  <a:cubicBezTo>
                    <a:pt x="409768" y="49652"/>
                    <a:pt x="390024" y="82873"/>
                    <a:pt x="402431" y="95281"/>
                  </a:cubicBezTo>
                  <a:lnTo>
                    <a:pt x="414337" y="83375"/>
                  </a:lnTo>
                  <a:cubicBezTo>
                    <a:pt x="415131" y="89725"/>
                    <a:pt x="416718" y="96026"/>
                    <a:pt x="416718" y="102425"/>
                  </a:cubicBezTo>
                  <a:cubicBezTo>
                    <a:pt x="416718" y="105698"/>
                    <a:pt x="414337" y="108677"/>
                    <a:pt x="414337" y="111950"/>
                  </a:cubicBezTo>
                  <a:cubicBezTo>
                    <a:pt x="414337" y="120717"/>
                    <a:pt x="415924" y="129413"/>
                    <a:pt x="416718" y="138144"/>
                  </a:cubicBezTo>
                  <a:cubicBezTo>
                    <a:pt x="415168" y="156741"/>
                    <a:pt x="412208" y="170109"/>
                    <a:pt x="416718" y="188150"/>
                  </a:cubicBezTo>
                  <a:cubicBezTo>
                    <a:pt x="417412" y="190927"/>
                    <a:pt x="419893" y="192913"/>
                    <a:pt x="421481" y="195294"/>
                  </a:cubicBezTo>
                  <a:cubicBezTo>
                    <a:pt x="422275" y="200850"/>
                    <a:pt x="420494" y="207472"/>
                    <a:pt x="423862" y="211962"/>
                  </a:cubicBezTo>
                  <a:cubicBezTo>
                    <a:pt x="425579" y="214251"/>
                    <a:pt x="427981" y="202030"/>
                    <a:pt x="428625" y="204819"/>
                  </a:cubicBezTo>
                  <a:cubicBezTo>
                    <a:pt x="431486" y="217218"/>
                    <a:pt x="429674" y="230264"/>
                    <a:pt x="431006" y="242919"/>
                  </a:cubicBezTo>
                  <a:cubicBezTo>
                    <a:pt x="431269" y="245415"/>
                    <a:pt x="432593" y="247681"/>
                    <a:pt x="433387" y="250062"/>
                  </a:cubicBezTo>
                  <a:cubicBezTo>
                    <a:pt x="429181" y="259876"/>
                    <a:pt x="420051" y="276729"/>
                    <a:pt x="423862" y="288162"/>
                  </a:cubicBezTo>
                  <a:cubicBezTo>
                    <a:pt x="424927" y="291357"/>
                    <a:pt x="428625" y="283400"/>
                    <a:pt x="431006" y="281019"/>
                  </a:cubicBezTo>
                  <a:cubicBezTo>
                    <a:pt x="433277" y="296916"/>
                    <a:pt x="435878" y="312747"/>
                    <a:pt x="438150" y="328644"/>
                  </a:cubicBezTo>
                  <a:cubicBezTo>
                    <a:pt x="439737" y="326263"/>
                    <a:pt x="441632" y="318940"/>
                    <a:pt x="442912" y="321500"/>
                  </a:cubicBezTo>
                  <a:cubicBezTo>
                    <a:pt x="446126" y="327929"/>
                    <a:pt x="444111" y="335841"/>
                    <a:pt x="445293" y="342931"/>
                  </a:cubicBezTo>
                  <a:cubicBezTo>
                    <a:pt x="445706" y="345407"/>
                    <a:pt x="446881" y="347694"/>
                    <a:pt x="447675" y="350075"/>
                  </a:cubicBezTo>
                  <a:cubicBezTo>
                    <a:pt x="449262" y="347694"/>
                    <a:pt x="450148" y="341214"/>
                    <a:pt x="452437" y="342931"/>
                  </a:cubicBezTo>
                  <a:cubicBezTo>
                    <a:pt x="454222" y="344270"/>
                    <a:pt x="458599" y="362814"/>
                    <a:pt x="459581" y="366744"/>
                  </a:cubicBezTo>
                  <a:cubicBezTo>
                    <a:pt x="461962" y="362775"/>
                    <a:pt x="462132" y="354263"/>
                    <a:pt x="466725" y="354837"/>
                  </a:cubicBezTo>
                  <a:cubicBezTo>
                    <a:pt x="478025" y="356249"/>
                    <a:pt x="479502" y="373481"/>
                    <a:pt x="481012" y="381031"/>
                  </a:cubicBezTo>
                  <a:cubicBezTo>
                    <a:pt x="483393" y="380237"/>
                    <a:pt x="485911" y="379773"/>
                    <a:pt x="488156" y="378650"/>
                  </a:cubicBezTo>
                  <a:cubicBezTo>
                    <a:pt x="492296" y="376580"/>
                    <a:pt x="495480" y="372161"/>
                    <a:pt x="500062" y="371506"/>
                  </a:cubicBezTo>
                  <a:cubicBezTo>
                    <a:pt x="507177" y="370489"/>
                    <a:pt x="514349" y="373093"/>
                    <a:pt x="521493" y="373887"/>
                  </a:cubicBezTo>
                  <a:cubicBezTo>
                    <a:pt x="532614" y="390568"/>
                    <a:pt x="518544" y="374615"/>
                    <a:pt x="545306" y="366744"/>
                  </a:cubicBezTo>
                  <a:cubicBezTo>
                    <a:pt x="552202" y="364716"/>
                    <a:pt x="559593" y="368331"/>
                    <a:pt x="566737" y="369125"/>
                  </a:cubicBezTo>
                  <a:cubicBezTo>
                    <a:pt x="568325" y="371506"/>
                    <a:pt x="568650" y="376010"/>
                    <a:pt x="571500" y="376269"/>
                  </a:cubicBezTo>
                  <a:cubicBezTo>
                    <a:pt x="573503" y="376451"/>
                    <a:pt x="595949" y="370752"/>
                    <a:pt x="602456" y="369125"/>
                  </a:cubicBezTo>
                  <a:cubicBezTo>
                    <a:pt x="605631" y="372300"/>
                    <a:pt x="607552" y="377912"/>
                    <a:pt x="611981" y="378650"/>
                  </a:cubicBezTo>
                  <a:cubicBezTo>
                    <a:pt x="618437" y="379726"/>
                    <a:pt x="624505" y="374389"/>
                    <a:pt x="631031" y="373887"/>
                  </a:cubicBezTo>
                  <a:cubicBezTo>
                    <a:pt x="635066" y="373577"/>
                    <a:pt x="638968" y="375475"/>
                    <a:pt x="642937" y="376269"/>
                  </a:cubicBezTo>
                  <a:cubicBezTo>
                    <a:pt x="643731" y="378650"/>
                    <a:pt x="643025" y="382393"/>
                    <a:pt x="645318" y="383412"/>
                  </a:cubicBezTo>
                  <a:cubicBezTo>
                    <a:pt x="657361" y="388764"/>
                    <a:pt x="663404" y="386035"/>
                    <a:pt x="673893" y="383412"/>
                  </a:cubicBezTo>
                  <a:cubicBezTo>
                    <a:pt x="677068" y="384206"/>
                    <a:pt x="680862" y="383750"/>
                    <a:pt x="683418" y="385794"/>
                  </a:cubicBezTo>
                  <a:cubicBezTo>
                    <a:pt x="685378" y="387362"/>
                    <a:pt x="683365" y="392328"/>
                    <a:pt x="685800" y="392937"/>
                  </a:cubicBezTo>
                  <a:cubicBezTo>
                    <a:pt x="688576" y="393631"/>
                    <a:pt x="690458" y="389595"/>
                    <a:pt x="692943" y="388175"/>
                  </a:cubicBezTo>
                  <a:cubicBezTo>
                    <a:pt x="696025" y="386414"/>
                    <a:pt x="699293" y="385000"/>
                    <a:pt x="702468" y="383412"/>
                  </a:cubicBezTo>
                  <a:cubicBezTo>
                    <a:pt x="705643" y="385793"/>
                    <a:pt x="708143" y="389593"/>
                    <a:pt x="711993" y="390556"/>
                  </a:cubicBezTo>
                  <a:cubicBezTo>
                    <a:pt x="713701" y="390983"/>
                    <a:pt x="726276" y="386589"/>
                    <a:pt x="728662" y="385794"/>
                  </a:cubicBezTo>
                  <a:cubicBezTo>
                    <a:pt x="732631" y="386588"/>
                    <a:pt x="736617" y="389053"/>
                    <a:pt x="740568" y="388175"/>
                  </a:cubicBezTo>
                  <a:cubicBezTo>
                    <a:pt x="744442" y="387314"/>
                    <a:pt x="746647" y="383000"/>
                    <a:pt x="750093" y="381031"/>
                  </a:cubicBezTo>
                  <a:cubicBezTo>
                    <a:pt x="752272" y="379786"/>
                    <a:pt x="754856" y="379444"/>
                    <a:pt x="757237" y="378650"/>
                  </a:cubicBezTo>
                  <a:cubicBezTo>
                    <a:pt x="758825" y="381825"/>
                    <a:pt x="758486" y="387673"/>
                    <a:pt x="762000" y="388175"/>
                  </a:cubicBezTo>
                  <a:cubicBezTo>
                    <a:pt x="766582" y="388829"/>
                    <a:pt x="769766" y="383101"/>
                    <a:pt x="773906" y="381031"/>
                  </a:cubicBezTo>
                  <a:cubicBezTo>
                    <a:pt x="776151" y="379908"/>
                    <a:pt x="778669" y="379444"/>
                    <a:pt x="781050" y="378650"/>
                  </a:cubicBezTo>
                  <a:cubicBezTo>
                    <a:pt x="783431" y="381031"/>
                    <a:pt x="784891" y="385134"/>
                    <a:pt x="788193" y="385794"/>
                  </a:cubicBezTo>
                  <a:cubicBezTo>
                    <a:pt x="795918" y="387339"/>
                    <a:pt x="811982" y="381039"/>
                    <a:pt x="819150" y="378650"/>
                  </a:cubicBezTo>
                  <a:cubicBezTo>
                    <a:pt x="830624" y="395864"/>
                    <a:pt x="814222" y="375208"/>
                    <a:pt x="845343" y="388175"/>
                  </a:cubicBezTo>
                  <a:cubicBezTo>
                    <a:pt x="849007" y="389701"/>
                    <a:pt x="850106" y="394525"/>
                    <a:pt x="852487" y="397700"/>
                  </a:cubicBezTo>
                  <a:cubicBezTo>
                    <a:pt x="871537" y="391349"/>
                    <a:pt x="862012" y="391349"/>
                    <a:pt x="881062" y="397700"/>
                  </a:cubicBezTo>
                  <a:cubicBezTo>
                    <a:pt x="884167" y="398735"/>
                    <a:pt x="887440" y="399182"/>
                    <a:pt x="890587" y="400081"/>
                  </a:cubicBezTo>
                  <a:cubicBezTo>
                    <a:pt x="893001" y="400771"/>
                    <a:pt x="897731" y="402462"/>
                    <a:pt x="897731" y="40246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>
              <p:custDataLst>
                <p:tags r:id="rId88"/>
              </p:custDataLst>
            </p:nvPr>
          </p:nvSpPr>
          <p:spPr>
            <a:xfrm>
              <a:off x="4619407" y="5688413"/>
              <a:ext cx="1321539" cy="371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de-DE" sz="1800" kern="0" dirty="0">
                  <a:solidFill>
                    <a:sysClr val="windowText" lastClr="000000"/>
                  </a:solidFill>
                </a:rPr>
                <a:t>pA – meter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lussdiagramm: Verzögerung 110"/>
            <p:cNvSpPr/>
            <p:nvPr>
              <p:custDataLst>
                <p:tags r:id="rId89"/>
              </p:custDataLst>
            </p:nvPr>
          </p:nvSpPr>
          <p:spPr>
            <a:xfrm rot="5400000">
              <a:off x="6658855" y="4324821"/>
              <a:ext cx="264600" cy="166312"/>
            </a:xfrm>
            <a:prstGeom prst="flowChartDelay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>
              <p:custDataLst>
                <p:tags r:id="rId90"/>
              </p:custDataLst>
            </p:nvPr>
          </p:nvSpPr>
          <p:spPr>
            <a:xfrm>
              <a:off x="6906629" y="4583320"/>
              <a:ext cx="1473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kern="0" dirty="0" smtClean="0">
                  <a:solidFill>
                    <a:sysClr val="windowText" lastClr="000000"/>
                  </a:solidFill>
                  <a:latin typeface="+mj-lt"/>
                </a:rPr>
                <a:t>Faraday cup</a:t>
              </a:r>
              <a:endParaRPr lang="de-DE" sz="2000" b="1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cxnSp>
          <p:nvCxnSpPr>
            <p:cNvPr id="24" name="Elbow Connector 23"/>
            <p:cNvCxnSpPr>
              <a:stCxn id="42" idx="1"/>
              <a:endCxn id="27" idx="13"/>
            </p:cNvCxnSpPr>
            <p:nvPr>
              <p:custDataLst>
                <p:tags r:id="rId91"/>
              </p:custDataLst>
            </p:nvPr>
          </p:nvCxnSpPr>
          <p:spPr>
            <a:xfrm rot="10800000" flipV="1">
              <a:off x="1931414" y="5407421"/>
              <a:ext cx="2698667" cy="556717"/>
            </a:xfrm>
            <a:prstGeom prst="bentConnector3">
              <a:avLst>
                <a:gd name="adj1" fmla="val 916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20" idx="1"/>
              <a:endCxn id="27" idx="13"/>
            </p:cNvCxnSpPr>
            <p:nvPr>
              <p:custDataLst>
                <p:tags r:id="rId92"/>
              </p:custDataLst>
            </p:nvPr>
          </p:nvCxnSpPr>
          <p:spPr>
            <a:xfrm rot="10800000" flipV="1">
              <a:off x="1931413" y="5874087"/>
              <a:ext cx="2687994" cy="90052"/>
            </a:xfrm>
            <a:prstGeom prst="bentConnector3">
              <a:avLst>
                <a:gd name="adj1" fmla="val 9145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880" descr="G:\Users\r\rilis\Documents\WORK\wavemeter_screenshot.JPG"/>
            <p:cNvPicPr>
              <a:picLocks noChangeAspect="1" noChangeArrowheads="1"/>
            </p:cNvPicPr>
            <p:nvPr>
              <p:custDataLst>
                <p:tags r:id="rId93"/>
              </p:custDataLst>
            </p:nvPr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096" y="1012904"/>
              <a:ext cx="1181758" cy="686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2" name="Elbow Connector 191"/>
            <p:cNvCxnSpPr>
              <a:stCxn id="21" idx="3"/>
              <a:endCxn id="20" idx="3"/>
            </p:cNvCxnSpPr>
            <p:nvPr>
              <p:custDataLst>
                <p:tags r:id="rId94"/>
              </p:custDataLst>
            </p:nvPr>
          </p:nvCxnSpPr>
          <p:spPr>
            <a:xfrm rot="5400000">
              <a:off x="5699146" y="4782078"/>
              <a:ext cx="1333810" cy="85020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lbow Connector 194"/>
            <p:cNvCxnSpPr>
              <a:stCxn id="163" idx="2"/>
              <a:endCxn id="6" idx="0"/>
            </p:cNvCxnSpPr>
            <p:nvPr>
              <p:custDataLst>
                <p:tags r:id="rId95"/>
              </p:custDataLst>
            </p:nvPr>
          </p:nvCxnSpPr>
          <p:spPr>
            <a:xfrm rot="5400000">
              <a:off x="7971235" y="946162"/>
              <a:ext cx="133483" cy="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3" descr="L:\Talks\LOGO collection\RILIS\rilis_logo.em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397" y="44624"/>
            <a:ext cx="731603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291"/>
          <p:cNvSpPr>
            <a:spLocks noChangeArrowheads="1"/>
          </p:cNvSpPr>
          <p:nvPr/>
        </p:nvSpPr>
        <p:spPr bwMode="auto">
          <a:xfrm>
            <a:off x="0" y="116632"/>
            <a:ext cx="543609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3 RILIS laser upgrade steps are now completed</a:t>
            </a:r>
            <a:endParaRPr lang="en-US" sz="2000" dirty="0">
              <a:solidFill>
                <a:srgbClr val="7403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98" name="Line 16"/>
          <p:cNvSpPr>
            <a:spLocks noChangeShapeType="1"/>
          </p:cNvSpPr>
          <p:nvPr/>
        </p:nvSpPr>
        <p:spPr bwMode="auto">
          <a:xfrm flipH="1">
            <a:off x="5508104" y="308397"/>
            <a:ext cx="2736304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" name="TextBox 98"/>
          <p:cNvSpPr txBox="1"/>
          <p:nvPr>
            <p:custDataLst>
              <p:tags r:id="rId3"/>
            </p:custDataLst>
          </p:nvPr>
        </p:nvSpPr>
        <p:spPr>
          <a:xfrm>
            <a:off x="251520" y="548680"/>
            <a:ext cx="27363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1) Pump laser replacement</a:t>
            </a:r>
            <a:endParaRPr lang="en-GB" sz="1400" b="1" dirty="0"/>
          </a:p>
        </p:txBody>
      </p:sp>
      <p:sp>
        <p:nvSpPr>
          <p:cNvPr id="100" name="TextBox 99"/>
          <p:cNvSpPr txBox="1"/>
          <p:nvPr>
            <p:custDataLst>
              <p:tags r:id="rId4"/>
            </p:custDataLst>
          </p:nvPr>
        </p:nvSpPr>
        <p:spPr>
          <a:xfrm>
            <a:off x="3239852" y="548680"/>
            <a:ext cx="25202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2) Dye laser replacement</a:t>
            </a:r>
            <a:endParaRPr lang="en-GB" sz="1400" b="1" dirty="0"/>
          </a:p>
        </p:txBody>
      </p:sp>
      <p:sp>
        <p:nvSpPr>
          <p:cNvPr id="101" name="TextBox 100"/>
          <p:cNvSpPr txBox="1"/>
          <p:nvPr>
            <p:custDataLst>
              <p:tags r:id="rId5"/>
            </p:custDataLst>
          </p:nvPr>
        </p:nvSpPr>
        <p:spPr>
          <a:xfrm>
            <a:off x="6012160" y="548680"/>
            <a:ext cx="25202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Ti:Sa</a:t>
            </a:r>
            <a:r>
              <a:rPr lang="en-US" dirty="0" smtClean="0"/>
              <a:t> laser installation</a:t>
            </a:r>
            <a:endParaRPr lang="en-GB" sz="14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308304" y="6488668"/>
            <a:ext cx="17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B. Marsh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8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orkspaces\r\RILIS\Photos\RILIS_Sony\DSC0004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/>
          <a:srcRect r="2115"/>
          <a:stretch>
            <a:fillRect/>
          </a:stretch>
        </p:blipFill>
        <p:spPr bwMode="auto">
          <a:xfrm>
            <a:off x="-10203" y="2938180"/>
            <a:ext cx="9208536" cy="2074996"/>
          </a:xfrm>
          <a:prstGeom prst="rect">
            <a:avLst/>
          </a:prstGeom>
          <a:noFill/>
        </p:spPr>
      </p:pic>
      <p:pic>
        <p:nvPicPr>
          <p:cNvPr id="5" name="Picture 3" descr="L:\Talks\LOGO collection\RILIS\rilis_logo.em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397" y="44624"/>
            <a:ext cx="731603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91"/>
          <p:cNvSpPr>
            <a:spLocks noChangeArrowheads="1"/>
          </p:cNvSpPr>
          <p:nvPr/>
        </p:nvSpPr>
        <p:spPr bwMode="auto">
          <a:xfrm>
            <a:off x="0" y="79797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complete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RILIS Dye </a:t>
            </a: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+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Ti:Sa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system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H="1">
            <a:off x="4355976" y="308397"/>
            <a:ext cx="388843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7884368" y="836712"/>
            <a:ext cx="1152128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</a:t>
            </a:r>
            <a:r>
              <a:rPr lang="en-US" sz="1400" dirty="0" err="1" smtClean="0"/>
              <a:t>Ti:Sa</a:t>
            </a:r>
            <a:r>
              <a:rPr lang="en-US" sz="1400" dirty="0" smtClean="0"/>
              <a:t> lasers from Mainz university</a:t>
            </a:r>
            <a:endParaRPr lang="en-GB" sz="1400" b="1" dirty="0"/>
          </a:p>
        </p:txBody>
      </p: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35496" y="5065439"/>
            <a:ext cx="5688632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RILIS cabin layout has been redesigned to accommodate the new lasers</a:t>
            </a:r>
            <a:endParaRPr lang="en-GB" sz="1400" b="1" dirty="0"/>
          </a:p>
        </p:txBody>
      </p:sp>
      <p:sp>
        <p:nvSpPr>
          <p:cNvPr id="17" name="TextBox 16"/>
          <p:cNvSpPr txBox="1"/>
          <p:nvPr>
            <p:custDataLst>
              <p:tags r:id="rId5"/>
            </p:custDataLst>
          </p:nvPr>
        </p:nvSpPr>
        <p:spPr>
          <a:xfrm>
            <a:off x="35496" y="6071304"/>
            <a:ext cx="568863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Optical pumping in ISCOOL should be tested during 2011 shutdown</a:t>
            </a:r>
            <a:endParaRPr lang="en-GB" sz="1400" b="1" dirty="0"/>
          </a:p>
        </p:txBody>
      </p:sp>
      <p:sp>
        <p:nvSpPr>
          <p:cNvPr id="18" name="TextBox 17"/>
          <p:cNvSpPr txBox="1"/>
          <p:nvPr>
            <p:custDataLst>
              <p:tags r:id="rId6"/>
            </p:custDataLst>
          </p:nvPr>
        </p:nvSpPr>
        <p:spPr>
          <a:xfrm>
            <a:off x="35496" y="5328913"/>
            <a:ext cx="892899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Dye and </a:t>
            </a:r>
            <a:r>
              <a:rPr lang="en-US" sz="1400" dirty="0" err="1" smtClean="0"/>
              <a:t>Ti:Sa</a:t>
            </a:r>
            <a:r>
              <a:rPr lang="en-US" sz="1400" dirty="0" smtClean="0"/>
              <a:t> synchronization and </a:t>
            </a:r>
            <a:r>
              <a:rPr lang="en-US" sz="1400" dirty="0"/>
              <a:t>compatibility </a:t>
            </a:r>
            <a:r>
              <a:rPr lang="en-US" sz="1400" dirty="0" smtClean="0"/>
              <a:t>for mixed ionization schemes</a:t>
            </a:r>
            <a:r>
              <a:rPr lang="en-GB" sz="1400" dirty="0" smtClean="0"/>
              <a:t> has been verified online during the At run</a:t>
            </a:r>
            <a:endParaRPr lang="en-GB" sz="14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91680" y="2780928"/>
            <a:ext cx="0" cy="115212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24128" y="1628800"/>
            <a:ext cx="0" cy="172819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2987824" y="2077690"/>
            <a:ext cx="1872208" cy="1279304"/>
          </a:xfrm>
          <a:prstGeom prst="bentConnector3">
            <a:avLst>
              <a:gd name="adj1" fmla="val -876"/>
            </a:avLst>
          </a:prstGeom>
          <a:ln>
            <a:solidFill>
              <a:srgbClr val="C3D69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139952" y="2564904"/>
            <a:ext cx="0" cy="172819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08304" y="2636912"/>
            <a:ext cx="0" cy="648072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604448" y="2636912"/>
            <a:ext cx="0" cy="1944216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7524328" y="1754813"/>
            <a:ext cx="115212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Harmonic generation unit for </a:t>
            </a:r>
            <a:r>
              <a:rPr lang="en-US" sz="1400" dirty="0" err="1" smtClean="0"/>
              <a:t>Ti:Sa</a:t>
            </a:r>
            <a:r>
              <a:rPr lang="en-US" sz="1400" dirty="0" smtClean="0"/>
              <a:t> system</a:t>
            </a:r>
            <a:endParaRPr lang="en-GB" sz="1400" b="1" dirty="0"/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5796136" y="1754813"/>
            <a:ext cx="158417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Photonics Industries </a:t>
            </a:r>
            <a:r>
              <a:rPr lang="en-US" sz="1400" dirty="0" err="1" smtClean="0"/>
              <a:t>Nd:YAG</a:t>
            </a:r>
            <a:r>
              <a:rPr lang="en-US" sz="1400" dirty="0" smtClean="0"/>
              <a:t> pump laser for the </a:t>
            </a:r>
            <a:r>
              <a:rPr lang="en-US" sz="1400" dirty="0" err="1" smtClean="0"/>
              <a:t>Ti:Sa</a:t>
            </a:r>
            <a:r>
              <a:rPr lang="en-US" sz="1400" dirty="0"/>
              <a:t> </a:t>
            </a:r>
            <a:r>
              <a:rPr lang="en-US" sz="1400" dirty="0" smtClean="0"/>
              <a:t>lasers</a:t>
            </a:r>
            <a:endParaRPr lang="en-GB" sz="1400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892480" y="1556792"/>
            <a:ext cx="0" cy="180020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5400000">
            <a:off x="-1062372" y="3123220"/>
            <a:ext cx="2376264" cy="251520"/>
          </a:xfrm>
          <a:prstGeom prst="bentConnector3">
            <a:avLst>
              <a:gd name="adj1" fmla="val 99170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>
            <p:custDataLst>
              <p:tags r:id="rId9"/>
            </p:custDataLst>
          </p:nvPr>
        </p:nvSpPr>
        <p:spPr>
          <a:xfrm>
            <a:off x="1835696" y="692696"/>
            <a:ext cx="144016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Sirah</a:t>
            </a:r>
            <a:r>
              <a:rPr lang="en-US" sz="1400" dirty="0" smtClean="0"/>
              <a:t> dye lasers with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harmonic generation and UV pumping option</a:t>
            </a:r>
            <a:endParaRPr lang="en-GB" sz="1400" b="1" dirty="0"/>
          </a:p>
        </p:txBody>
      </p:sp>
      <p:sp>
        <p:nvSpPr>
          <p:cNvPr id="9" name="TextBox 8"/>
          <p:cNvSpPr txBox="1"/>
          <p:nvPr>
            <p:custDataLst>
              <p:tags r:id="rId10"/>
            </p:custDataLst>
          </p:nvPr>
        </p:nvSpPr>
        <p:spPr>
          <a:xfrm>
            <a:off x="5436096" y="692696"/>
            <a:ext cx="158417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Edgewave</a:t>
            </a:r>
            <a:r>
              <a:rPr lang="en-US" sz="1400" dirty="0" smtClean="0"/>
              <a:t> </a:t>
            </a:r>
            <a:r>
              <a:rPr lang="en-US" sz="1400" dirty="0" err="1" smtClean="0"/>
              <a:t>Nd:YAG</a:t>
            </a:r>
            <a:r>
              <a:rPr lang="en-US" sz="1400" dirty="0" smtClean="0"/>
              <a:t> laser for dye pumping or non resonant ionization</a:t>
            </a:r>
            <a:endParaRPr lang="en-GB" sz="1400" b="1" dirty="0"/>
          </a:p>
        </p:txBody>
      </p:sp>
      <p:sp>
        <p:nvSpPr>
          <p:cNvPr id="10" name="TextBox 9"/>
          <p:cNvSpPr txBox="1"/>
          <p:nvPr>
            <p:custDataLst>
              <p:tags r:id="rId11"/>
            </p:custDataLst>
          </p:nvPr>
        </p:nvSpPr>
        <p:spPr>
          <a:xfrm>
            <a:off x="3491880" y="964466"/>
            <a:ext cx="1728192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Narrow band dye laser with computer controlled grating and etalon for high resolution spectroscopy or isomer selectivity</a:t>
            </a:r>
            <a:endParaRPr lang="en-GB" sz="1400" b="1" dirty="0"/>
          </a:p>
        </p:txBody>
      </p:sp>
      <p:sp>
        <p:nvSpPr>
          <p:cNvPr id="11" name="TextBox 10"/>
          <p:cNvSpPr txBox="1"/>
          <p:nvPr>
            <p:custDataLst>
              <p:tags r:id="rId12"/>
            </p:custDataLst>
          </p:nvPr>
        </p:nvSpPr>
        <p:spPr>
          <a:xfrm>
            <a:off x="827584" y="2257708"/>
            <a:ext cx="172819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Dye laser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harmonic generator</a:t>
            </a:r>
            <a:endParaRPr lang="en-GB" sz="1400" b="1" dirty="0"/>
          </a:p>
        </p:txBody>
      </p:sp>
      <p:sp>
        <p:nvSpPr>
          <p:cNvPr id="12" name="TextBox 11"/>
          <p:cNvSpPr txBox="1"/>
          <p:nvPr>
            <p:custDataLst>
              <p:tags r:id="rId13"/>
            </p:custDataLst>
          </p:nvPr>
        </p:nvSpPr>
        <p:spPr>
          <a:xfrm>
            <a:off x="107504" y="692696"/>
            <a:ext cx="1512168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Improved HRS laser beam launch system with a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laser beam path for laser transport to ISCOOL</a:t>
            </a:r>
            <a:endParaRPr lang="en-GB" sz="1400" b="1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771800" y="2060848"/>
            <a:ext cx="0" cy="115212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>
            <p:custDataLst>
              <p:tags r:id="rId14"/>
            </p:custDataLst>
          </p:nvPr>
        </p:nvSpPr>
        <p:spPr>
          <a:xfrm>
            <a:off x="35496" y="5592387"/>
            <a:ext cx="871296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Ti:Sa</a:t>
            </a:r>
            <a:r>
              <a:rPr lang="en-US" sz="1400" dirty="0" smtClean="0"/>
              <a:t> system is operating in testing/backup mode during 2011.  It has so far been used for ionization of At and for </a:t>
            </a:r>
            <a:r>
              <a:rPr lang="en-US" sz="1400" dirty="0" err="1" smtClean="0"/>
              <a:t>Pr</a:t>
            </a:r>
            <a:r>
              <a:rPr lang="en-US" sz="1400" dirty="0" smtClean="0"/>
              <a:t> ionization scheme development</a:t>
            </a:r>
            <a:endParaRPr lang="en-GB" sz="1400" b="1" dirty="0"/>
          </a:p>
        </p:txBody>
      </p:sp>
      <p:sp>
        <p:nvSpPr>
          <p:cNvPr id="50" name="TextBox 49"/>
          <p:cNvSpPr txBox="1"/>
          <p:nvPr>
            <p:custDataLst>
              <p:tags r:id="rId15"/>
            </p:custDataLst>
          </p:nvPr>
        </p:nvSpPr>
        <p:spPr>
          <a:xfrm>
            <a:off x="35496" y="6334780"/>
            <a:ext cx="914501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Preparations for remote monitoring, machine protection and RILIS automation are underway.  RILIS running in on-call (shift –free) mode for some elements is planned for 2012.</a:t>
            </a:r>
            <a:endParaRPr lang="en-GB" sz="1400" b="1" dirty="0">
              <a:solidFill>
                <a:srgbClr val="7F7F7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8304" y="6488668"/>
            <a:ext cx="92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B. Marsh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8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73624" cy="21972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dirty="0" smtClean="0"/>
              <a:t>GLM Deflectors</a:t>
            </a:r>
            <a:r>
              <a:rPr lang="en-US" sz="3600" dirty="0" smtClean="0">
                <a:solidFill>
                  <a:schemeClr val="accent1"/>
                </a:solidFill>
                <a:sym typeface="Wingdings 2"/>
              </a:rPr>
              <a:t></a:t>
            </a:r>
            <a:endParaRPr lang="en-US" sz="3600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Replacement of bearings and transmission screw</a:t>
            </a:r>
          </a:p>
          <a:p>
            <a:r>
              <a:rPr lang="en-US" dirty="0" smtClean="0"/>
              <a:t>Delicate operation due to contamination.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83810" cy="27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catheral\water panel\vue gene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3826296" cy="2872739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32040" y="4365104"/>
            <a:ext cx="3873624" cy="219722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"/>
              <a:tabLst/>
              <a:defRPr/>
            </a:pP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Cooling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Pressure reading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valves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across by-pass closed.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600" dirty="0" smtClean="0"/>
              <a:t>Insufficient pressure in expansion tank to re-fill reservoir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860032" y="6488668"/>
            <a:ext cx="308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E. Siesling &amp; D. </a:t>
            </a:r>
            <a:r>
              <a:rPr lang="fr-CH" dirty="0" err="1" smtClean="0"/>
              <a:t>Voulot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Cooler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06072" cy="18371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Sparking from 9.5kV wire to both radial electrodes and EXT1</a:t>
            </a:r>
          </a:p>
          <a:p>
            <a:r>
              <a:rPr lang="en-US" dirty="0" smtClean="0"/>
              <a:t>Other elements not designed to hold 9.5kV..sparking at connector</a:t>
            </a:r>
          </a:p>
          <a:p>
            <a:r>
              <a:rPr lang="en-US" dirty="0" smtClean="0"/>
              <a:t>Wire replaced and re-directed to a new flange</a:t>
            </a:r>
          </a:p>
          <a:p>
            <a:r>
              <a:rPr lang="en-US" dirty="0" smtClean="0"/>
              <a:t>New insulator installed</a:t>
            </a:r>
          </a:p>
          <a:p>
            <a:r>
              <a:rPr lang="en-US" dirty="0" smtClean="0"/>
              <a:t>Faulty cable at FE added to the diagnostic confusion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500" t="4156" r="2250" b="4156"/>
          <a:stretch>
            <a:fillRect/>
          </a:stretch>
        </p:blipFill>
        <p:spPr bwMode="auto">
          <a:xfrm>
            <a:off x="1495088" y="3422147"/>
            <a:ext cx="5867400" cy="30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2250" t="3840" r="2250" b="7680"/>
          <a:stretch>
            <a:fillRect/>
          </a:stretch>
        </p:blipFill>
        <p:spPr bwMode="auto">
          <a:xfrm>
            <a:off x="1475656" y="3356992"/>
            <a:ext cx="5821680" cy="316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948264" y="6488668"/>
            <a:ext cx="18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T. Giles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5943600" cy="18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620688"/>
            <a:ext cx="4222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new RF </a:t>
            </a:r>
            <a:r>
              <a:rPr lang="en-US" sz="2800" b="1" dirty="0" smtClean="0"/>
              <a:t>driver for ISCOOL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038600"/>
            <a:ext cx="2600325" cy="219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38862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small 100 W amplifiers + 1/3 transformer</a:t>
            </a:r>
          </a:p>
          <a:p>
            <a:r>
              <a:rPr lang="en-US" dirty="0" smtClean="0"/>
              <a:t>* Direct drive (no resonant circuit)</a:t>
            </a:r>
          </a:p>
          <a:p>
            <a:r>
              <a:rPr lang="en-US" dirty="0" smtClean="0"/>
              <a:t>* Easier to protect from over-voltage</a:t>
            </a:r>
          </a:p>
          <a:p>
            <a:r>
              <a:rPr lang="en-US" dirty="0" smtClean="0"/>
              <a:t>* Use standard equipment</a:t>
            </a:r>
          </a:p>
          <a:p>
            <a:r>
              <a:rPr lang="en-US" dirty="0" smtClean="0"/>
              <a:t>* Support from RF group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6324600"/>
            <a:ext cx="329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 M. </a:t>
            </a:r>
            <a:r>
              <a:rPr lang="en-US" dirty="0" err="1" smtClean="0"/>
              <a:t>Paoluzzi</a:t>
            </a:r>
            <a:r>
              <a:rPr lang="en-US" dirty="0" smtClean="0"/>
              <a:t> &amp; .D. </a:t>
            </a:r>
            <a:r>
              <a:rPr lang="en-US" dirty="0" err="1" smtClean="0"/>
              <a:t>Voulot</a:t>
            </a:r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Machine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945632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Merging Switchyard</a:t>
            </a:r>
            <a:r>
              <a:rPr lang="en-US" sz="2800" dirty="0" smtClean="0">
                <a:solidFill>
                  <a:schemeClr val="accent1"/>
                </a:solidFill>
                <a:sym typeface="Wingdings 2"/>
              </a:rPr>
              <a:t> </a:t>
            </a:r>
            <a:endParaRPr lang="en-US" dirty="0" smtClean="0"/>
          </a:p>
          <a:p>
            <a:r>
              <a:rPr lang="en-US" dirty="0" smtClean="0"/>
              <a:t>Replacement of insulator</a:t>
            </a:r>
          </a:p>
          <a:p>
            <a:r>
              <a:rPr lang="en-US" dirty="0" smtClean="0"/>
              <a:t>Cleaning with inert gas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504154" cy="232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4032449" cy="275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88024" y="4005064"/>
            <a:ext cx="3945632" cy="25557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D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NMR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Teslameters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Moved outside of HRS secondary zone for easier access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860032" y="6488668"/>
            <a:ext cx="391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M. Lozano Benito &amp; P. Galbraith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513584" cy="2341240"/>
          </a:xfrm>
        </p:spPr>
        <p:txBody>
          <a:bodyPr/>
          <a:lstStyle/>
          <a:p>
            <a:r>
              <a:rPr lang="en-US" dirty="0" smtClean="0"/>
              <a:t>BTY Pick ups </a:t>
            </a:r>
            <a:r>
              <a:rPr lang="en-US" sz="2400" dirty="0" smtClean="0">
                <a:solidFill>
                  <a:schemeClr val="accent1"/>
                </a:solidFill>
                <a:sym typeface="Wingdings 2"/>
              </a:rPr>
              <a:t></a:t>
            </a:r>
            <a:endParaRPr lang="en-US" dirty="0" smtClean="0"/>
          </a:p>
          <a:p>
            <a:r>
              <a:rPr lang="en-US" dirty="0" smtClean="0"/>
              <a:t>Installation of BTY pick-ups in p-beam line</a:t>
            </a:r>
          </a:p>
          <a:p>
            <a:r>
              <a:rPr lang="en-US" dirty="0" smtClean="0"/>
              <a:t>Proton intensity/ integration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36" y="1340768"/>
            <a:ext cx="37762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32040" y="4077072"/>
            <a:ext cx="3513584" cy="234124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D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Pico-ampere meters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fr-CH" sz="2600" dirty="0" err="1" smtClean="0"/>
              <a:t>Refresh</a:t>
            </a:r>
            <a:r>
              <a:rPr lang="fr-CH" sz="2600" dirty="0" smtClean="0"/>
              <a:t> rate 2Hz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fr-CH" sz="2600" dirty="0" err="1" smtClean="0"/>
              <a:t>Autorange</a:t>
            </a:r>
            <a:r>
              <a:rPr lang="fr-CH" sz="2600" dirty="0" smtClean="0"/>
              <a:t> </a:t>
            </a:r>
            <a:r>
              <a:rPr lang="fr-CH" sz="2600" dirty="0" err="1" smtClean="0"/>
              <a:t>feature</a:t>
            </a:r>
            <a:endParaRPr lang="fr-CH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fr-CH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Still</a:t>
            </a:r>
            <a:r>
              <a:rPr kumimoji="0" lang="fr-CH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</a:t>
            </a:r>
            <a:r>
              <a:rPr kumimoji="0" lang="fr-CH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troubles for REX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fr-CH" sz="2600" dirty="0" err="1" smtClean="0"/>
              <a:t>Electronics</a:t>
            </a:r>
            <a:r>
              <a:rPr lang="fr-CH" sz="2600" dirty="0" smtClean="0"/>
              <a:t> susceptible to Single Event </a:t>
            </a:r>
            <a:r>
              <a:rPr lang="fr-CH" sz="2600" dirty="0" err="1" smtClean="0"/>
              <a:t>Upset</a:t>
            </a:r>
            <a:endParaRPr lang="fr-CH" sz="2600" dirty="0" smtClean="0"/>
          </a:p>
          <a:p>
            <a:pPr marL="731520" lvl="1" indent="-274320">
              <a:spcBef>
                <a:spcPts val="58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kumimoji="0" lang="fr-CH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</a:t>
            </a:r>
            <a:r>
              <a:rPr kumimoji="0" lang="fr-CH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139952" y="6381328"/>
            <a:ext cx="358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D. </a:t>
            </a:r>
            <a:r>
              <a:rPr lang="fr-CH" dirty="0" err="1" smtClean="0"/>
              <a:t>Gerard</a:t>
            </a:r>
            <a:r>
              <a:rPr lang="fr-CH" dirty="0" smtClean="0"/>
              <a:t>, G. J. </a:t>
            </a:r>
            <a:r>
              <a:rPr lang="fr-CH" dirty="0" err="1" smtClean="0"/>
              <a:t>Focker</a:t>
            </a:r>
            <a:r>
              <a:rPr lang="fr-CH" dirty="0" smtClean="0"/>
              <a:t> &amp; M. </a:t>
            </a:r>
            <a:r>
              <a:rPr lang="fr-CH" dirty="0" err="1" smtClean="0"/>
              <a:t>Duraffourg</a:t>
            </a:r>
            <a:endParaRPr lang="en-US" dirty="0"/>
          </a:p>
        </p:txBody>
      </p:sp>
      <p:pic>
        <p:nvPicPr>
          <p:cNvPr id="31746" name="Picture 2" descr="\\cern.ch\dfs\Users\g\gjf\Public\Pictures\PAM\DSCN1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2682348" cy="1887736"/>
          </a:xfrm>
          <a:prstGeom prst="rect">
            <a:avLst/>
          </a:prstGeom>
          <a:noFill/>
        </p:spPr>
      </p:pic>
      <p:pic>
        <p:nvPicPr>
          <p:cNvPr id="31747" name="Picture 3" descr="\\cern.ch\dfs\Users\g\gjf\Public\Pictures\PAM\DSCN1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941168"/>
            <a:ext cx="2070894" cy="1523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6192688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Robot accidently programmed to place used target on third shelf.</a:t>
            </a:r>
          </a:p>
          <a:p>
            <a:r>
              <a:rPr lang="en-US" dirty="0" smtClean="0"/>
              <a:t>Robot loses it position after placing target and collapses on itself.</a:t>
            </a:r>
          </a:p>
          <a:p>
            <a:r>
              <a:rPr lang="en-US" dirty="0" smtClean="0"/>
              <a:t>Able to recover robot and shield target remotely</a:t>
            </a:r>
          </a:p>
          <a:p>
            <a:r>
              <a:rPr lang="en-US" dirty="0" smtClean="0"/>
              <a:t>Error in calibration</a:t>
            </a:r>
          </a:p>
          <a:p>
            <a:pPr lvl="1"/>
            <a:r>
              <a:rPr lang="en-US" dirty="0" smtClean="0"/>
              <a:t>Solved by </a:t>
            </a:r>
            <a:r>
              <a:rPr lang="en-US" dirty="0" err="1" smtClean="0"/>
              <a:t>Staubli</a:t>
            </a:r>
            <a:r>
              <a:rPr lang="en-US" dirty="0" smtClean="0"/>
              <a:t> the following day</a:t>
            </a:r>
          </a:p>
          <a:p>
            <a:r>
              <a:rPr lang="en-US" dirty="0" smtClean="0"/>
              <a:t>Damage to axis 6</a:t>
            </a:r>
          </a:p>
          <a:p>
            <a:pPr lvl="1"/>
            <a:r>
              <a:rPr lang="en-US" dirty="0" smtClean="0"/>
              <a:t>+/- 2mm play unacceptable</a:t>
            </a:r>
          </a:p>
          <a:p>
            <a:pPr lvl="1"/>
            <a:r>
              <a:rPr lang="en-US" dirty="0" smtClean="0"/>
              <a:t>Needs to be replaced and tested</a:t>
            </a:r>
          </a:p>
          <a:p>
            <a:r>
              <a:rPr lang="en-US" dirty="0" smtClean="0"/>
              <a:t>3 weeks to repair instead of 6 weeks</a:t>
            </a:r>
          </a:p>
          <a:p>
            <a:r>
              <a:rPr lang="en-US" dirty="0" smtClean="0"/>
              <a:t>Robot repaired, 10 positions re-taught</a:t>
            </a:r>
          </a:p>
          <a:p>
            <a:pPr>
              <a:buNone/>
            </a:pPr>
            <a:r>
              <a:rPr lang="en-US" dirty="0" smtClean="0"/>
              <a:t>	+ GPS FE + Exchange point</a:t>
            </a:r>
          </a:p>
        </p:txBody>
      </p:sp>
      <p:pic>
        <p:nvPicPr>
          <p:cNvPr id="2050" name="Picture 2" descr="E:\catheral\robot photos\AGF00010.JPG"/>
          <p:cNvPicPr>
            <a:picLocks noChangeAspect="1" noChangeArrowheads="1"/>
          </p:cNvPicPr>
          <p:nvPr/>
        </p:nvPicPr>
        <p:blipFill>
          <a:blip r:embed="rId3" cstate="print">
            <a:lum bright="29000"/>
          </a:blip>
          <a:srcRect/>
          <a:stretch>
            <a:fillRect/>
          </a:stretch>
        </p:blipFill>
        <p:spPr bwMode="auto">
          <a:xfrm>
            <a:off x="5076056" y="3501008"/>
            <a:ext cx="3733584" cy="2800188"/>
          </a:xfrm>
          <a:prstGeom prst="rect">
            <a:avLst/>
          </a:prstGeom>
          <a:noFill/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Start Up 2011</a:t>
            </a:r>
          </a:p>
          <a:p>
            <a:pPr lvl="1"/>
            <a:r>
              <a:rPr lang="en-US" dirty="0" smtClean="0"/>
              <a:t>Front Ends</a:t>
            </a:r>
          </a:p>
          <a:p>
            <a:pPr lvl="2"/>
            <a:r>
              <a:rPr lang="en-US" dirty="0" smtClean="0"/>
              <a:t>Front End #7</a:t>
            </a:r>
          </a:p>
          <a:p>
            <a:pPr lvl="2"/>
            <a:r>
              <a:rPr lang="en-US" dirty="0" smtClean="0"/>
              <a:t>FE#6 corrections</a:t>
            </a:r>
          </a:p>
          <a:p>
            <a:pPr lvl="1"/>
            <a:r>
              <a:rPr lang="en-US" dirty="0" smtClean="0"/>
              <a:t>Targets</a:t>
            </a:r>
          </a:p>
          <a:p>
            <a:pPr lvl="1"/>
            <a:r>
              <a:rPr lang="en-US" dirty="0" smtClean="0"/>
              <a:t>REX upgrade</a:t>
            </a:r>
          </a:p>
          <a:p>
            <a:pPr lvl="1"/>
            <a:r>
              <a:rPr lang="en-US" dirty="0" smtClean="0"/>
              <a:t>RILIS upgrade</a:t>
            </a:r>
          </a:p>
          <a:p>
            <a:pPr lvl="1"/>
            <a:r>
              <a:rPr lang="en-US" dirty="0" smtClean="0"/>
              <a:t>Machine Issues</a:t>
            </a:r>
          </a:p>
          <a:p>
            <a:pPr lvl="2"/>
            <a:r>
              <a:rPr lang="en-US" dirty="0" smtClean="0"/>
              <a:t>GLM Deflectors</a:t>
            </a:r>
          </a:p>
          <a:p>
            <a:pPr lvl="2"/>
            <a:r>
              <a:rPr lang="en-US" dirty="0" smtClean="0"/>
              <a:t>Water cooling</a:t>
            </a:r>
          </a:p>
          <a:p>
            <a:pPr lvl="2"/>
            <a:r>
              <a:rPr lang="en-US" dirty="0" smtClean="0"/>
              <a:t>RFQ Cooler</a:t>
            </a:r>
          </a:p>
          <a:p>
            <a:pPr lvl="2"/>
            <a:r>
              <a:rPr lang="en-US" dirty="0" smtClean="0"/>
              <a:t>Merging switchyard</a:t>
            </a:r>
          </a:p>
          <a:p>
            <a:pPr lvl="2"/>
            <a:r>
              <a:rPr lang="en-US" dirty="0" smtClean="0"/>
              <a:t>Robots</a:t>
            </a:r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Shutdown 2011/2012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6" name="Picture 14" descr="File:3D ISOLD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200" t="17600" r="1200" b="11200"/>
          <a:stretch>
            <a:fillRect/>
          </a:stretch>
        </p:blipFill>
        <p:spPr bwMode="auto">
          <a:xfrm>
            <a:off x="4013636" y="2708920"/>
            <a:ext cx="481210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6-27 at 16.29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39" y="2113517"/>
            <a:ext cx="3903833" cy="462785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705600" cy="580926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488668"/>
            <a:ext cx="345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A-P Bernardes, E. Macario, A. </a:t>
            </a:r>
            <a:r>
              <a:rPr lang="en-US" smtClean="0"/>
              <a:t>Dorsival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5328592" cy="4572000"/>
          </a:xfrm>
        </p:spPr>
        <p:txBody>
          <a:bodyPr>
            <a:normAutofit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en-US" dirty="0"/>
              <a:t>ALARA </a:t>
            </a:r>
            <a:r>
              <a:rPr lang="en-US" dirty="0" smtClean="0"/>
              <a:t>interventions </a:t>
            </a:r>
            <a:r>
              <a:rPr lang="en-US" dirty="0"/>
              <a:t>addressed </a:t>
            </a:r>
            <a:r>
              <a:rPr lang="en-US" dirty="0" smtClean="0"/>
              <a:t>since last INTC </a:t>
            </a:r>
          </a:p>
          <a:p>
            <a:pPr lvl="1"/>
            <a:r>
              <a:rPr lang="en-US" sz="2000" dirty="0" smtClean="0"/>
              <a:t>3 ALARA III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3 ALARA II</a:t>
            </a:r>
            <a:endParaRPr lang="en-US" sz="2000" dirty="0"/>
          </a:p>
          <a:p>
            <a:pPr lvl="1"/>
            <a:r>
              <a:rPr lang="en-US" sz="2000" dirty="0" smtClean="0"/>
              <a:t>ISOLDE participation to ALARA up-date  Working group</a:t>
            </a:r>
          </a:p>
          <a:p>
            <a:pPr lvl="1"/>
            <a:r>
              <a:rPr lang="en-US" sz="2000" dirty="0"/>
              <a:t>Procedure requested from </a:t>
            </a:r>
            <a:r>
              <a:rPr lang="en-US" sz="2000" dirty="0" smtClean="0"/>
              <a:t>ALARA process </a:t>
            </a:r>
            <a:r>
              <a:rPr lang="en-US" sz="2000" dirty="0"/>
              <a:t>documented on EDMS </a:t>
            </a:r>
            <a:r>
              <a:rPr lang="en-US" sz="2000" dirty="0" smtClean="0"/>
              <a:t> </a:t>
            </a:r>
            <a:r>
              <a:rPr lang="en-US" sz="1800" dirty="0" smtClean="0"/>
              <a:t>(1136056, 1113176, 1132987, 1108892)</a:t>
            </a:r>
          </a:p>
          <a:p>
            <a:pPr lvl="1"/>
            <a:endParaRPr lang="en-US" dirty="0"/>
          </a:p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en-US" dirty="0" smtClean="0"/>
              <a:t>Specific Safety training to access ISOLDE primary </a:t>
            </a:r>
            <a:r>
              <a:rPr lang="en-US" dirty="0"/>
              <a:t>area under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716016" y="6453336"/>
            <a:ext cx="2448272" cy="288032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" name="Picture 1" descr="Screen shot 2011-06-27 at 15.49.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48680"/>
            <a:ext cx="3582829" cy="2879829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705600" cy="580926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" y="6488668"/>
            <a:ext cx="438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A-P Bernardes, A. </a:t>
            </a:r>
            <a:r>
              <a:rPr lang="en-US" dirty="0" err="1" smtClean="0"/>
              <a:t>Dorsival</a:t>
            </a:r>
            <a:r>
              <a:rPr lang="en-US" dirty="0" smtClean="0"/>
              <a:t>, </a:t>
            </a:r>
            <a:r>
              <a:rPr lang="en-US" dirty="0" err="1" smtClean="0"/>
              <a:t>J.Vollaire</a:t>
            </a:r>
            <a:r>
              <a:rPr lang="en-US" dirty="0" smtClean="0"/>
              <a:t>, </a:t>
            </a:r>
            <a:r>
              <a:rPr lang="en-US" dirty="0" err="1" smtClean="0"/>
              <a:t>Y.Romanets</a:t>
            </a:r>
            <a:endParaRPr lang="en-US" dirty="0"/>
          </a:p>
        </p:txBody>
      </p:sp>
      <p:pic>
        <p:nvPicPr>
          <p:cNvPr id="11" name="Picture 10" descr="Screen shot 2011-06-28 at 17.28.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5889738" cy="443711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496944" cy="4572000"/>
          </a:xfrm>
        </p:spPr>
        <p:txBody>
          <a:bodyPr>
            <a:normAutofit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en-US" dirty="0" smtClean="0"/>
              <a:t>Primary area shielding assessment for ISOLDE and HIE-ISOLDE</a:t>
            </a:r>
          </a:p>
          <a:p>
            <a:pPr lvl="1"/>
            <a:r>
              <a:rPr lang="en-US" sz="2000" dirty="0" smtClean="0"/>
              <a:t>Shielding weakness above HRS dump identified</a:t>
            </a:r>
          </a:p>
          <a:p>
            <a:pPr lvl="1"/>
            <a:r>
              <a:rPr lang="en-US" sz="2000" dirty="0" smtClean="0"/>
              <a:t>Due to structure limitation, additional earth layout on the top of HRS dump is not possible</a:t>
            </a:r>
          </a:p>
          <a:p>
            <a:pPr lvl="1"/>
            <a:r>
              <a:rPr lang="en-US" sz="2000" dirty="0" smtClean="0"/>
              <a:t>The hill above primary area will be fenced off in future</a:t>
            </a:r>
          </a:p>
        </p:txBody>
      </p:sp>
      <p:pic>
        <p:nvPicPr>
          <p:cNvPr id="2" name="Picture 1" descr="Screen shot 2011-06-28 at 17.41.3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82154"/>
            <a:ext cx="5457437" cy="2871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4128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V.Barozier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Shutdown</a:t>
            </a:r>
            <a:r>
              <a:rPr lang="fr-CH" dirty="0" smtClean="0"/>
              <a:t> 2011/2012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Currently</a:t>
            </a:r>
            <a:r>
              <a:rPr lang="fr-CH" dirty="0" smtClean="0"/>
              <a:t> </a:t>
            </a:r>
            <a:r>
              <a:rPr lang="fr-CH" dirty="0" err="1" smtClean="0"/>
              <a:t>evaluating</a:t>
            </a:r>
            <a:r>
              <a:rPr lang="fr-CH" dirty="0" smtClean="0"/>
              <a:t> the </a:t>
            </a:r>
            <a:r>
              <a:rPr lang="fr-CH" dirty="0" err="1" smtClean="0"/>
              <a:t>possibility</a:t>
            </a:r>
            <a:r>
              <a:rPr lang="fr-CH" dirty="0" smtClean="0"/>
              <a:t> of </a:t>
            </a:r>
            <a:r>
              <a:rPr lang="fr-CH" dirty="0" err="1" smtClean="0"/>
              <a:t>reducing</a:t>
            </a:r>
            <a:r>
              <a:rPr lang="fr-CH" dirty="0" smtClean="0"/>
              <a:t> the </a:t>
            </a:r>
            <a:r>
              <a:rPr lang="fr-CH" dirty="0" err="1" smtClean="0"/>
              <a:t>shutdown</a:t>
            </a:r>
            <a:r>
              <a:rPr lang="fr-CH" dirty="0" smtClean="0"/>
              <a:t> </a:t>
            </a:r>
            <a:r>
              <a:rPr lang="fr-CH" dirty="0" err="1" smtClean="0"/>
              <a:t>period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a possible </a:t>
            </a:r>
            <a:r>
              <a:rPr lang="fr-CH" dirty="0" err="1" smtClean="0"/>
              <a:t>start</a:t>
            </a:r>
            <a:r>
              <a:rPr lang="fr-CH" dirty="0" smtClean="0"/>
              <a:t> up in March 2012 (</a:t>
            </a:r>
            <a:r>
              <a:rPr lang="fr-CH" dirty="0" err="1" smtClean="0"/>
              <a:t>almost</a:t>
            </a:r>
            <a:r>
              <a:rPr lang="fr-CH" dirty="0" smtClean="0"/>
              <a:t>) in line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availability</a:t>
            </a:r>
            <a:r>
              <a:rPr lang="fr-CH" dirty="0" smtClean="0"/>
              <a:t> of protons for LHC.</a:t>
            </a:r>
          </a:p>
          <a:p>
            <a:r>
              <a:rPr lang="fr-CH" dirty="0" smtClean="0"/>
              <a:t>Main </a:t>
            </a:r>
            <a:r>
              <a:rPr lang="fr-CH" dirty="0" err="1" smtClean="0"/>
              <a:t>projects</a:t>
            </a:r>
            <a:r>
              <a:rPr lang="fr-CH" dirty="0" smtClean="0"/>
              <a:t> </a:t>
            </a:r>
            <a:r>
              <a:rPr lang="fr-CH" dirty="0" err="1" smtClean="0"/>
              <a:t>identified</a:t>
            </a:r>
            <a:r>
              <a:rPr lang="fr-CH" dirty="0" smtClean="0"/>
              <a:t> </a:t>
            </a:r>
            <a:r>
              <a:rPr lang="fr-CH" dirty="0" err="1" smtClean="0"/>
              <a:t>so</a:t>
            </a:r>
            <a:r>
              <a:rPr lang="fr-CH" dirty="0" smtClean="0"/>
              <a:t> far:</a:t>
            </a:r>
          </a:p>
          <a:p>
            <a:pPr lvl="1"/>
            <a:r>
              <a:rPr lang="fr-CH" dirty="0" smtClean="0"/>
              <a:t>Tape station move to CA0 </a:t>
            </a:r>
            <a:r>
              <a:rPr lang="fr-CH" dirty="0" err="1" smtClean="0"/>
              <a:t>beam</a:t>
            </a:r>
            <a:r>
              <a:rPr lang="fr-CH" dirty="0" smtClean="0"/>
              <a:t> line</a:t>
            </a:r>
          </a:p>
          <a:p>
            <a:pPr lvl="1"/>
            <a:r>
              <a:rPr lang="fr-CH" dirty="0" smtClean="0"/>
              <a:t>Move of </a:t>
            </a:r>
            <a:r>
              <a:rPr lang="fr-CH" dirty="0" err="1" smtClean="0"/>
              <a:t>solid</a:t>
            </a:r>
            <a:r>
              <a:rPr lang="fr-CH" dirty="0" smtClean="0"/>
              <a:t> state </a:t>
            </a:r>
            <a:r>
              <a:rPr lang="fr-CH" dirty="0" err="1" smtClean="0"/>
              <a:t>lab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275 to 115</a:t>
            </a:r>
          </a:p>
          <a:p>
            <a:r>
              <a:rPr lang="fr-CH" dirty="0" smtClean="0"/>
              <a:t>Call for possible « </a:t>
            </a:r>
            <a:r>
              <a:rPr lang="fr-CH" dirty="0" err="1" smtClean="0"/>
              <a:t>showstoppers</a:t>
            </a:r>
            <a:r>
              <a:rPr lang="fr-CH" dirty="0" smtClean="0"/>
              <a:t> » sent out to all </a:t>
            </a:r>
            <a:r>
              <a:rPr lang="fr-CH" dirty="0" err="1" smtClean="0"/>
              <a:t>those</a:t>
            </a:r>
            <a:r>
              <a:rPr lang="fr-CH" dirty="0" smtClean="0"/>
              <a:t> </a:t>
            </a:r>
            <a:r>
              <a:rPr lang="fr-CH" dirty="0" err="1" smtClean="0"/>
              <a:t>who</a:t>
            </a:r>
            <a:r>
              <a:rPr lang="fr-CH" dirty="0" smtClean="0"/>
              <a:t> </a:t>
            </a:r>
            <a:r>
              <a:rPr lang="fr-CH" dirty="0" err="1" smtClean="0"/>
              <a:t>contribute</a:t>
            </a:r>
            <a:r>
              <a:rPr lang="fr-CH" dirty="0" smtClean="0"/>
              <a:t> to the </a:t>
            </a:r>
            <a:r>
              <a:rPr lang="fr-CH" dirty="0" err="1" smtClean="0"/>
              <a:t>shutdown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.</a:t>
            </a:r>
          </a:p>
          <a:p>
            <a:pPr lvl="1"/>
            <a:r>
              <a:rPr lang="fr-CH" dirty="0" err="1" smtClean="0"/>
              <a:t>Awaiting</a:t>
            </a:r>
            <a:r>
              <a:rPr lang="fr-CH" dirty="0" smtClean="0"/>
              <a:t> replies.</a:t>
            </a:r>
          </a:p>
          <a:p>
            <a:r>
              <a:rPr lang="fr-CH" dirty="0" err="1" smtClean="0"/>
              <a:t>Comments</a:t>
            </a:r>
            <a:r>
              <a:rPr lang="fr-CH" dirty="0" smtClean="0"/>
              <a:t> </a:t>
            </a:r>
            <a:r>
              <a:rPr lang="fr-CH" dirty="0" err="1" smtClean="0"/>
              <a:t>welcome</a:t>
            </a:r>
            <a:r>
              <a:rPr lang="fr-CH" dirty="0" smtClean="0"/>
              <a:t>!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#7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Successfully installed and commissioned on time.</a:t>
            </a:r>
          </a:p>
          <a:p>
            <a:r>
              <a:rPr lang="en-US" dirty="0" smtClean="0"/>
              <a:t>Identical to FE#6 with the addition of an RF connector.</a:t>
            </a:r>
          </a:p>
          <a:p>
            <a:r>
              <a:rPr lang="en-US" dirty="0" smtClean="0"/>
              <a:t>Excellent planning and follow up meetings</a:t>
            </a:r>
          </a:p>
          <a:p>
            <a:r>
              <a:rPr lang="en-US" dirty="0" smtClean="0"/>
              <a:t>82% of expected total collective dose calculated in ALARA committee</a:t>
            </a:r>
          </a:p>
          <a:p>
            <a:r>
              <a:rPr lang="fr-CH" dirty="0" err="1" smtClean="0"/>
              <a:t>Thank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to all participants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H:\D A T A\P R O J E T S\FE_installation\FE7 sur GPS\Photos\Phase 4\DSC06884.JPG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5364088" y="3717032"/>
            <a:ext cx="3549395" cy="2808312"/>
          </a:xfrm>
          <a:prstGeom prst="rect">
            <a:avLst/>
          </a:prstGeom>
          <a:noFill/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2160" y="1124744"/>
            <a:ext cx="2664296" cy="271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xplosion 2 4"/>
          <p:cNvSpPr/>
          <p:nvPr/>
        </p:nvSpPr>
        <p:spPr>
          <a:xfrm rot="19833849">
            <a:off x="7418489" y="1447714"/>
            <a:ext cx="1388889" cy="1399330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DSC05389.jpe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228600" y="3276600"/>
            <a:ext cx="4315884" cy="3236913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364162" y="4267200"/>
            <a:ext cx="3703638" cy="2438400"/>
            <a:chOff x="2057400" y="3199175"/>
            <a:chExt cx="6294438" cy="3658825"/>
          </a:xfrm>
        </p:grpSpPr>
        <p:pic>
          <p:nvPicPr>
            <p:cNvPr id="8" name="Picture 7" descr="Screen shot 2011-02-03 at 17.20.29.png"/>
            <p:cNvPicPr>
              <a:picLocks noChangeAspect="1"/>
            </p:cNvPicPr>
            <p:nvPr/>
          </p:nvPicPr>
          <p:blipFill>
            <a:blip r:embed="rId5" cstate="print">
              <a:lum bright="20000"/>
            </a:blip>
            <a:stretch>
              <a:fillRect/>
            </a:stretch>
          </p:blipFill>
          <p:spPr>
            <a:xfrm>
              <a:off x="2057400" y="3276600"/>
              <a:ext cx="2978814" cy="3563938"/>
            </a:xfrm>
            <a:prstGeom prst="rect">
              <a:avLst/>
            </a:prstGeom>
          </p:spPr>
        </p:pic>
        <p:pic>
          <p:nvPicPr>
            <p:cNvPr id="9" name="Picture 8" descr="Screen shot 2011-02-03 at 17.21.47.png"/>
            <p:cNvPicPr>
              <a:picLocks noChangeAspect="1"/>
            </p:cNvPicPr>
            <p:nvPr/>
          </p:nvPicPr>
          <p:blipFill>
            <a:blip r:embed="rId6" cstate="print">
              <a:lum bright="20000"/>
            </a:blip>
            <a:stretch>
              <a:fillRect/>
            </a:stretch>
          </p:blipFill>
          <p:spPr>
            <a:xfrm>
              <a:off x="5486400" y="3199175"/>
              <a:ext cx="2865438" cy="3658825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114800" y="4724400"/>
              <a:ext cx="1066800" cy="12954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Oval 10"/>
            <p:cNvSpPr/>
            <p:nvPr/>
          </p:nvSpPr>
          <p:spPr>
            <a:xfrm>
              <a:off x="5486400" y="3581400"/>
              <a:ext cx="1066800" cy="19812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 flipH="1" flipV="1">
              <a:off x="5181600" y="4876800"/>
              <a:ext cx="3048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#6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5472608" cy="50055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Corrective measures</a:t>
            </a:r>
          </a:p>
          <a:p>
            <a:pPr lvl="1"/>
            <a:r>
              <a:rPr lang="en-US" dirty="0" smtClean="0"/>
              <a:t>Angle of clamps modified</a:t>
            </a:r>
          </a:p>
          <a:p>
            <a:pPr lvl="1"/>
            <a:r>
              <a:rPr lang="en-US" dirty="0" smtClean="0"/>
              <a:t>Bronze insert for less friction on target valve</a:t>
            </a:r>
          </a:p>
          <a:p>
            <a:pPr lvl="1"/>
            <a:r>
              <a:rPr lang="en-US" dirty="0" smtClean="0"/>
              <a:t>Installation of compressor to assure valve closing</a:t>
            </a:r>
          </a:p>
          <a:p>
            <a:pPr lvl="1"/>
            <a:r>
              <a:rPr lang="en-US" dirty="0" smtClean="0"/>
              <a:t>Faraday cage door piston replaced</a:t>
            </a:r>
          </a:p>
          <a:p>
            <a:pPr lvl="2"/>
            <a:r>
              <a:rPr lang="en-US" dirty="0" smtClean="0"/>
              <a:t>Manufacturing changes.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Prevention or repair to be evaluated</a:t>
            </a:r>
          </a:p>
          <a:p>
            <a:pPr lvl="2"/>
            <a:r>
              <a:rPr lang="en-US" dirty="0" smtClean="0"/>
              <a:t>Need 5 days without protons on HRS</a:t>
            </a:r>
            <a:endParaRPr lang="en-US" dirty="0"/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331640" y="6488668"/>
            <a:ext cx="207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S. Marzari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772400" cy="868958"/>
          </a:xfrm>
        </p:spPr>
        <p:txBody>
          <a:bodyPr/>
          <a:lstStyle/>
          <a:p>
            <a:r>
              <a:rPr lang="en-US" sz="3600" dirty="0"/>
              <a:t>Target and Ion Source Development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772400" cy="2989312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en-US" sz="2800" dirty="0" smtClean="0"/>
              <a:t>NanograinedY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-VADIS unit : YO446</a:t>
            </a:r>
          </a:p>
          <a:p>
            <a:pPr lvl="1"/>
            <a:r>
              <a:rPr lang="fr-FR" dirty="0" smtClean="0"/>
              <a:t>CERN patent (S. Fernandes et al.)</a:t>
            </a:r>
          </a:p>
          <a:p>
            <a:pPr lvl="1"/>
            <a:r>
              <a:rPr lang="da-DK" dirty="0" smtClean="0"/>
              <a:t>VADIS (L. Penescu et al.)</a:t>
            </a:r>
          </a:p>
          <a:p>
            <a:r>
              <a:rPr lang="en-US" sz="2800" dirty="0" smtClean="0"/>
              <a:t>(New purity grade Y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, safety aspects: A.P. Bernardes)</a:t>
            </a:r>
          </a:p>
          <a:p>
            <a:r>
              <a:rPr lang="en-US" sz="2800" baseline="30000" dirty="0" smtClean="0"/>
              <a:t>61</a:t>
            </a:r>
            <a:r>
              <a:rPr lang="en-US" sz="2800" dirty="0" smtClean="0"/>
              <a:t>Cu yields: x4 gain : </a:t>
            </a:r>
            <a:r>
              <a:rPr lang="en-US" dirty="0" smtClean="0"/>
              <a:t>5</a:t>
            </a:r>
            <a:r>
              <a:rPr lang="en-US" sz="1800" dirty="0" smtClean="0"/>
              <a:t>e</a:t>
            </a:r>
            <a:r>
              <a:rPr lang="en-US" dirty="0" smtClean="0"/>
              <a:t>8/</a:t>
            </a:r>
            <a:r>
              <a:rPr lang="en-US" dirty="0" err="1" smtClean="0"/>
              <a:t>μC</a:t>
            </a:r>
            <a:endParaRPr lang="en-US" dirty="0" smtClean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en-US" dirty="0" smtClean="0"/>
              <a:t>Yield estimate of </a:t>
            </a:r>
            <a:r>
              <a:rPr lang="en-US" baseline="30000" dirty="0" smtClean="0"/>
              <a:t>61</a:t>
            </a:r>
            <a:r>
              <a:rPr lang="en-US" dirty="0" smtClean="0"/>
              <a:t>Cu from </a:t>
            </a:r>
            <a:r>
              <a:rPr lang="el-GR" dirty="0" smtClean="0">
                <a:cs typeface="Arial"/>
              </a:rPr>
              <a:t>γ</a:t>
            </a:r>
            <a:r>
              <a:rPr lang="en-US" dirty="0" smtClean="0">
                <a:cs typeface="Arial"/>
              </a:rPr>
              <a:t> </a:t>
            </a:r>
            <a:r>
              <a:rPr lang="en-US" dirty="0" smtClean="0"/>
              <a:t>spectroscopy (A. Gottberg et al.)</a:t>
            </a:r>
          </a:p>
          <a:p>
            <a:pPr lvl="1"/>
            <a:r>
              <a:rPr lang="en-US" sz="2000" dirty="0" smtClean="0"/>
              <a:t>(confirmed gains or production on: </a:t>
            </a:r>
            <a:r>
              <a:rPr lang="en-US" sz="2000" baseline="30000" dirty="0" smtClean="0"/>
              <a:t>48,49</a:t>
            </a:r>
            <a:r>
              <a:rPr lang="en-US" sz="2000" dirty="0" smtClean="0"/>
              <a:t>Cr, </a:t>
            </a:r>
            <a:r>
              <a:rPr lang="en-US" sz="2000" baseline="30000" dirty="0" smtClean="0"/>
              <a:t>52</a:t>
            </a:r>
            <a:r>
              <a:rPr lang="en-US" sz="2000" dirty="0" smtClean="0"/>
              <a:t>Fe, </a:t>
            </a:r>
            <a:r>
              <a:rPr lang="en-US" sz="2000" baseline="30000" dirty="0" smtClean="0"/>
              <a:t>56,57</a:t>
            </a:r>
            <a:r>
              <a:rPr lang="en-US" sz="2000" dirty="0" smtClean="0"/>
              <a:t>Co, ….)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148064" y="5229200"/>
            <a:ext cx="37626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 2" pitchFamily="18" charset="2"/>
              <a:buChar char="D"/>
            </a:pPr>
            <a:r>
              <a:rPr lang="en-US" dirty="0" smtClean="0"/>
              <a:t> Development </a:t>
            </a:r>
            <a:r>
              <a:rPr lang="en-US" dirty="0"/>
              <a:t>of </a:t>
            </a:r>
            <a:r>
              <a:rPr lang="en-US" baseline="30000" dirty="0" smtClean="0"/>
              <a:t>140</a:t>
            </a:r>
            <a:r>
              <a:rPr lang="en-US" dirty="0" smtClean="0"/>
              <a:t>Nd </a:t>
            </a:r>
            <a:r>
              <a:rPr lang="en-US" dirty="0"/>
              <a:t>beams by RILIS</a:t>
            </a:r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low work function cavities GdB</a:t>
            </a:r>
            <a:r>
              <a:rPr lang="en-US" baseline="-25000" dirty="0"/>
              <a:t>6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480053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 r="46780"/>
          <a:stretch>
            <a:fillRect/>
          </a:stretch>
        </p:blipFill>
        <p:spPr bwMode="auto">
          <a:xfrm>
            <a:off x="5652120" y="4221088"/>
            <a:ext cx="2375994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940152" y="6237312"/>
            <a:ext cx="18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 T. Stora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179512" y="980728"/>
            <a:ext cx="2204863" cy="2016224"/>
            <a:chOff x="4413007" y="3284984"/>
            <a:chExt cx="2319233" cy="2232248"/>
          </a:xfrm>
        </p:grpSpPr>
        <p:pic>
          <p:nvPicPr>
            <p:cNvPr id="4" name="Picture 3" descr="DSC_0125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19448" t="-222" r="21274" b="222"/>
            <a:stretch/>
          </p:blipFill>
          <p:spPr>
            <a:xfrm>
              <a:off x="4413007" y="3284984"/>
              <a:ext cx="1938463" cy="217194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5969128" y="5224554"/>
              <a:ext cx="360039" cy="464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881912" y="5209455"/>
              <a:ext cx="850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b="1" dirty="0" smtClean="0">
                  <a:cs typeface="Arial" pitchFamily="34" charset="0"/>
                </a:rPr>
                <a:t>1 cm</a:t>
              </a:r>
              <a:endParaRPr lang="en-GB" sz="1400" b="1" dirty="0"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7584" y="6021288"/>
            <a:ext cx="24482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Maximum </a:t>
            </a:r>
            <a:r>
              <a:rPr lang="de-CH" sz="1400" b="1" dirty="0" err="1" smtClean="0"/>
              <a:t>Surface</a:t>
            </a:r>
            <a:r>
              <a:rPr lang="de-CH" sz="1400" b="1" dirty="0" smtClean="0"/>
              <a:t> Ion Suppression </a:t>
            </a:r>
            <a:r>
              <a:rPr lang="de-CH" sz="1400" b="1" dirty="0" err="1" smtClean="0"/>
              <a:t>of</a:t>
            </a:r>
            <a:r>
              <a:rPr lang="de-CH" sz="1400" b="1" dirty="0" smtClean="0"/>
              <a:t>  ≈ 3000  </a:t>
            </a:r>
            <a:endParaRPr lang="en-GB" sz="1400" b="1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460813"/>
              </p:ext>
            </p:extLst>
          </p:nvPr>
        </p:nvGraphicFramePr>
        <p:xfrm>
          <a:off x="336911" y="3573016"/>
          <a:ext cx="3154969" cy="241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r:id="rId6" imgW="4155034" imgH="2901696" progId="">
                  <p:embed/>
                </p:oleObj>
              </mc:Choice>
              <mc:Fallback>
                <p:oleObj r:id="rId6" imgW="4155034" imgH="290169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911" y="3573016"/>
                        <a:ext cx="3154969" cy="241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211786" y="6093296"/>
            <a:ext cx="600576" cy="124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995936" y="6021288"/>
            <a:ext cx="259228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b="1" dirty="0" err="1" smtClean="0"/>
              <a:t>No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significant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change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of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performance</a:t>
            </a:r>
            <a:r>
              <a:rPr lang="de-CH" sz="1400" b="1" dirty="0" smtClean="0"/>
              <a:t> after </a:t>
            </a:r>
            <a:r>
              <a:rPr lang="de-CH" sz="1400" b="1" dirty="0" err="1" smtClean="0"/>
              <a:t>two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days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with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protons</a:t>
            </a:r>
            <a:endParaRPr lang="en-GB" sz="1400" b="1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673965"/>
              </p:ext>
            </p:extLst>
          </p:nvPr>
        </p:nvGraphicFramePr>
        <p:xfrm>
          <a:off x="2987824" y="3573016"/>
          <a:ext cx="3168352" cy="238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8" imgW="4155034" imgH="2901696" progId="">
                  <p:embed/>
                </p:oleObj>
              </mc:Choice>
              <mc:Fallback>
                <p:oleObj r:id="rId8" imgW="4155034" imgH="290169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573016"/>
                        <a:ext cx="3168352" cy="2385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99783" y="6021288"/>
            <a:ext cx="242474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Different time </a:t>
            </a:r>
            <a:r>
              <a:rPr lang="de-CH" sz="1400" b="1" dirty="0" err="1" smtClean="0"/>
              <a:t>of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flight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structures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for</a:t>
            </a:r>
            <a:r>
              <a:rPr lang="de-CH" sz="1400" b="1" dirty="0" smtClean="0"/>
              <a:t> different LIST </a:t>
            </a:r>
            <a:r>
              <a:rPr lang="de-CH" sz="1400" b="1" dirty="0" err="1" smtClean="0"/>
              <a:t>settings</a:t>
            </a:r>
            <a:r>
              <a:rPr lang="de-CH" sz="1400" b="1" dirty="0" smtClean="0"/>
              <a:t> </a:t>
            </a:r>
            <a:endParaRPr lang="en-GB" sz="14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44360"/>
              </p:ext>
            </p:extLst>
          </p:nvPr>
        </p:nvGraphicFramePr>
        <p:xfrm>
          <a:off x="5868144" y="3562717"/>
          <a:ext cx="3416651" cy="238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r:id="rId10" imgW="4155034" imgH="2901696" progId="">
                  <p:embed/>
                </p:oleObj>
              </mc:Choice>
              <mc:Fallback>
                <p:oleObj r:id="rId10" imgW="4155034" imgH="290169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562717"/>
                        <a:ext cx="3416651" cy="238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/>
              <a:t>First On-Line Test </a:t>
            </a:r>
            <a:r>
              <a:rPr lang="de-CH" sz="2800" b="1" dirty="0" err="1" smtClean="0"/>
              <a:t>of</a:t>
            </a:r>
            <a:r>
              <a:rPr lang="de-CH" sz="2800" b="1" dirty="0" smtClean="0"/>
              <a:t> Laser </a:t>
            </a:r>
            <a:r>
              <a:rPr lang="en-GB" sz="2800" b="1" dirty="0" smtClean="0"/>
              <a:t>Ion Source and Trap at ISOLDE</a:t>
            </a:r>
            <a:endParaRPr lang="de-CH" sz="28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123728" y="638686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b="1" dirty="0" smtClean="0"/>
              <a:t>First on-line </a:t>
            </a:r>
            <a:r>
              <a:rPr lang="de-CH" b="1" dirty="0" err="1" smtClean="0"/>
              <a:t>test</a:t>
            </a:r>
            <a:r>
              <a:rPr lang="de-CH" b="1" dirty="0" smtClean="0"/>
              <a:t> </a:t>
            </a:r>
            <a:r>
              <a:rPr lang="de-CH" b="1" dirty="0" err="1" smtClean="0"/>
              <a:t>of</a:t>
            </a:r>
            <a:r>
              <a:rPr lang="de-CH" b="1" dirty="0" smtClean="0"/>
              <a:t> </a:t>
            </a:r>
            <a:r>
              <a:rPr lang="de-CH" b="1" dirty="0" err="1" smtClean="0"/>
              <a:t>performance</a:t>
            </a:r>
            <a:r>
              <a:rPr lang="de-CH" b="1" dirty="0" smtClean="0"/>
              <a:t> </a:t>
            </a:r>
            <a:r>
              <a:rPr lang="de-CH" b="1" dirty="0" err="1" smtClean="0"/>
              <a:t>of</a:t>
            </a:r>
            <a:r>
              <a:rPr lang="de-CH" b="1" dirty="0" smtClean="0"/>
              <a:t> </a:t>
            </a:r>
            <a:r>
              <a:rPr lang="de-CH" b="1" dirty="0" err="1" smtClean="0"/>
              <a:t>the</a:t>
            </a:r>
            <a:r>
              <a:rPr lang="de-CH" b="1" dirty="0" smtClean="0"/>
              <a:t> Laser Ion Source </a:t>
            </a:r>
            <a:r>
              <a:rPr lang="de-CH" b="1" dirty="0" err="1" smtClean="0"/>
              <a:t>and</a:t>
            </a:r>
            <a:r>
              <a:rPr lang="de-CH" b="1" dirty="0" smtClean="0"/>
              <a:t> Trap (LIST) </a:t>
            </a:r>
            <a:r>
              <a:rPr lang="de-CH" b="1" dirty="0" err="1" smtClean="0"/>
              <a:t>at</a:t>
            </a:r>
            <a:r>
              <a:rPr lang="de-CH" b="1" dirty="0" smtClean="0"/>
              <a:t> ISOLDE </a:t>
            </a:r>
            <a:r>
              <a:rPr lang="de-CH" b="1" dirty="0" err="1" smtClean="0"/>
              <a:t>from</a:t>
            </a:r>
            <a:r>
              <a:rPr lang="de-CH" b="1" dirty="0" smtClean="0"/>
              <a:t> 11/05/2011 </a:t>
            </a:r>
            <a:r>
              <a:rPr lang="de-CH" b="1" dirty="0" err="1" smtClean="0"/>
              <a:t>untill</a:t>
            </a:r>
            <a:r>
              <a:rPr lang="de-CH" b="1" dirty="0" smtClean="0"/>
              <a:t> 13/05/2011</a:t>
            </a:r>
          </a:p>
          <a:p>
            <a:pPr algn="just"/>
            <a:endParaRPr lang="de-CH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CH" dirty="0" smtClean="0"/>
              <a:t>LIST was </a:t>
            </a:r>
            <a:r>
              <a:rPr lang="de-CH" dirty="0" err="1" smtClean="0"/>
              <a:t>implemented</a:t>
            </a:r>
            <a:r>
              <a:rPr lang="de-CH" dirty="0" smtClean="0"/>
              <a:t> </a:t>
            </a:r>
            <a:r>
              <a:rPr lang="de-CH" dirty="0" err="1" smtClean="0"/>
              <a:t>successfully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ISOLDE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dirty="0" smtClean="0"/>
              <a:t>LIST </a:t>
            </a:r>
            <a:r>
              <a:rPr lang="de-CH" dirty="0" err="1" smtClean="0"/>
              <a:t>worked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2 </a:t>
            </a:r>
            <a:r>
              <a:rPr lang="de-CH" dirty="0" err="1" smtClean="0"/>
              <a:t>days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proton</a:t>
            </a:r>
            <a:r>
              <a:rPr lang="de-CH" dirty="0" smtClean="0"/>
              <a:t> </a:t>
            </a:r>
            <a:r>
              <a:rPr lang="de-CH" dirty="0" err="1" smtClean="0"/>
              <a:t>taking</a:t>
            </a:r>
            <a:endParaRPr lang="de-CH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CH" dirty="0" smtClean="0"/>
              <a:t>Measurement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de-CH" dirty="0" err="1" smtClean="0"/>
              <a:t>suppression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isobaric</a:t>
            </a:r>
            <a:r>
              <a:rPr lang="de-CH" dirty="0" smtClean="0"/>
              <a:t> </a:t>
            </a:r>
            <a:r>
              <a:rPr lang="de-CH" dirty="0" err="1" smtClean="0"/>
              <a:t>contaminants</a:t>
            </a:r>
            <a:endParaRPr lang="de-CH" dirty="0" smtClean="0"/>
          </a:p>
          <a:p>
            <a:pPr marL="1200150" lvl="2" indent="-285750">
              <a:buFont typeface="Wingdings" pitchFamily="2" charset="2"/>
              <a:buChar char="Ø"/>
            </a:pPr>
            <a:r>
              <a:rPr lang="de-CH" dirty="0" err="1" smtClean="0"/>
              <a:t>ionization</a:t>
            </a:r>
            <a:r>
              <a:rPr lang="de-CH" dirty="0" smtClean="0"/>
              <a:t> </a:t>
            </a:r>
            <a:r>
              <a:rPr lang="de-CH" dirty="0" err="1" smtClean="0"/>
              <a:t>efficiency</a:t>
            </a:r>
            <a:endParaRPr lang="de-CH" dirty="0" smtClean="0"/>
          </a:p>
          <a:p>
            <a:pPr marL="1200150" lvl="2" indent="-285750">
              <a:buFont typeface="Wingdings" pitchFamily="2" charset="2"/>
              <a:buChar char="Ø"/>
            </a:pPr>
            <a:r>
              <a:rPr lang="de-CH" dirty="0" err="1"/>
              <a:t>y</a:t>
            </a:r>
            <a:r>
              <a:rPr lang="de-CH" dirty="0" err="1" smtClean="0"/>
              <a:t>ields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different isotopes etc. </a:t>
            </a:r>
            <a:endParaRPr lang="de-CH" dirty="0"/>
          </a:p>
        </p:txBody>
      </p:sp>
      <p:sp>
        <p:nvSpPr>
          <p:cNvPr id="26" name="Right Arrow 25"/>
          <p:cNvSpPr/>
          <p:nvPr/>
        </p:nvSpPr>
        <p:spPr>
          <a:xfrm>
            <a:off x="3384602" y="6093296"/>
            <a:ext cx="600576" cy="124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>
            <a:off x="6275680" y="6093296"/>
            <a:ext cx="600576" cy="124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0" y="3347700"/>
            <a:ext cx="586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Preliminary</a:t>
            </a:r>
            <a:r>
              <a:rPr lang="de-CH" b="1" dirty="0" smtClean="0"/>
              <a:t> </a:t>
            </a:r>
            <a:r>
              <a:rPr lang="de-CH" b="1" dirty="0" err="1" smtClean="0"/>
              <a:t>Results</a:t>
            </a:r>
            <a:r>
              <a:rPr lang="de-CH" b="1" dirty="0" smtClean="0"/>
              <a:t>:</a:t>
            </a:r>
            <a:endParaRPr lang="en-GB" b="1" dirty="0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0" r="18962"/>
          <a:stretch/>
        </p:blipFill>
        <p:spPr bwMode="auto">
          <a:xfrm>
            <a:off x="7740352" y="606938"/>
            <a:ext cx="1355275" cy="311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3528" y="6488668"/>
            <a:ext cx="378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Courtesy</a:t>
            </a:r>
            <a:r>
              <a:rPr lang="fr-CH" dirty="0" smtClean="0"/>
              <a:t> of  T. Stora, D. Fink &amp; RILIS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graded trap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9400" y="886600"/>
            <a:ext cx="38608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5445224"/>
            <a:ext cx="7828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general: </a:t>
            </a:r>
          </a:p>
          <a:p>
            <a:r>
              <a:rPr lang="en-US" dirty="0" smtClean="0"/>
              <a:t>   Smooth startup and now well functioning</a:t>
            </a:r>
          </a:p>
          <a:p>
            <a:r>
              <a:rPr lang="en-US" dirty="0" smtClean="0"/>
              <a:t>   1st REX beam time in June provided five bonus isotopes </a:t>
            </a:r>
            <a:r>
              <a:rPr lang="en-US" baseline="30000" dirty="0" smtClean="0">
                <a:solidFill>
                  <a:srgbClr val="FF0000"/>
                </a:solidFill>
              </a:rPr>
              <a:t>186</a:t>
            </a:r>
            <a:r>
              <a:rPr lang="en-US" baseline="30000" dirty="0" smtClean="0"/>
              <a:t>,188,190,</a:t>
            </a:r>
            <a:r>
              <a:rPr lang="en-US" baseline="30000" dirty="0" smtClean="0">
                <a:solidFill>
                  <a:srgbClr val="FF0000"/>
                </a:solidFill>
              </a:rPr>
              <a:t>194,196,198, 200</a:t>
            </a:r>
            <a:r>
              <a:rPr lang="en-US" dirty="0" smtClean="0"/>
              <a:t>Pb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984" y="1268760"/>
            <a:ext cx="400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REXTRAP Renovation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276872"/>
            <a:ext cx="24269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Upgraded:</a:t>
            </a:r>
          </a:p>
          <a:p>
            <a:r>
              <a:rPr lang="en-US" dirty="0" smtClean="0"/>
              <a:t>   </a:t>
            </a:r>
            <a:r>
              <a:rPr lang="en-US" sz="1600" dirty="0" smtClean="0"/>
              <a:t>Control system</a:t>
            </a:r>
          </a:p>
          <a:p>
            <a:r>
              <a:rPr lang="en-US" sz="1600" dirty="0" smtClean="0"/>
              <a:t>   Beam diagnostics</a:t>
            </a:r>
          </a:p>
          <a:p>
            <a:r>
              <a:rPr lang="en-US" sz="1600" dirty="0" smtClean="0"/>
              <a:t>   RF excitation</a:t>
            </a:r>
          </a:p>
          <a:p>
            <a:r>
              <a:rPr lang="en-US" sz="1600" dirty="0" smtClean="0"/>
              <a:t>   Applications</a:t>
            </a:r>
          </a:p>
          <a:p>
            <a:r>
              <a:rPr lang="en-US" sz="1600" dirty="0" smtClean="0"/>
              <a:t>   Power supplies (partially)</a:t>
            </a:r>
          </a:p>
        </p:txBody>
      </p:sp>
      <p:pic>
        <p:nvPicPr>
          <p:cNvPr id="9" name="Picture 2" descr="http://elogbook/eLogbook/attach_reader?attach_id=1169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380" y="7467600"/>
            <a:ext cx="5127239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stCxn id="12" idx="0"/>
          </p:cNvCxnSpPr>
          <p:nvPr/>
        </p:nvCxnSpPr>
        <p:spPr>
          <a:xfrm rot="5400000" flipH="1" flipV="1">
            <a:off x="559149" y="3517554"/>
            <a:ext cx="1205802" cy="41910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33000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 to VME based system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9952" y="4149080"/>
            <a:ext cx="459080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remaining:</a:t>
            </a:r>
          </a:p>
          <a:p>
            <a:r>
              <a:rPr lang="en-US" sz="1600" dirty="0" smtClean="0"/>
              <a:t>   Some pulsed power supply functionality / </a:t>
            </a:r>
            <a:r>
              <a:rPr lang="en-US" sz="1600" dirty="0" err="1" smtClean="0"/>
              <a:t>readback</a:t>
            </a:r>
            <a:endParaRPr lang="en-US" sz="1600" dirty="0" smtClean="0"/>
          </a:p>
          <a:p>
            <a:r>
              <a:rPr lang="en-US" sz="1600" dirty="0" smtClean="0"/>
              <a:t>   Some applications</a:t>
            </a:r>
          </a:p>
          <a:p>
            <a:r>
              <a:rPr lang="en-US" sz="1600" dirty="0" smtClean="0"/>
              <a:t>   Full mass resolving functionality</a:t>
            </a:r>
          </a:p>
          <a:p>
            <a:r>
              <a:rPr lang="en-US" sz="1600" dirty="0" smtClean="0"/>
              <a:t>   Backwards beam kicking</a:t>
            </a:r>
            <a:endParaRPr lang="en-US" sz="1600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79370" y="6488668"/>
            <a:ext cx="356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F. </a:t>
            </a:r>
            <a:r>
              <a:rPr lang="fr-CH" dirty="0" err="1" smtClean="0"/>
              <a:t>Wenander</a:t>
            </a:r>
            <a:r>
              <a:rPr lang="fr-CH" dirty="0" smtClean="0"/>
              <a:t>, E. Piselli &amp; J. Sanchez et al.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476672"/>
            <a:ext cx="5425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REXTRAP - what did we gain? </a:t>
            </a:r>
            <a:endParaRPr lang="en-US" sz="3600" dirty="0"/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381000" y="1066800"/>
            <a:ext cx="6934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+ </a:t>
            </a:r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RF excitation more linear over 0 Hz to 15 MHz</a:t>
            </a:r>
          </a:p>
          <a:p>
            <a:pPr eaLnBrk="0" hangingPunct="0"/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no </a:t>
            </a:r>
            <a:r>
              <a:rPr lang="el-GR" sz="14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λ</a:t>
            </a:r>
            <a:r>
              <a:rPr lang="en-GB" sz="14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/4 notches as before</a:t>
            </a:r>
          </a:p>
          <a:p>
            <a:pPr eaLnBrk="0" hangingPunct="0"/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        </a:t>
            </a:r>
            <a:endParaRPr lang="en-GB" sz="1600" dirty="0" smtClean="0">
              <a:solidFill>
                <a:srgbClr val="000000"/>
              </a:solidFill>
              <a:latin typeface="Corbel" pitchFamily="34" charset="0"/>
              <a:cs typeface="Times New Roman" pitchFamily="18" charset="0"/>
            </a:endParaRPr>
          </a:p>
          <a:p>
            <a:pPr eaLnBrk="0" hangingPunct="0"/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+ </a:t>
            </a:r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Easy setup of different RF excitation sequences </a:t>
            </a:r>
          </a:p>
          <a:p>
            <a:pPr eaLnBrk="0" hangingPunct="0"/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        </a:t>
            </a:r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       </a:t>
            </a:r>
            <a:r>
              <a:rPr lang="en-GB" sz="1600" dirty="0" err="1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incl</a:t>
            </a:r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quadrupolar</a:t>
            </a:r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, dipolar and rotating wall </a:t>
            </a:r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excitation</a:t>
            </a:r>
            <a:endParaRPr lang="en-GB" sz="1600" dirty="0">
              <a:solidFill>
                <a:srgbClr val="000000"/>
              </a:solidFill>
              <a:latin typeface="Corbel" pitchFamily="34" charset="0"/>
              <a:cs typeface="Times New Roman" pitchFamily="18" charset="0"/>
            </a:endParaRPr>
          </a:p>
          <a:p>
            <a:pPr eaLnBrk="0" hangingPunct="0"/>
            <a:endParaRPr lang="en-GB" sz="1600" dirty="0" smtClean="0">
              <a:solidFill>
                <a:srgbClr val="000000"/>
              </a:solidFill>
              <a:latin typeface="Corbel" pitchFamily="34" charset="0"/>
              <a:cs typeface="Times New Roman" pitchFamily="18" charset="0"/>
            </a:endParaRPr>
          </a:p>
          <a:p>
            <a:pPr eaLnBrk="0" hangingPunct="0"/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+ </a:t>
            </a:r>
            <a:r>
              <a:rPr lang="en-GB" sz="16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Soon also backwards </a:t>
            </a:r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ejection (towards ISCOOL)</a:t>
            </a:r>
          </a:p>
          <a:p>
            <a:pPr eaLnBrk="0" hangingPunct="0"/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/>
            </a:r>
            <a:b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</a:br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+ Backup from the support groups</a:t>
            </a:r>
          </a:p>
          <a:p>
            <a:pPr eaLnBrk="0" hangingPunct="0"/>
            <a:endParaRPr lang="en-GB" sz="1600" dirty="0" smtClean="0">
              <a:solidFill>
                <a:srgbClr val="000000"/>
              </a:solidFill>
              <a:latin typeface="Corbel" pitchFamily="34" charset="0"/>
              <a:cs typeface="Times New Roman" pitchFamily="18" charset="0"/>
            </a:endParaRPr>
          </a:p>
          <a:p>
            <a:pPr eaLnBrk="0" hangingPunct="0"/>
            <a:r>
              <a:rPr lang="en-GB" sz="1600" dirty="0" smtClean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- Less in-house knowledge for quick interventions</a:t>
            </a:r>
            <a:endParaRPr lang="en-GB" dirty="0">
              <a:solidFill>
                <a:srgbClr val="000000"/>
              </a:solidFill>
              <a:latin typeface="Corbel" pitchFamily="34" charset="0"/>
              <a:cs typeface="Times New Roman" pitchFamily="18" charset="0"/>
            </a:endParaRPr>
          </a:p>
        </p:txBody>
      </p:sp>
      <p:pic>
        <p:nvPicPr>
          <p:cNvPr id="6" name="Picture 2" descr="http://elogbook/eLogbook/attach_reader?attach_id=11698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588683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152400" y="2133600"/>
            <a:ext cx="685800" cy="2590800"/>
          </a:xfrm>
          <a:custGeom>
            <a:avLst/>
            <a:gdLst>
              <a:gd name="connsiteX0" fmla="*/ 458972 w 660990"/>
              <a:gd name="connsiteY0" fmla="*/ 0 h 1552354"/>
              <a:gd name="connsiteX1" fmla="*/ 33670 w 660990"/>
              <a:gd name="connsiteY1" fmla="*/ 733647 h 1552354"/>
              <a:gd name="connsiteX2" fmla="*/ 660990 w 660990"/>
              <a:gd name="connsiteY2" fmla="*/ 1552354 h 155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990" h="1552354">
                <a:moveTo>
                  <a:pt x="458972" y="0"/>
                </a:moveTo>
                <a:cubicBezTo>
                  <a:pt x="229486" y="237461"/>
                  <a:pt x="0" y="474922"/>
                  <a:pt x="33670" y="733647"/>
                </a:cubicBezTo>
                <a:cubicBezTo>
                  <a:pt x="67340" y="992372"/>
                  <a:pt x="364165" y="1272363"/>
                  <a:pt x="660990" y="1552354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80112" y="1340768"/>
            <a:ext cx="3352800" cy="2771775"/>
            <a:chOff x="5791200" y="733552"/>
            <a:chExt cx="3352800" cy="277164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733552"/>
              <a:ext cx="3352800" cy="277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7315200" y="2895600"/>
              <a:ext cx="609600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r>
                <a:rPr lang="en-US" sz="1100" b="1">
                  <a:latin typeface="Calibri" pitchFamily="34" charset="0"/>
                </a:rPr>
                <a:t>Freq MHz</a:t>
              </a:r>
            </a:p>
          </p:txBody>
        </p:sp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239000" y="4203700"/>
            <a:ext cx="1736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000" i="1">
                <a:latin typeface="Calibri" pitchFamily="34" charset="0"/>
              </a:rPr>
              <a:t>Courtesy of M. Paoluzzi, CERN</a:t>
            </a:r>
            <a:endParaRPr lang="fr-FR" sz="1000" i="1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76600" y="1524000"/>
            <a:ext cx="3276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4800" y="620688"/>
            <a:ext cx="6019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rbel" pitchFamily="34" charset="0"/>
              </a:rPr>
              <a:t>Act as: 	</a:t>
            </a:r>
          </a:p>
          <a:p>
            <a:r>
              <a:rPr lang="en-US" sz="1600" dirty="0">
                <a:latin typeface="Corbel" pitchFamily="34" charset="0"/>
              </a:rPr>
              <a:t>1. </a:t>
            </a:r>
            <a:r>
              <a:rPr lang="en-US" sz="1600" dirty="0" smtClean="0">
                <a:latin typeface="Corbel" pitchFamily="34" charset="0"/>
              </a:rPr>
              <a:t>Spare </a:t>
            </a:r>
            <a:r>
              <a:rPr lang="en-US" sz="1600" dirty="0">
                <a:latin typeface="Corbel" pitchFamily="34" charset="0"/>
              </a:rPr>
              <a:t>solenoid for </a:t>
            </a:r>
            <a:r>
              <a:rPr lang="en-US" sz="1600" dirty="0" smtClean="0">
                <a:latin typeface="Corbel" pitchFamily="34" charset="0"/>
              </a:rPr>
              <a:t>REXEBIS</a:t>
            </a:r>
            <a:endParaRPr lang="en-US" sz="1600" dirty="0">
              <a:latin typeface="Corbel" pitchFamily="34" charset="0"/>
            </a:endParaRPr>
          </a:p>
          <a:p>
            <a:r>
              <a:rPr lang="en-US" sz="1600" dirty="0">
                <a:latin typeface="Corbel" pitchFamily="34" charset="0"/>
              </a:rPr>
              <a:t>2. </a:t>
            </a:r>
            <a:r>
              <a:rPr lang="en-US" sz="1600" dirty="0" smtClean="0">
                <a:latin typeface="Corbel" pitchFamily="34" charset="0"/>
              </a:rPr>
              <a:t>Test </a:t>
            </a:r>
            <a:r>
              <a:rPr lang="en-US" sz="1600" dirty="0">
                <a:latin typeface="Corbel" pitchFamily="34" charset="0"/>
              </a:rPr>
              <a:t>bench for new </a:t>
            </a:r>
          </a:p>
          <a:p>
            <a:r>
              <a:rPr lang="en-US" sz="1600" dirty="0">
                <a:latin typeface="Corbel" pitchFamily="34" charset="0"/>
              </a:rPr>
              <a:t>REX electron </a:t>
            </a:r>
            <a:br>
              <a:rPr lang="en-US" sz="1600" dirty="0">
                <a:latin typeface="Corbel" pitchFamily="34" charset="0"/>
              </a:rPr>
            </a:br>
            <a:r>
              <a:rPr lang="en-US" sz="1600" dirty="0">
                <a:latin typeface="Corbel" pitchFamily="34" charset="0"/>
              </a:rPr>
              <a:t>cathodes and guns</a:t>
            </a:r>
          </a:p>
          <a:p>
            <a:endParaRPr lang="en-US" sz="1600" dirty="0">
              <a:latin typeface="Corbel" pitchFamily="34" charset="0"/>
            </a:endParaRPr>
          </a:p>
          <a:p>
            <a:endParaRPr lang="en-US" sz="1600" dirty="0">
              <a:latin typeface="Corbel" pitchFamily="34" charset="0"/>
            </a:endParaRPr>
          </a:p>
          <a:p>
            <a:endParaRPr lang="en-US" sz="1600" dirty="0">
              <a:solidFill>
                <a:srgbClr val="FF0000"/>
              </a:solidFill>
              <a:latin typeface="Corbel" pitchFamily="34" charset="0"/>
            </a:endParaRPr>
          </a:p>
          <a:p>
            <a:endParaRPr lang="en-US" sz="1600" dirty="0">
              <a:latin typeface="Corbel" pitchFamily="34" charset="0"/>
            </a:endParaRPr>
          </a:p>
          <a:p>
            <a:endParaRPr lang="en-US" sz="1600" dirty="0">
              <a:latin typeface="Corbe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68144" y="5661248"/>
            <a:ext cx="270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orbel" pitchFamily="34" charset="0"/>
              </a:rPr>
              <a:t>From </a:t>
            </a:r>
            <a:r>
              <a:rPr lang="en-US" sz="1400" dirty="0" err="1">
                <a:latin typeface="Corbel" pitchFamily="34" charset="0"/>
              </a:rPr>
              <a:t>Manne</a:t>
            </a:r>
            <a:r>
              <a:rPr lang="en-US" sz="1400" dirty="0">
                <a:latin typeface="Corbel" pitchFamily="34" charset="0"/>
              </a:rPr>
              <a:t> Siegbahn Laboratory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420888"/>
            <a:ext cx="2366963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5949280"/>
            <a:ext cx="8555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	</a:t>
            </a:r>
            <a:r>
              <a:rPr lang="en-US" sz="1600" dirty="0" smtClean="0"/>
              <a:t>Excessive </a:t>
            </a:r>
            <a:r>
              <a:rPr lang="en-US" sz="1600" dirty="0" err="1" smtClean="0"/>
              <a:t>LHe</a:t>
            </a:r>
            <a:r>
              <a:rPr lang="en-US" sz="1600" dirty="0" smtClean="0"/>
              <a:t> boil-off so the system was reopened again</a:t>
            </a:r>
          </a:p>
          <a:p>
            <a:r>
              <a:rPr lang="en-US" sz="1600" dirty="0" smtClean="0"/>
              <a:t>	Limited progress due to other obligations for external Fellow and </a:t>
            </a:r>
            <a:r>
              <a:rPr lang="en-US" sz="1600" dirty="0" err="1" smtClean="0"/>
              <a:t>LHe</a:t>
            </a:r>
            <a:r>
              <a:rPr lang="en-US" sz="1600" dirty="0" smtClean="0"/>
              <a:t> delivery problems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2771800" y="908720"/>
            <a:ext cx="2895600" cy="2296058"/>
            <a:chOff x="2590800" y="1295400"/>
            <a:chExt cx="3001235" cy="237982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1295400"/>
              <a:ext cx="1752600" cy="223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4419600" y="2819400"/>
              <a:ext cx="304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4495800" y="2057400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800600" y="1828800"/>
              <a:ext cx="7914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200">
                  <a:latin typeface="Calibri" pitchFamily="34" charset="0"/>
                </a:rPr>
                <a:t>New IrCe </a:t>
              </a:r>
              <a:br>
                <a:rPr lang="fr-CH" sz="1200">
                  <a:latin typeface="Calibri" pitchFamily="34" charset="0"/>
                </a:rPr>
              </a:br>
              <a:r>
                <a:rPr lang="fr-CH" sz="1200">
                  <a:latin typeface="Calibri" pitchFamily="34" charset="0"/>
                </a:rPr>
                <a:t>cathode</a:t>
              </a:r>
              <a:endParaRPr lang="fr-FR" sz="1200">
                <a:latin typeface="Calibri" pitchFamily="34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648200" y="2895600"/>
              <a:ext cx="7800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200">
                  <a:latin typeface="Calibri" pitchFamily="34" charset="0"/>
                </a:rPr>
                <a:t>Modified</a:t>
              </a:r>
            </a:p>
            <a:p>
              <a:r>
                <a:rPr lang="fr-CH" sz="1200">
                  <a:latin typeface="Calibri" pitchFamily="34" charset="0"/>
                </a:rPr>
                <a:t>Wehnelt</a:t>
              </a:r>
            </a:p>
            <a:p>
              <a:r>
                <a:rPr lang="fr-CH" sz="1200">
                  <a:latin typeface="Calibri" pitchFamily="34" charset="0"/>
                </a:rPr>
                <a:t>electrode</a:t>
              </a:r>
              <a:endParaRPr lang="fr-FR" sz="1200">
                <a:latin typeface="Calibri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321050" y="3429000"/>
              <a:ext cx="11641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000" i="1" dirty="0" err="1">
                  <a:latin typeface="Calibri" pitchFamily="34" charset="0"/>
                </a:rPr>
                <a:t>Courtesy</a:t>
              </a:r>
              <a:r>
                <a:rPr lang="fr-CH" sz="1000" i="1" dirty="0">
                  <a:latin typeface="Calibri" pitchFamily="34" charset="0"/>
                </a:rPr>
                <a:t> </a:t>
              </a:r>
              <a:r>
                <a:rPr lang="fr-CH" sz="1000" i="1" dirty="0" smtClean="0">
                  <a:latin typeface="Calibri" pitchFamily="34" charset="0"/>
                </a:rPr>
                <a:t>of T</a:t>
              </a:r>
              <a:r>
                <a:rPr lang="fr-CH" sz="1000" i="1" dirty="0">
                  <a:latin typeface="Calibri" pitchFamily="34" charset="0"/>
                </a:rPr>
                <a:t>. Berg</a:t>
              </a:r>
              <a:endParaRPr lang="fr-FR" sz="1000" i="1" dirty="0">
                <a:latin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590800" y="1937664"/>
              <a:ext cx="533400" cy="4353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3635896" y="188640"/>
            <a:ext cx="40202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Corbel" pitchFamily="34" charset="0"/>
              </a:rPr>
              <a:t>TwinEBIS</a:t>
            </a:r>
            <a:r>
              <a:rPr lang="en-US" sz="3600" dirty="0" smtClean="0">
                <a:latin typeface="Corbel" pitchFamily="34" charset="0"/>
              </a:rPr>
              <a:t> </a:t>
            </a:r>
            <a:r>
              <a:rPr lang="en-US" sz="3600" dirty="0" err="1" smtClean="0">
                <a:latin typeface="Corbel" pitchFamily="34" charset="0"/>
              </a:rPr>
              <a:t>Testbench</a:t>
            </a:r>
            <a:endParaRPr lang="en-US" sz="3600" dirty="0">
              <a:latin typeface="Corbel" pitchFamily="34" charset="0"/>
            </a:endParaRPr>
          </a:p>
        </p:txBody>
      </p:sp>
      <p:pic>
        <p:nvPicPr>
          <p:cNvPr id="20" name="Objet 2"/>
          <p:cNvPicPr>
            <a:picLocks noChangeArrowheads="1"/>
          </p:cNvPicPr>
          <p:nvPr/>
        </p:nvPicPr>
        <p:blipFill>
          <a:blip r:embed="rId5" cstate="print"/>
          <a:srcRect l="-320" t="-2890" r="-17" b="-539"/>
          <a:stretch>
            <a:fillRect/>
          </a:stretch>
        </p:blipFill>
        <p:spPr bwMode="auto">
          <a:xfrm>
            <a:off x="533400" y="3808836"/>
            <a:ext cx="4419600" cy="217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04800" y="3163887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orbel" pitchFamily="34" charset="0"/>
              </a:rPr>
              <a:t>3. </a:t>
            </a:r>
            <a:r>
              <a:rPr lang="en-US" sz="1600" dirty="0" smtClean="0">
                <a:latin typeface="Corbel" pitchFamily="34" charset="0"/>
              </a:rPr>
              <a:t>Provider </a:t>
            </a:r>
            <a:r>
              <a:rPr lang="en-US" sz="1600" dirty="0">
                <a:latin typeface="Corbel" pitchFamily="34" charset="0"/>
              </a:rPr>
              <a:t>of highly charged ions (if possible)</a:t>
            </a:r>
          </a:p>
          <a:p>
            <a:r>
              <a:rPr lang="en-US" sz="1600" dirty="0">
                <a:latin typeface="Corbel" pitchFamily="34" charset="0"/>
              </a:rPr>
              <a:t>    for </a:t>
            </a:r>
            <a:r>
              <a:rPr lang="en-US" sz="1600" dirty="0" err="1">
                <a:latin typeface="Corbel" pitchFamily="34" charset="0"/>
              </a:rPr>
              <a:t>cw</a:t>
            </a:r>
            <a:r>
              <a:rPr lang="en-US" sz="1600" dirty="0">
                <a:latin typeface="Corbel" pitchFamily="34" charset="0"/>
              </a:rPr>
              <a:t> trap tests  (EMILIE proposal by P. </a:t>
            </a:r>
            <a:r>
              <a:rPr lang="en-US" sz="1600" dirty="0" err="1">
                <a:latin typeface="Corbel" pitchFamily="34" charset="0"/>
              </a:rPr>
              <a:t>Delahaye</a:t>
            </a:r>
            <a:r>
              <a:rPr lang="en-US" sz="1600" dirty="0">
                <a:latin typeface="Corbel" pitchFamily="34" charset="0"/>
              </a:rPr>
              <a:t>)</a:t>
            </a:r>
          </a:p>
        </p:txBody>
      </p:sp>
      <p:sp>
        <p:nvSpPr>
          <p:cNvPr id="24" name="Freeform 23"/>
          <p:cNvSpPr/>
          <p:nvPr/>
        </p:nvSpPr>
        <p:spPr>
          <a:xfrm>
            <a:off x="3449256" y="3738623"/>
            <a:ext cx="430192" cy="1030147"/>
          </a:xfrm>
          <a:custGeom>
            <a:avLst/>
            <a:gdLst>
              <a:gd name="connsiteX0" fmla="*/ 0 w 430192"/>
              <a:gd name="connsiteY0" fmla="*/ 0 h 1030147"/>
              <a:gd name="connsiteX1" fmla="*/ 428263 w 430192"/>
              <a:gd name="connsiteY1" fmla="*/ 428263 h 1030147"/>
              <a:gd name="connsiteX2" fmla="*/ 11574 w 430192"/>
              <a:gd name="connsiteY2" fmla="*/ 1030147 h 103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192" h="1030147">
                <a:moveTo>
                  <a:pt x="0" y="0"/>
                </a:moveTo>
                <a:cubicBezTo>
                  <a:pt x="213167" y="128286"/>
                  <a:pt x="426334" y="256572"/>
                  <a:pt x="428263" y="428263"/>
                </a:cubicBezTo>
                <a:cubicBezTo>
                  <a:pt x="430192" y="599954"/>
                  <a:pt x="220883" y="815050"/>
                  <a:pt x="11574" y="1030147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188640"/>
            <a:ext cx="914399" cy="656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4716016" y="6505599"/>
            <a:ext cx="1956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F. </a:t>
            </a:r>
            <a:r>
              <a:rPr lang="fr-CH" sz="1400" dirty="0" err="1" smtClean="0"/>
              <a:t>Wenander</a:t>
            </a:r>
            <a:r>
              <a:rPr lang="fr-CH" sz="1400" dirty="0" smtClean="0"/>
              <a:t> &amp; P. </a:t>
            </a:r>
            <a:r>
              <a:rPr lang="fr-CH" sz="1400" dirty="0" err="1" smtClean="0"/>
              <a:t>Suominen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4kRlwgPvYsOihTB0uvAY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VwHXP63c0o4pRtRj7ItQ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x5rZ2Sue64hw2vkEaHyn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XXiB7J2r7T7MPskC5O6m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mLKZ7bSZ2lnpp391Kd7b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drsFZuZHUWeHqd1xxnFp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rZ3sz4fpF94ZEN6WA5L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ANgyn41muR73xUeRuTg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zQe9WX1xVlagX76DhhOM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1eSSqMPgYLJSG7BoNAGO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cmxLC8HAArVIP0h3xfHF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QhAfqm2etc9SCehYc1K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gzVtYku8BAKTAxyxdAQ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uJ70tqiLI55TwVYrpkpCK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iXLJT406Zef8tHqLLbF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fFSjxBJhNW5w0Dl09m7M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xAkQVF3laGU2SI6Qzxon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2WGNpK2iPBhH5ysCWGW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A01h6VsGLO3QsyS9Brt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bqB7mpsIqPaIpxeyXgC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Io1YVJXzRtfizO6H5xn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vcAGapX8oN2tLQOtuUcm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d0nH7Qjf05BK0ZzUvJS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x0teZ076cDrInS2hZXM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8aQWmw1ebB0TDOVZISv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BbxnTjJ6Sc6WuhHYvlZ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3zimBvjhyAjRBC4QQXu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ZL8fOu2dals6q6SRHWI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iOkXrpByGcQj3YMN4ZR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o7lTjCFvwDGkgTGfqnjl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vtFRfi02YtrKiG4oqVg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8zage6MWYlF1iZ4IjVN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mnIfW8HjjV50uzsIYHr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k4ueEhx5IFX7RtijP8CJ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kDu6SRLPdQCRe6LZsvo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4a8Aq06EjY5BJRKxpFj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6vZebxPG7ki6jyjXhqLJz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MDmUfU5IyKyXF9mfsgXb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s7DcrQi82xeyzcuUS1dY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KmaSjGDOWeytHMzokYt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X4MH3IMpDHcoV4PTWvdY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IiBcQsY4e3V4FORBgDhf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xCaWIZi5hDK0aoyAGxO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ey5cDzTQcmWKSZWpGtp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XomQZnA5eoXKnCRwlJb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4pvzDgQkr8gHBHPNzwg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yN8Cjya7Fa55zkWkpJje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OtF19Gx9FbkgvCmXkHGd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04BA5OgqPQTdUpMfSNAH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298DWPvqnI0yACyPRj8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OYiO2BiGW3IioNR3lHK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B2mSsaNWSdAYEWiptAwv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HjqzzQhU9eKQ9x2HYk6pJ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Gn3gHXZ8sYuRAfslt4z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gZ0hy7h3sMqj8AeykEi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4eqOypHSDaCTQ73gpoSRo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Iqg7R6UJVRrmbLzt0Hzb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qitbhVgpG5yw0yqxBXTf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tWiGWnaicH6CPOoVDOF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SCT3IEjyjOma1rssRqV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CfyVzaXeUm2YOwTAZSf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dmPaH3WgyVCpgvJS7Q6P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RpoIC8Gj5AkGdk281N0k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mpx53MYL37HyZepgR03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zQ0S22PMcmnLPacX1hUP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14L4rDh6brFMjIiGmYko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OTWq4fFpZVlzZhTOAg9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VDI01icCfsgPJyyvIolk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BuffymHxYXra9WmS3cSh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qLuq5qtTe3zXoZYKsLoF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hY223pKbRe1zTAhGByV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3dfefzgtT7vwvm7HGw7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thcJ6V7UzyuHP3uL7hg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jPydXOQY32XYRyoGbzRI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nyM77rKUSjS5CMi5ze9U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RVnNCpaEDLL6qBhb5dT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MvqiqA7fx9SzScBODzM1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H9lllLDDzXAYLDDu9eg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mLAEOVajsClYZ8WBPkXt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oNWKrOGa9228EHMLc4e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TdtR2Ks38JL4cQRaJuM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WZhT2yLoLUqaUJhzMVI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jmAvVU2lKUO2Wgtz9IUiK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GXidArHo5a0oR3Ctudpp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tGI4VULmtnBRQtP1mVhXV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7wojIxNhcAaAPDE8fB9m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f3j4gvMAeIv7RIBcXkC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E1W7S9HQJ52DCHn6DI3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B8XsOZDdNN9lvWtZM9b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WUDQSLBgzGWR2TZF3a4CV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h7LT7QzRYVvb2PX7RCw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pDTAZ750YraE1mJ7Ruq0P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ymfQEDikiw7K3VLCIAZ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QhAfqm2etc9SCehYc1K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kHNZzLmDn3lhTebpoTP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11893</TotalTime>
  <Words>1313</Words>
  <Application>Microsoft Office PowerPoint</Application>
  <PresentationFormat>On-screen Show (4:3)</PresentationFormat>
  <Paragraphs>276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Equity</vt:lpstr>
      <vt:lpstr>ISOLDE Technical Report for the ISCC </vt:lpstr>
      <vt:lpstr>Agenda</vt:lpstr>
      <vt:lpstr>Front End #7</vt:lpstr>
      <vt:lpstr>Front End #6</vt:lpstr>
      <vt:lpstr>Target and Ion Source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Issues</vt:lpstr>
      <vt:lpstr>RFQ Cooler</vt:lpstr>
      <vt:lpstr>PowerPoint Presentation</vt:lpstr>
      <vt:lpstr>Machine Issues</vt:lpstr>
      <vt:lpstr>Machine Issues</vt:lpstr>
      <vt:lpstr>GPS Robot</vt:lpstr>
      <vt:lpstr>Safety</vt:lpstr>
      <vt:lpstr>Safety</vt:lpstr>
      <vt:lpstr>Shutdown 2011/2012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ISOLDE Technical Report for the INTC</dc:title>
  <dc:creator>M. Catherall</dc:creator>
  <cp:lastModifiedBy>Jenny Weterings</cp:lastModifiedBy>
  <cp:revision>46</cp:revision>
  <dcterms:created xsi:type="dcterms:W3CDTF">2011-02-01T21:25:55Z</dcterms:created>
  <dcterms:modified xsi:type="dcterms:W3CDTF">2013-04-04T12:47:34Z</dcterms:modified>
</cp:coreProperties>
</file>