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22" r:id="rId2"/>
    <p:sldId id="323" r:id="rId3"/>
    <p:sldId id="317" r:id="rId4"/>
    <p:sldId id="316" r:id="rId5"/>
    <p:sldId id="315" r:id="rId6"/>
    <p:sldId id="318" r:id="rId7"/>
    <p:sldId id="319" r:id="rId8"/>
    <p:sldId id="320" r:id="rId9"/>
    <p:sldId id="295" r:id="rId10"/>
    <p:sldId id="296" r:id="rId11"/>
    <p:sldId id="268" r:id="rId12"/>
    <p:sldId id="272" r:id="rId13"/>
    <p:sldId id="299" r:id="rId14"/>
    <p:sldId id="300" r:id="rId15"/>
    <p:sldId id="269" r:id="rId16"/>
    <p:sldId id="292" r:id="rId17"/>
    <p:sldId id="293" r:id="rId18"/>
    <p:sldId id="294" r:id="rId19"/>
    <p:sldId id="297" r:id="rId20"/>
    <p:sldId id="298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007B5-DE61-48EF-9703-824CB0461DF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0041-09D5-42FC-BED7-B5D52A62D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6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9DB9F-B06D-47E5-97D1-4D18DBCB75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BE323-740B-4B12-8D90-9A82A1657B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BE323-740B-4B12-8D90-9A82A1657B9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BE323-740B-4B12-8D90-9A82A1657B9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BE323-740B-4B12-8D90-9A82A1657B9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BE323-740B-4B12-8D90-9A82A1657B9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BE323-740B-4B12-8D90-9A82A1657B9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BE323-740B-4B12-8D90-9A82A1657B9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BE323-740B-4B12-8D90-9A82A1657B9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BE323-740B-4B12-8D90-9A82A1657B9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0041-09D5-42FC-BED7-B5D52A62D1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B1AA-6766-4689-9C36-8FCA1D789A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B1AA-6766-4689-9C36-8FCA1D789A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B1AA-6766-4689-9C36-8FCA1D789A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9DB9F-B06D-47E5-97D1-4D18DBCB75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2657" y="909638"/>
            <a:ext cx="8215312" cy="5440402"/>
          </a:xfrm>
          <a:prstGeom prst="rect">
            <a:avLst/>
          </a:prstGeom>
        </p:spPr>
        <p:txBody>
          <a:bodyPr/>
          <a:lstStyle>
            <a:lvl1pPr>
              <a:defRPr sz="1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540000" indent="-270000">
              <a:spcBef>
                <a:spcPts val="600"/>
              </a:spcBef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 marL="540000" indent="0">
              <a:spcBef>
                <a:spcPts val="300"/>
              </a:spcBef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 marL="792000" indent="-25200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 marL="792000" indent="0">
              <a:spcBef>
                <a:spcPts val="200"/>
              </a:spcBef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27/1/2010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R. Losito, EN-STI, Summary of the  R2E Workshop, LMC 30 June 2010</a:t>
            </a:r>
            <a:endParaRPr lang="en-GB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3771094-50EC-486C-96CC-F7E1AC6FA7BE}" type="slidenum">
              <a:rPr lang="en-GB"/>
              <a:pPr>
                <a:defRPr/>
              </a:pPr>
              <a:t>‹#›</a:t>
            </a:fld>
            <a:r>
              <a:rPr lang="en-GB" dirty="0"/>
              <a:t> of 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9F5A55-CE6F-43F2-A666-C75C40D858A3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152410-06C3-4BC9-A112-3081C285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nav/P:CERN-0000000088:V0/P:CERN-0000079673:V0/TAB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scholarpedia.org/wiki/images/c/ce/3D_ISOLDE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Catherall EN-STI</a:t>
            </a:r>
          </a:p>
          <a:p>
            <a:r>
              <a:rPr lang="en-US" dirty="0" smtClean="0"/>
              <a:t>CERN, 3</a:t>
            </a:r>
            <a:r>
              <a:rPr lang="en-US" baseline="30000" dirty="0" smtClean="0"/>
              <a:t>rd</a:t>
            </a:r>
            <a:r>
              <a:rPr lang="en-US" dirty="0" smtClean="0"/>
              <a:t> November 2011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ISOLDE Technical Report for the ISCC </a:t>
            </a: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295401" cy="9293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257800"/>
            <a:ext cx="145216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The LARIS laboratory</a:t>
            </a:r>
            <a:endParaRPr lang="en-US" dirty="0"/>
          </a:p>
        </p:txBody>
      </p:sp>
      <p:pic>
        <p:nvPicPr>
          <p:cNvPr id="5" name="図 4" descr="ScreenDump.png"/>
          <p:cNvPicPr>
            <a:picLocks noChangeAspect="1"/>
          </p:cNvPicPr>
          <p:nvPr/>
        </p:nvPicPr>
        <p:blipFill rotWithShape="1">
          <a:blip r:embed="rId3" cstate="print"/>
          <a:srcRect b="56599"/>
          <a:stretch/>
        </p:blipFill>
        <p:spPr>
          <a:xfrm>
            <a:off x="467544" y="5129808"/>
            <a:ext cx="6862589" cy="1243491"/>
          </a:xfrm>
          <a:prstGeom prst="rect">
            <a:avLst/>
          </a:prstGeom>
        </p:spPr>
      </p:pic>
      <p:sp>
        <p:nvSpPr>
          <p:cNvPr id="6" name="テキスト ボックス 7"/>
          <p:cNvSpPr txBox="1"/>
          <p:nvPr/>
        </p:nvSpPr>
        <p:spPr>
          <a:xfrm>
            <a:off x="7402141" y="5385990"/>
            <a:ext cx="1353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CF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gas flow</a:t>
            </a:r>
          </a:p>
          <a:p>
            <a:r>
              <a:rPr kumimoji="1" lang="en-US" altLang="ja-JP" dirty="0" err="1" smtClean="0"/>
              <a:t>T</a:t>
            </a:r>
            <a:r>
              <a:rPr kumimoji="1" lang="en-US" altLang="ja-JP" baseline="-25000" dirty="0" err="1" smtClean="0"/>
              <a:t>gas</a:t>
            </a:r>
            <a:r>
              <a:rPr kumimoji="1" lang="en-US" altLang="ja-JP" dirty="0" smtClean="0"/>
              <a:t>=730 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s</a:t>
            </a:r>
          </a:p>
          <a:p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ion</a:t>
            </a:r>
            <a:r>
              <a:rPr lang="en-US" altLang="ja-JP" dirty="0" smtClean="0"/>
              <a:t>=1500 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7" name="テキスト ボックス 10"/>
          <p:cNvSpPr txBox="1"/>
          <p:nvPr/>
        </p:nvSpPr>
        <p:spPr>
          <a:xfrm>
            <a:off x="755576" y="608400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90,91,92,94,96</a:t>
            </a:r>
            <a:r>
              <a:rPr kumimoji="1" lang="en-US" altLang="ja-JP" dirty="0" smtClean="0"/>
              <a:t>Zr</a:t>
            </a:r>
            <a:endParaRPr kumimoji="1" lang="ja-JP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2204864"/>
            <a:ext cx="8640960" cy="237626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GB" sz="2900" b="1" noProof="0" dirty="0" smtClean="0"/>
              <a:t>Problem:</a:t>
            </a:r>
            <a:r>
              <a:rPr lang="en-GB" sz="2900" noProof="0" dirty="0" smtClean="0"/>
              <a:t> refractory elements are not released at ISOLDE</a:t>
            </a:r>
            <a:endParaRPr kumimoji="0" lang="en-GB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GB" sz="2900" b="1" noProof="0" dirty="0" smtClean="0"/>
              <a:t>Suggested solution</a:t>
            </a:r>
            <a:r>
              <a:rPr lang="en-GB" sz="2900" b="1" dirty="0"/>
              <a:t>:</a:t>
            </a:r>
            <a:r>
              <a:rPr lang="en-GB" sz="2900" noProof="0" dirty="0" smtClean="0"/>
              <a:t> produce volatile molecules of refractory elements, break the molecule with UV light/low energy electron beam and resonantly ionize the atom of interest.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GB" sz="2900" dirty="0" smtClean="0"/>
              <a:t>Status: </a:t>
            </a:r>
            <a:r>
              <a:rPr lang="en-GB" sz="2900" dirty="0" err="1" smtClean="0"/>
              <a:t>Zr</a:t>
            </a:r>
            <a:r>
              <a:rPr lang="en-GB" sz="2900" dirty="0" smtClean="0"/>
              <a:t> </a:t>
            </a:r>
            <a:r>
              <a:rPr lang="en-GB" sz="2900" dirty="0" err="1" smtClean="0"/>
              <a:t>anf</a:t>
            </a:r>
            <a:r>
              <a:rPr lang="en-GB" sz="2900" dirty="0" smtClean="0"/>
              <a:t> </a:t>
            </a:r>
            <a:r>
              <a:rPr lang="en-GB" sz="2900" dirty="0" err="1" smtClean="0"/>
              <a:t>ZrF</a:t>
            </a:r>
            <a:r>
              <a:rPr lang="en-GB" sz="2900" dirty="0" smtClean="0"/>
              <a:t> ions have been produced in the </a:t>
            </a:r>
            <a:r>
              <a:rPr lang="en-GB" sz="2900" dirty="0"/>
              <a:t>a</a:t>
            </a:r>
            <a:r>
              <a:rPr lang="en-GB" sz="2900" dirty="0" smtClean="0"/>
              <a:t>blation source at LARIS.</a:t>
            </a:r>
            <a:endParaRPr kumimoji="0" lang="en-GB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GB" sz="2900" dirty="0" smtClean="0"/>
              <a:t>Resonance ionization spectroscopy will be performed for </a:t>
            </a:r>
            <a:r>
              <a:rPr lang="en-GB" sz="2900" dirty="0" err="1" smtClean="0"/>
              <a:t>Zr</a:t>
            </a:r>
            <a:r>
              <a:rPr lang="en-GB" sz="2900" dirty="0" smtClean="0"/>
              <a:t> ionization scheme development and this scheme can be used during the investigation of the molecular breakup process.</a:t>
            </a: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テキスト ボックス 10"/>
          <p:cNvSpPr txBox="1"/>
          <p:nvPr/>
        </p:nvSpPr>
        <p:spPr>
          <a:xfrm>
            <a:off x="4427984" y="6084004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90,91,92,94,96</a:t>
            </a:r>
            <a:r>
              <a:rPr kumimoji="1" lang="en-US" altLang="ja-JP" dirty="0" smtClean="0"/>
              <a:t>ZrF</a:t>
            </a:r>
            <a:endParaRPr kumimoji="1"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683568" y="1556792"/>
            <a:ext cx="7681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Ionization scheme development for refractory elements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130" y="4787860"/>
            <a:ext cx="7497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chemeClr val="accent6">
                    <a:lumMod val="75000"/>
                  </a:schemeClr>
                </a:solidFill>
              </a:rPr>
              <a:t>Time-of-Flight mass spectrum from the LARIS ablation source with CF</a:t>
            </a:r>
            <a:r>
              <a:rPr lang="en-US" altLang="ja-JP" i="1" baseline="-25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altLang="ja-JP" i="1" dirty="0" smtClean="0">
                <a:solidFill>
                  <a:schemeClr val="accent6">
                    <a:lumMod val="75000"/>
                  </a:schemeClr>
                </a:solidFill>
              </a:rPr>
              <a:t> gas injected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96136" y="6309320"/>
            <a:ext cx="321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V. Fedosseev &amp; B. Marsh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73624" cy="21972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600" dirty="0" smtClean="0"/>
              <a:t>GLM Deflector Part 2</a:t>
            </a:r>
            <a:r>
              <a:rPr lang="en-US" sz="3600" dirty="0" smtClean="0">
                <a:solidFill>
                  <a:schemeClr val="accent1"/>
                </a:solidFill>
                <a:sym typeface="Wingdings 2"/>
              </a:rPr>
              <a:t>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Coupling between motor and transmission had slipped (vibration?).</a:t>
            </a:r>
          </a:p>
          <a:p>
            <a:r>
              <a:rPr lang="en-US" dirty="0" smtClean="0"/>
              <a:t>Repaired and reinforced</a:t>
            </a:r>
            <a:endParaRPr lang="en-US" dirty="0"/>
          </a:p>
        </p:txBody>
      </p:sp>
      <p:pic>
        <p:nvPicPr>
          <p:cNvPr id="1027" name="Picture 3" descr="E:\catheral\water panel\vue gen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826296" cy="2872739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32040" y="4365104"/>
            <a:ext cx="3873624" cy="219722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Char char=""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Cooling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new circuit for reservoir filling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modification of the reservoir drain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modification of the condensation water recuperation to avoid collision with the crane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independent pressure regulation on both target circuits</a:t>
            </a:r>
            <a:endParaRPr lang="en-US" sz="2800" dirty="0"/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12776"/>
            <a:ext cx="33718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en-US" dirty="0" smtClean="0"/>
              <a:t>Machine Issues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2040" y="4077072"/>
            <a:ext cx="3513584" cy="234124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Char char="D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Pico-ampere meters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fr-CH" sz="2600" dirty="0" smtClean="0"/>
              <a:t>Operating </a:t>
            </a:r>
            <a:r>
              <a:rPr lang="fr-CH" sz="2600" dirty="0" err="1" smtClean="0"/>
              <a:t>well</a:t>
            </a:r>
            <a:r>
              <a:rPr lang="fr-CH" sz="2600" dirty="0" smtClean="0"/>
              <a:t>, </a:t>
            </a:r>
            <a:r>
              <a:rPr lang="fr-CH" sz="2600" dirty="0" err="1" smtClean="0"/>
              <a:t>except</a:t>
            </a:r>
            <a:r>
              <a:rPr lang="fr-CH" sz="2600" dirty="0" smtClean="0"/>
              <a:t> for </a:t>
            </a:r>
            <a:r>
              <a:rPr lang="fr-CH" sz="2600" dirty="0" err="1" smtClean="0"/>
              <a:t>those</a:t>
            </a:r>
            <a:r>
              <a:rPr lang="fr-CH" sz="2600" dirty="0" smtClean="0"/>
              <a:t> </a:t>
            </a:r>
            <a:r>
              <a:rPr lang="fr-CH" sz="2600" dirty="0" err="1" smtClean="0"/>
              <a:t>located</a:t>
            </a:r>
            <a:r>
              <a:rPr lang="fr-CH" sz="2600" dirty="0" smtClean="0"/>
              <a:t> in HRS </a:t>
            </a:r>
            <a:r>
              <a:rPr lang="fr-CH" sz="2600" dirty="0" err="1" smtClean="0"/>
              <a:t>separator</a:t>
            </a:r>
            <a:r>
              <a:rPr lang="fr-CH" sz="2600" dirty="0" smtClean="0"/>
              <a:t> area.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fr-C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fr-CH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C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moved</a:t>
            </a:r>
            <a:r>
              <a:rPr kumimoji="0" lang="fr-C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 </a:t>
            </a:r>
            <a:r>
              <a:rPr kumimoji="0" lang="fr-CH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</a:t>
            </a:r>
            <a:r>
              <a:rPr kumimoji="0" lang="fr-C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shutdown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31746" name="Picture 2" descr="\\cern.ch\dfs\Users\g\gjf\Public\Pictures\PAM\DSCN1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2682348" cy="1887736"/>
          </a:xfrm>
          <a:prstGeom prst="rect">
            <a:avLst/>
          </a:prstGeom>
          <a:noFill/>
        </p:spPr>
      </p:pic>
      <p:pic>
        <p:nvPicPr>
          <p:cNvPr id="31747" name="Picture 3" descr="\\cern.ch\dfs\Users\g\gjf\Public\Pictures\PAM\DSCN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941168"/>
            <a:ext cx="2070894" cy="1523490"/>
          </a:xfrm>
          <a:prstGeom prst="rect">
            <a:avLst/>
          </a:prstGeom>
          <a:noFill/>
        </p:spPr>
      </p:pic>
      <p:pic>
        <p:nvPicPr>
          <p:cNvPr id="10" name="Picture 9" descr="DSC05389.jpeg"/>
          <p:cNvPicPr>
            <a:picLocks noChangeAspect="1"/>
          </p:cNvPicPr>
          <p:nvPr/>
        </p:nvPicPr>
        <p:blipFill>
          <a:blip r:embed="rId6" cstate="print">
            <a:lum bright="20000"/>
          </a:blip>
          <a:stretch>
            <a:fillRect/>
          </a:stretch>
        </p:blipFill>
        <p:spPr>
          <a:xfrm>
            <a:off x="5076056" y="1052736"/>
            <a:ext cx="3456384" cy="259228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052736"/>
            <a:ext cx="4392488" cy="2592288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Faraday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cage piston            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2"/>
              </a:rPr>
              <a:t>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fr-CH" sz="2600" dirty="0" err="1" smtClean="0"/>
              <a:t>Failed</a:t>
            </a:r>
            <a:r>
              <a:rPr lang="fr-CH" sz="2600" dirty="0" smtClean="0"/>
              <a:t> (as </a:t>
            </a:r>
            <a:r>
              <a:rPr lang="fr-CH" sz="2600" dirty="0" err="1" smtClean="0"/>
              <a:t>expected</a:t>
            </a:r>
            <a:r>
              <a:rPr lang="fr-CH" sz="2600" dirty="0" smtClean="0"/>
              <a:t>) in </a:t>
            </a:r>
            <a:r>
              <a:rPr lang="fr-CH" sz="2600" dirty="0" err="1" smtClean="0"/>
              <a:t>September</a:t>
            </a:r>
            <a:r>
              <a:rPr lang="fr-CH" sz="2600" dirty="0" smtClean="0"/>
              <a:t> 2011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fr-CH" sz="2600" dirty="0" err="1" smtClean="0"/>
              <a:t>Replaced</a:t>
            </a:r>
            <a:r>
              <a:rPr lang="fr-CH" sz="2600" dirty="0" smtClean="0"/>
              <a:t> </a:t>
            </a:r>
            <a:r>
              <a:rPr lang="fr-CH" sz="2600" dirty="0" err="1" smtClean="0"/>
              <a:t>with</a:t>
            </a:r>
            <a:r>
              <a:rPr lang="fr-CH" sz="2600" dirty="0" smtClean="0"/>
              <a:t> </a:t>
            </a:r>
            <a:r>
              <a:rPr lang="fr-CH" sz="2600" dirty="0" err="1" smtClean="0"/>
              <a:t>spare</a:t>
            </a:r>
            <a:endParaRPr lang="fr-CH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fr-CH" sz="2600" dirty="0" smtClean="0"/>
              <a:t>To </a:t>
            </a:r>
            <a:r>
              <a:rPr lang="fr-CH" sz="2600" dirty="0" err="1" smtClean="0"/>
              <a:t>be</a:t>
            </a:r>
            <a:r>
              <a:rPr lang="fr-CH" sz="2600" dirty="0" smtClean="0"/>
              <a:t> </a:t>
            </a:r>
            <a:r>
              <a:rPr lang="fr-CH" sz="2600" dirty="0" err="1" smtClean="0"/>
              <a:t>replaced</a:t>
            </a:r>
            <a:r>
              <a:rPr lang="fr-CH" sz="2600" dirty="0" smtClean="0"/>
              <a:t> </a:t>
            </a:r>
            <a:r>
              <a:rPr lang="fr-CH" sz="2600" dirty="0" err="1" smtClean="0"/>
              <a:t>with</a:t>
            </a:r>
            <a:r>
              <a:rPr lang="fr-CH" sz="2600" dirty="0" smtClean="0"/>
              <a:t> a « </a:t>
            </a:r>
            <a:r>
              <a:rPr lang="fr-CH" sz="2600" dirty="0" err="1" smtClean="0"/>
              <a:t>nuclearized</a:t>
            </a:r>
            <a:r>
              <a:rPr lang="fr-CH" sz="2600" dirty="0" smtClean="0"/>
              <a:t> » version </a:t>
            </a:r>
            <a:r>
              <a:rPr lang="fr-CH" sz="2600" dirty="0" err="1" smtClean="0"/>
              <a:t>during</a:t>
            </a:r>
            <a:r>
              <a:rPr lang="fr-CH" sz="2600" dirty="0" smtClean="0"/>
              <a:t> </a:t>
            </a:r>
            <a:r>
              <a:rPr lang="fr-CH" sz="2600" dirty="0" err="1" smtClean="0"/>
              <a:t>shutdown</a:t>
            </a:r>
            <a:endParaRPr lang="fr-CH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fr-CH" sz="2600" dirty="0" smtClean="0"/>
              <a:t>GPS to </a:t>
            </a:r>
            <a:r>
              <a:rPr lang="fr-CH" sz="2600" dirty="0" err="1" smtClean="0"/>
              <a:t>be</a:t>
            </a:r>
            <a:r>
              <a:rPr lang="fr-CH" sz="2600" dirty="0" smtClean="0"/>
              <a:t> </a:t>
            </a:r>
            <a:r>
              <a:rPr lang="fr-CH" sz="2600" dirty="0" err="1" smtClean="0"/>
              <a:t>replaced</a:t>
            </a:r>
            <a:r>
              <a:rPr lang="fr-CH" sz="2600" dirty="0" smtClean="0"/>
              <a:t> as a </a:t>
            </a:r>
            <a:r>
              <a:rPr lang="fr-CH" sz="2600" dirty="0" err="1" smtClean="0"/>
              <a:t>preventive</a:t>
            </a:r>
            <a:r>
              <a:rPr lang="fr-CH" sz="2600" dirty="0" smtClean="0"/>
              <a:t> </a:t>
            </a:r>
            <a:r>
              <a:rPr lang="fr-CH" sz="2600" dirty="0" err="1" smtClean="0"/>
              <a:t>measure</a:t>
            </a:r>
            <a:r>
              <a:rPr lang="fr-CH" sz="2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73624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Tape station</a:t>
            </a:r>
          </a:p>
          <a:p>
            <a:r>
              <a:rPr lang="en-US" dirty="0" smtClean="0"/>
              <a:t>2 major issues making it unreliable</a:t>
            </a:r>
          </a:p>
          <a:p>
            <a:pPr lvl="1"/>
            <a:r>
              <a:rPr lang="en-US" dirty="0" smtClean="0"/>
              <a:t>Vacuum leak across motor feed-</a:t>
            </a:r>
            <a:r>
              <a:rPr lang="en-US" dirty="0" err="1" smtClean="0"/>
              <a:t>throughs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Strasbourg have been contacted for drawings and seal replacements</a:t>
            </a:r>
          </a:p>
          <a:p>
            <a:pPr lvl="1"/>
            <a:r>
              <a:rPr lang="en-US" dirty="0" smtClean="0"/>
              <a:t>Tape breaks even when not in operation (once every ~3 months)</a:t>
            </a:r>
          </a:p>
          <a:p>
            <a:pPr lvl="2"/>
            <a:r>
              <a:rPr lang="en-US" dirty="0" smtClean="0"/>
              <a:t>Controls, software?</a:t>
            </a:r>
          </a:p>
          <a:p>
            <a:pPr lvl="1"/>
            <a:r>
              <a:rPr lang="en-US" dirty="0" smtClean="0"/>
              <a:t>Too unreliable to insert into central beam line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131" t="12074" r="28622" b="8359"/>
          <a:stretch>
            <a:fillRect/>
          </a:stretch>
        </p:blipFill>
        <p:spPr bwMode="auto">
          <a:xfrm>
            <a:off x="4679950" y="1023938"/>
            <a:ext cx="3911600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80972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RFQ Cooler</a:t>
            </a:r>
          </a:p>
          <a:p>
            <a:r>
              <a:rPr lang="en-US" dirty="0" smtClean="0"/>
              <a:t>The beam is transported through the RFQ Cooler however, the RILIS beam is at the limit of transmission</a:t>
            </a:r>
          </a:p>
          <a:p>
            <a:r>
              <a:rPr lang="en-US" dirty="0" smtClean="0"/>
              <a:t>Alignment tests to be done using both laser and beam.</a:t>
            </a:r>
          </a:p>
          <a:p>
            <a:pPr lvl="1"/>
            <a:r>
              <a:rPr lang="en-US" dirty="0" smtClean="0"/>
              <a:t>Survey to record points</a:t>
            </a:r>
          </a:p>
          <a:p>
            <a:r>
              <a:rPr lang="en-US" dirty="0" smtClean="0"/>
              <a:t>Followed by optical pumping tests for COLLAPS</a:t>
            </a:r>
          </a:p>
          <a:p>
            <a:pPr lvl="1"/>
            <a:r>
              <a:rPr lang="en-US" dirty="0" smtClean="0"/>
              <a:t>Week 48</a:t>
            </a:r>
          </a:p>
          <a:p>
            <a:r>
              <a:rPr lang="en-US" dirty="0" smtClean="0"/>
              <a:t>Delay in the supply of an RF amplifier for ISCOOL.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4390" r="22384"/>
          <a:stretch>
            <a:fillRect/>
          </a:stretch>
        </p:blipFill>
        <p:spPr bwMode="auto">
          <a:xfrm>
            <a:off x="5796136" y="2852936"/>
            <a:ext cx="2913901" cy="3788437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>
            <a:off x="7020272" y="2780928"/>
            <a:ext cx="72008" cy="381642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3109588" cy="233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HRS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5256584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robot got stuck at calibration point</a:t>
            </a:r>
          </a:p>
          <a:p>
            <a:pPr lvl="1"/>
            <a:r>
              <a:rPr lang="en-US" dirty="0" smtClean="0"/>
              <a:t>October 2011</a:t>
            </a:r>
          </a:p>
          <a:p>
            <a:r>
              <a:rPr lang="en-US" dirty="0" smtClean="0"/>
              <a:t>During recovery, the calibration point was damaged</a:t>
            </a:r>
          </a:p>
          <a:p>
            <a:r>
              <a:rPr lang="en-US" dirty="0" smtClean="0"/>
              <a:t>The calibration point serves as a reference prior to the operation of either robot</a:t>
            </a:r>
          </a:p>
          <a:p>
            <a:pPr lvl="1"/>
            <a:r>
              <a:rPr lang="en-US" dirty="0" smtClean="0"/>
              <a:t>Both robots theoretically inoperable</a:t>
            </a:r>
          </a:p>
          <a:p>
            <a:r>
              <a:rPr lang="en-US" dirty="0" smtClean="0"/>
              <a:t>The complicated calibration point was removed, repaired and re-installed.</a:t>
            </a:r>
          </a:p>
          <a:p>
            <a:r>
              <a:rPr lang="en-US" dirty="0" smtClean="0"/>
              <a:t>Re-positioned using the GPS robot as reference</a:t>
            </a:r>
          </a:p>
          <a:p>
            <a:r>
              <a:rPr lang="en-US" dirty="0" smtClean="0"/>
              <a:t>Collective dose: 162µSv (3 persons)</a:t>
            </a:r>
          </a:p>
          <a:p>
            <a:r>
              <a:rPr lang="en-US" dirty="0" smtClean="0"/>
              <a:t>Cause of HRS robot failure unknown</a:t>
            </a:r>
          </a:p>
        </p:txBody>
      </p:sp>
      <p:pic>
        <p:nvPicPr>
          <p:cNvPr id="2050" name="Picture 2" descr="E:\catheral\robot photos\AGF00010.JPG"/>
          <p:cNvPicPr>
            <a:picLocks noChangeAspect="1" noChangeArrowheads="1"/>
          </p:cNvPicPr>
          <p:nvPr/>
        </p:nvPicPr>
        <p:blipFill>
          <a:blip r:embed="rId3" cstate="print">
            <a:lum bright="29000"/>
          </a:blip>
          <a:srcRect/>
          <a:stretch>
            <a:fillRect/>
          </a:stretch>
        </p:blipFill>
        <p:spPr bwMode="auto">
          <a:xfrm>
            <a:off x="5652120" y="3933056"/>
            <a:ext cx="3157520" cy="2368140"/>
          </a:xfrm>
          <a:prstGeom prst="rect">
            <a:avLst/>
          </a:prstGeom>
          <a:noFill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32770" name="Picture 2" descr="\\cern.ch\dfs\Users\c\catheral\Documents\robots\robot photos\DSC_0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05296" y="1635664"/>
            <a:ext cx="2613965" cy="1736141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7596336" y="3140968"/>
            <a:ext cx="792088" cy="1728192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1972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Technical Specifications and price enquiry sent out in August 2011.</a:t>
            </a:r>
          </a:p>
          <a:p>
            <a:r>
              <a:rPr lang="en-US" dirty="0" err="1" smtClean="0"/>
              <a:t>Kuka</a:t>
            </a:r>
            <a:r>
              <a:rPr lang="en-US" dirty="0" smtClean="0"/>
              <a:t> only robot company to reply (and comply)</a:t>
            </a:r>
          </a:p>
          <a:p>
            <a:r>
              <a:rPr lang="en-US" dirty="0" smtClean="0"/>
              <a:t>Order sent out for 1 robot + 5m of rail. Option for 2</a:t>
            </a:r>
            <a:r>
              <a:rPr lang="en-US" baseline="30000" dirty="0" smtClean="0"/>
              <a:t>nd</a:t>
            </a:r>
            <a:r>
              <a:rPr lang="en-US" dirty="0" smtClean="0"/>
              <a:t> robot + rail foreseen.</a:t>
            </a:r>
          </a:p>
          <a:p>
            <a:r>
              <a:rPr lang="en-US" dirty="0" smtClean="0"/>
              <a:t>Delivery of 1 robot + expected in April 2012</a:t>
            </a:r>
          </a:p>
          <a:p>
            <a:r>
              <a:rPr lang="en-US" dirty="0" smtClean="0"/>
              <a:t>To be installed and tested in dedicated hall.</a:t>
            </a:r>
          </a:p>
          <a:p>
            <a:r>
              <a:rPr lang="en-US" dirty="0" err="1" smtClean="0"/>
              <a:t>Nuclearization</a:t>
            </a:r>
            <a:r>
              <a:rPr lang="en-US" dirty="0" smtClean="0"/>
              <a:t> issues to be addressed</a:t>
            </a:r>
            <a:endParaRPr lang="en-US" dirty="0"/>
          </a:p>
        </p:txBody>
      </p:sp>
      <p:pic>
        <p:nvPicPr>
          <p:cNvPr id="4" name="Picture 3" descr="kuka_rail.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7" r="2500" b="2501"/>
          <a:stretch>
            <a:fillRect/>
          </a:stretch>
        </p:blipFill>
        <p:spPr>
          <a:xfrm rot="10800000" flipH="1">
            <a:off x="6072846" y="4293096"/>
            <a:ext cx="3071154" cy="2247528"/>
          </a:xfrm>
          <a:prstGeom prst="rect">
            <a:avLst/>
          </a:prstGeom>
        </p:spPr>
      </p:pic>
      <p:pic>
        <p:nvPicPr>
          <p:cNvPr id="5" name="Picture 4" descr="Infrastructure de test.jpg"/>
          <p:cNvPicPr/>
          <p:nvPr/>
        </p:nvPicPr>
        <p:blipFill>
          <a:blip r:embed="rId4" cstate="print"/>
          <a:srcRect t="13799" b="15771"/>
          <a:stretch>
            <a:fillRect/>
          </a:stretch>
        </p:blipFill>
        <p:spPr>
          <a:xfrm>
            <a:off x="251520" y="3573016"/>
            <a:ext cx="5867837" cy="3124863"/>
          </a:xfrm>
          <a:prstGeom prst="rect">
            <a:avLst/>
          </a:prstGeom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 bwMode="auto">
          <a:xfrm>
            <a:off x="3009014" y="5178061"/>
            <a:ext cx="2030819" cy="26581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4535A-6BD3-477E-A601-6562565D678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674398" y="635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b="1" dirty="0" smtClean="0">
                <a:solidFill>
                  <a:srgbClr val="0D3A7E"/>
                </a:solidFill>
              </a:rPr>
              <a:t>Winter Physics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76200" y="4879463"/>
            <a:ext cx="8915400" cy="2571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 bwMode="auto">
          <a:xfrm>
            <a:off x="85725" y="4888988"/>
            <a:ext cx="4572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 bwMode="auto">
          <a:xfrm>
            <a:off x="3048000" y="4888988"/>
            <a:ext cx="2371725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1495425" y="4888988"/>
            <a:ext cx="561975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6057900" y="4888988"/>
            <a:ext cx="390525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7477125" y="4888988"/>
            <a:ext cx="1504950" cy="2381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 bwMode="auto">
          <a:xfrm>
            <a:off x="5042934" y="4890981"/>
            <a:ext cx="666750" cy="2445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9" name="TextBox 86"/>
          <p:cNvSpPr txBox="1">
            <a:spLocks noChangeArrowheads="1"/>
          </p:cNvSpPr>
          <p:nvPr/>
        </p:nvSpPr>
        <p:spPr bwMode="auto">
          <a:xfrm>
            <a:off x="2945217" y="5161461"/>
            <a:ext cx="22115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Dec 2012    -     Apr 2014</a:t>
            </a:r>
            <a:endParaRPr lang="en-US" sz="1400" dirty="0"/>
          </a:p>
        </p:txBody>
      </p:sp>
      <p:sp>
        <p:nvSpPr>
          <p:cNvPr id="37901" name="TextBox 90"/>
          <p:cNvSpPr txBox="1">
            <a:spLocks noChangeArrowheads="1"/>
          </p:cNvSpPr>
          <p:nvPr/>
        </p:nvSpPr>
        <p:spPr bwMode="auto">
          <a:xfrm>
            <a:off x="114300" y="4831838"/>
            <a:ext cx="400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sd</a:t>
            </a:r>
          </a:p>
        </p:txBody>
      </p:sp>
      <p:sp>
        <p:nvSpPr>
          <p:cNvPr id="37902" name="TextBox 91"/>
          <p:cNvSpPr txBox="1">
            <a:spLocks noChangeArrowheads="1"/>
          </p:cNvSpPr>
          <p:nvPr/>
        </p:nvSpPr>
        <p:spPr bwMode="auto">
          <a:xfrm>
            <a:off x="1571625" y="4830730"/>
            <a:ext cx="400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sd</a:t>
            </a:r>
            <a:endParaRPr lang="en-US" sz="1600" dirty="0"/>
          </a:p>
        </p:txBody>
      </p:sp>
      <p:sp>
        <p:nvSpPr>
          <p:cNvPr id="37903" name="TextBox 94"/>
          <p:cNvSpPr txBox="1">
            <a:spLocks noChangeArrowheads="1"/>
          </p:cNvSpPr>
          <p:nvPr/>
        </p:nvSpPr>
        <p:spPr bwMode="auto">
          <a:xfrm>
            <a:off x="6057900" y="4831838"/>
            <a:ext cx="400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sd</a:t>
            </a:r>
          </a:p>
        </p:txBody>
      </p:sp>
      <p:sp>
        <p:nvSpPr>
          <p:cNvPr id="37904" name="TextBox 96"/>
          <p:cNvSpPr txBox="1">
            <a:spLocks noChangeArrowheads="1"/>
          </p:cNvSpPr>
          <p:nvPr/>
        </p:nvSpPr>
        <p:spPr bwMode="auto">
          <a:xfrm>
            <a:off x="5070177" y="4863523"/>
            <a:ext cx="914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CM1&amp;2</a:t>
            </a:r>
          </a:p>
        </p:txBody>
      </p:sp>
      <p:sp>
        <p:nvSpPr>
          <p:cNvPr id="37905" name="TextBox 98"/>
          <p:cNvSpPr txBox="1">
            <a:spLocks noChangeArrowheads="1"/>
          </p:cNvSpPr>
          <p:nvPr/>
        </p:nvSpPr>
        <p:spPr bwMode="auto">
          <a:xfrm>
            <a:off x="680487" y="5623987"/>
            <a:ext cx="182880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/>
              <a:t>Isolde</a:t>
            </a:r>
            <a:r>
              <a:rPr lang="en-US" sz="1600" dirty="0"/>
              <a:t> &amp; REX </a:t>
            </a:r>
            <a:r>
              <a:rPr lang="en-US" sz="1600" dirty="0" smtClean="0"/>
              <a:t>Ops</a:t>
            </a:r>
            <a:endParaRPr lang="en-US" sz="1600" dirty="0"/>
          </a:p>
        </p:txBody>
      </p:sp>
      <p:sp>
        <p:nvSpPr>
          <p:cNvPr id="101" name="Rectangle 100"/>
          <p:cNvSpPr/>
          <p:nvPr/>
        </p:nvSpPr>
        <p:spPr bwMode="auto">
          <a:xfrm>
            <a:off x="244521" y="6149184"/>
            <a:ext cx="4572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 bwMode="auto">
          <a:xfrm>
            <a:off x="6249729" y="5999215"/>
            <a:ext cx="504825" cy="238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ectangle 103"/>
          <p:cNvSpPr/>
          <p:nvPr/>
        </p:nvSpPr>
        <p:spPr bwMode="auto">
          <a:xfrm>
            <a:off x="2739652" y="6010954"/>
            <a:ext cx="476250" cy="238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11" name="TextBox 104"/>
          <p:cNvSpPr txBox="1">
            <a:spLocks noChangeArrowheads="1"/>
          </p:cNvSpPr>
          <p:nvPr/>
        </p:nvSpPr>
        <p:spPr bwMode="auto">
          <a:xfrm>
            <a:off x="549321" y="6092034"/>
            <a:ext cx="1609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  shutdown</a:t>
            </a:r>
          </a:p>
        </p:txBody>
      </p:sp>
      <p:sp>
        <p:nvSpPr>
          <p:cNvPr id="37914" name="TextBox 108"/>
          <p:cNvSpPr txBox="1">
            <a:spLocks noChangeArrowheads="1"/>
          </p:cNvSpPr>
          <p:nvPr/>
        </p:nvSpPr>
        <p:spPr bwMode="auto">
          <a:xfrm>
            <a:off x="3185994" y="5948035"/>
            <a:ext cx="25874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Main services (CV, EL)</a:t>
            </a:r>
            <a:endParaRPr lang="en-US" sz="1600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2998382" y="4890981"/>
            <a:ext cx="435934" cy="2339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 bwMode="auto">
          <a:xfrm>
            <a:off x="3040467" y="4573561"/>
            <a:ext cx="383215" cy="2323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" y="1571563"/>
            <a:ext cx="1485900" cy="261567"/>
            <a:chOff x="400050" y="1714499"/>
            <a:chExt cx="1485900" cy="261610"/>
          </a:xfrm>
        </p:grpSpPr>
        <p:sp>
          <p:nvSpPr>
            <p:cNvPr id="37967" name="TextBox 4"/>
            <p:cNvSpPr txBox="1">
              <a:spLocks noChangeArrowheads="1"/>
            </p:cNvSpPr>
            <p:nvPr/>
          </p:nvSpPr>
          <p:spPr bwMode="auto">
            <a:xfrm>
              <a:off x="40005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Q1</a:t>
              </a:r>
            </a:p>
          </p:txBody>
        </p:sp>
        <p:sp>
          <p:nvSpPr>
            <p:cNvPr id="37968" name="TextBox 5"/>
            <p:cNvSpPr txBox="1">
              <a:spLocks noChangeArrowheads="1"/>
            </p:cNvSpPr>
            <p:nvPr/>
          </p:nvSpPr>
          <p:spPr bwMode="auto">
            <a:xfrm>
              <a:off x="77152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Q2</a:t>
              </a:r>
            </a:p>
          </p:txBody>
        </p:sp>
        <p:sp>
          <p:nvSpPr>
            <p:cNvPr id="37969" name="TextBox 6"/>
            <p:cNvSpPr txBox="1">
              <a:spLocks noChangeArrowheads="1"/>
            </p:cNvSpPr>
            <p:nvPr/>
          </p:nvSpPr>
          <p:spPr bwMode="auto">
            <a:xfrm>
              <a:off x="114300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Q3</a:t>
              </a:r>
            </a:p>
          </p:txBody>
        </p:sp>
        <p:sp>
          <p:nvSpPr>
            <p:cNvPr id="37970" name="TextBox 7"/>
            <p:cNvSpPr txBox="1">
              <a:spLocks noChangeArrowheads="1"/>
            </p:cNvSpPr>
            <p:nvPr/>
          </p:nvSpPr>
          <p:spPr bwMode="auto">
            <a:xfrm>
              <a:off x="151447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Q4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71625" y="1571563"/>
            <a:ext cx="1485900" cy="261567"/>
            <a:chOff x="400050" y="1714499"/>
            <a:chExt cx="1485900" cy="261610"/>
          </a:xfrm>
        </p:grpSpPr>
        <p:sp>
          <p:nvSpPr>
            <p:cNvPr id="37963" name="TextBox 11"/>
            <p:cNvSpPr txBox="1">
              <a:spLocks noChangeArrowheads="1"/>
            </p:cNvSpPr>
            <p:nvPr/>
          </p:nvSpPr>
          <p:spPr bwMode="auto">
            <a:xfrm>
              <a:off x="40005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Q1</a:t>
              </a:r>
            </a:p>
          </p:txBody>
        </p:sp>
        <p:sp>
          <p:nvSpPr>
            <p:cNvPr id="37964" name="TextBox 12"/>
            <p:cNvSpPr txBox="1">
              <a:spLocks noChangeArrowheads="1"/>
            </p:cNvSpPr>
            <p:nvPr/>
          </p:nvSpPr>
          <p:spPr bwMode="auto">
            <a:xfrm>
              <a:off x="77152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Q2</a:t>
              </a:r>
            </a:p>
          </p:txBody>
        </p:sp>
        <p:sp>
          <p:nvSpPr>
            <p:cNvPr id="37965" name="TextBox 13"/>
            <p:cNvSpPr txBox="1">
              <a:spLocks noChangeArrowheads="1"/>
            </p:cNvSpPr>
            <p:nvPr/>
          </p:nvSpPr>
          <p:spPr bwMode="auto">
            <a:xfrm>
              <a:off x="114300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Q3</a:t>
              </a:r>
            </a:p>
          </p:txBody>
        </p:sp>
        <p:sp>
          <p:nvSpPr>
            <p:cNvPr id="37966" name="TextBox 14"/>
            <p:cNvSpPr txBox="1">
              <a:spLocks noChangeArrowheads="1"/>
            </p:cNvSpPr>
            <p:nvPr/>
          </p:nvSpPr>
          <p:spPr bwMode="auto">
            <a:xfrm>
              <a:off x="151447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Q4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057900" y="1571563"/>
            <a:ext cx="1485900" cy="261567"/>
            <a:chOff x="400050" y="1714499"/>
            <a:chExt cx="1485900" cy="261610"/>
          </a:xfrm>
        </p:grpSpPr>
        <p:sp>
          <p:nvSpPr>
            <p:cNvPr id="37959" name="TextBox 16"/>
            <p:cNvSpPr txBox="1">
              <a:spLocks noChangeArrowheads="1"/>
            </p:cNvSpPr>
            <p:nvPr/>
          </p:nvSpPr>
          <p:spPr bwMode="auto">
            <a:xfrm>
              <a:off x="40005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Q1</a:t>
              </a:r>
            </a:p>
          </p:txBody>
        </p:sp>
        <p:sp>
          <p:nvSpPr>
            <p:cNvPr id="37960" name="TextBox 17"/>
            <p:cNvSpPr txBox="1">
              <a:spLocks noChangeArrowheads="1"/>
            </p:cNvSpPr>
            <p:nvPr/>
          </p:nvSpPr>
          <p:spPr bwMode="auto">
            <a:xfrm>
              <a:off x="77152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Q2</a:t>
              </a:r>
            </a:p>
          </p:txBody>
        </p:sp>
        <p:sp>
          <p:nvSpPr>
            <p:cNvPr id="37961" name="TextBox 18"/>
            <p:cNvSpPr txBox="1">
              <a:spLocks noChangeArrowheads="1"/>
            </p:cNvSpPr>
            <p:nvPr/>
          </p:nvSpPr>
          <p:spPr bwMode="auto">
            <a:xfrm>
              <a:off x="114300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Q3</a:t>
              </a:r>
            </a:p>
          </p:txBody>
        </p:sp>
        <p:sp>
          <p:nvSpPr>
            <p:cNvPr id="37962" name="TextBox 19"/>
            <p:cNvSpPr txBox="1">
              <a:spLocks noChangeArrowheads="1"/>
            </p:cNvSpPr>
            <p:nvPr/>
          </p:nvSpPr>
          <p:spPr bwMode="auto">
            <a:xfrm>
              <a:off x="151447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Q4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562475" y="1571563"/>
            <a:ext cx="1485900" cy="261567"/>
            <a:chOff x="400050" y="1714499"/>
            <a:chExt cx="1485900" cy="261610"/>
          </a:xfrm>
        </p:grpSpPr>
        <p:sp>
          <p:nvSpPr>
            <p:cNvPr id="37955" name="TextBox 21"/>
            <p:cNvSpPr txBox="1">
              <a:spLocks noChangeArrowheads="1"/>
            </p:cNvSpPr>
            <p:nvPr/>
          </p:nvSpPr>
          <p:spPr bwMode="auto">
            <a:xfrm>
              <a:off x="40005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Q1</a:t>
              </a:r>
            </a:p>
          </p:txBody>
        </p:sp>
        <p:sp>
          <p:nvSpPr>
            <p:cNvPr id="37956" name="TextBox 22"/>
            <p:cNvSpPr txBox="1">
              <a:spLocks noChangeArrowheads="1"/>
            </p:cNvSpPr>
            <p:nvPr/>
          </p:nvSpPr>
          <p:spPr bwMode="auto">
            <a:xfrm>
              <a:off x="77152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Q2</a:t>
              </a:r>
            </a:p>
          </p:txBody>
        </p:sp>
        <p:sp>
          <p:nvSpPr>
            <p:cNvPr id="37957" name="TextBox 23"/>
            <p:cNvSpPr txBox="1">
              <a:spLocks noChangeArrowheads="1"/>
            </p:cNvSpPr>
            <p:nvPr/>
          </p:nvSpPr>
          <p:spPr bwMode="auto">
            <a:xfrm>
              <a:off x="114300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Q3</a:t>
              </a:r>
            </a:p>
          </p:txBody>
        </p:sp>
        <p:sp>
          <p:nvSpPr>
            <p:cNvPr id="37958" name="TextBox 24"/>
            <p:cNvSpPr txBox="1">
              <a:spLocks noChangeArrowheads="1"/>
            </p:cNvSpPr>
            <p:nvPr/>
          </p:nvSpPr>
          <p:spPr bwMode="auto">
            <a:xfrm>
              <a:off x="151447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Q4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067050" y="1571563"/>
            <a:ext cx="1485900" cy="261567"/>
            <a:chOff x="400050" y="1714499"/>
            <a:chExt cx="1485900" cy="261610"/>
          </a:xfrm>
        </p:grpSpPr>
        <p:sp>
          <p:nvSpPr>
            <p:cNvPr id="37951" name="TextBox 26"/>
            <p:cNvSpPr txBox="1">
              <a:spLocks noChangeArrowheads="1"/>
            </p:cNvSpPr>
            <p:nvPr/>
          </p:nvSpPr>
          <p:spPr bwMode="auto">
            <a:xfrm>
              <a:off x="40005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Q1</a:t>
              </a:r>
            </a:p>
          </p:txBody>
        </p:sp>
        <p:sp>
          <p:nvSpPr>
            <p:cNvPr id="37952" name="TextBox 27"/>
            <p:cNvSpPr txBox="1">
              <a:spLocks noChangeArrowheads="1"/>
            </p:cNvSpPr>
            <p:nvPr/>
          </p:nvSpPr>
          <p:spPr bwMode="auto">
            <a:xfrm>
              <a:off x="77152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Q2</a:t>
              </a:r>
            </a:p>
          </p:txBody>
        </p:sp>
        <p:sp>
          <p:nvSpPr>
            <p:cNvPr id="37953" name="TextBox 28"/>
            <p:cNvSpPr txBox="1">
              <a:spLocks noChangeArrowheads="1"/>
            </p:cNvSpPr>
            <p:nvPr/>
          </p:nvSpPr>
          <p:spPr bwMode="auto">
            <a:xfrm>
              <a:off x="114300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Q3</a:t>
              </a:r>
            </a:p>
          </p:txBody>
        </p:sp>
        <p:sp>
          <p:nvSpPr>
            <p:cNvPr id="37954" name="TextBox 29"/>
            <p:cNvSpPr txBox="1">
              <a:spLocks noChangeArrowheads="1"/>
            </p:cNvSpPr>
            <p:nvPr/>
          </p:nvSpPr>
          <p:spPr bwMode="auto">
            <a:xfrm>
              <a:off x="151447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Q4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7553325" y="1571563"/>
            <a:ext cx="1485900" cy="261567"/>
            <a:chOff x="400050" y="1714499"/>
            <a:chExt cx="1485900" cy="261610"/>
          </a:xfrm>
        </p:grpSpPr>
        <p:sp>
          <p:nvSpPr>
            <p:cNvPr id="37947" name="TextBox 31"/>
            <p:cNvSpPr txBox="1">
              <a:spLocks noChangeArrowheads="1"/>
            </p:cNvSpPr>
            <p:nvPr/>
          </p:nvSpPr>
          <p:spPr bwMode="auto">
            <a:xfrm>
              <a:off x="40005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Q1</a:t>
              </a:r>
            </a:p>
          </p:txBody>
        </p:sp>
        <p:sp>
          <p:nvSpPr>
            <p:cNvPr id="37948" name="TextBox 32"/>
            <p:cNvSpPr txBox="1">
              <a:spLocks noChangeArrowheads="1"/>
            </p:cNvSpPr>
            <p:nvPr/>
          </p:nvSpPr>
          <p:spPr bwMode="auto">
            <a:xfrm>
              <a:off x="77152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Q2</a:t>
              </a:r>
            </a:p>
          </p:txBody>
        </p:sp>
        <p:sp>
          <p:nvSpPr>
            <p:cNvPr id="37949" name="TextBox 33"/>
            <p:cNvSpPr txBox="1">
              <a:spLocks noChangeArrowheads="1"/>
            </p:cNvSpPr>
            <p:nvPr/>
          </p:nvSpPr>
          <p:spPr bwMode="auto">
            <a:xfrm>
              <a:off x="1143000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Q3</a:t>
              </a:r>
            </a:p>
          </p:txBody>
        </p:sp>
        <p:sp>
          <p:nvSpPr>
            <p:cNvPr id="37950" name="TextBox 34"/>
            <p:cNvSpPr txBox="1">
              <a:spLocks noChangeArrowheads="1"/>
            </p:cNvSpPr>
            <p:nvPr/>
          </p:nvSpPr>
          <p:spPr bwMode="auto">
            <a:xfrm>
              <a:off x="1514475" y="1714499"/>
              <a:ext cx="371475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Q4</a:t>
              </a:r>
            </a:p>
          </p:txBody>
        </p:sp>
      </p:grpSp>
      <p:sp>
        <p:nvSpPr>
          <p:cNvPr id="37924" name="TextBox 35"/>
          <p:cNvSpPr txBox="1">
            <a:spLocks noChangeArrowheads="1"/>
          </p:cNvSpPr>
          <p:nvPr/>
        </p:nvSpPr>
        <p:spPr bwMode="auto">
          <a:xfrm>
            <a:off x="476251" y="1200150"/>
            <a:ext cx="685800" cy="36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2011</a:t>
            </a:r>
          </a:p>
        </p:txBody>
      </p:sp>
      <p:sp>
        <p:nvSpPr>
          <p:cNvPr id="37925" name="TextBox 36"/>
          <p:cNvSpPr txBox="1">
            <a:spLocks noChangeArrowheads="1"/>
          </p:cNvSpPr>
          <p:nvPr/>
        </p:nvSpPr>
        <p:spPr bwMode="auto">
          <a:xfrm>
            <a:off x="1943101" y="1200150"/>
            <a:ext cx="733424" cy="36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2012</a:t>
            </a:r>
          </a:p>
        </p:txBody>
      </p:sp>
      <p:sp>
        <p:nvSpPr>
          <p:cNvPr id="37926" name="TextBox 37"/>
          <p:cNvSpPr txBox="1">
            <a:spLocks noChangeArrowheads="1"/>
          </p:cNvSpPr>
          <p:nvPr/>
        </p:nvSpPr>
        <p:spPr bwMode="auto">
          <a:xfrm>
            <a:off x="3467101" y="1200150"/>
            <a:ext cx="790574" cy="36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2013</a:t>
            </a:r>
          </a:p>
        </p:txBody>
      </p:sp>
      <p:sp>
        <p:nvSpPr>
          <p:cNvPr id="37927" name="TextBox 38"/>
          <p:cNvSpPr txBox="1">
            <a:spLocks noChangeArrowheads="1"/>
          </p:cNvSpPr>
          <p:nvPr/>
        </p:nvSpPr>
        <p:spPr bwMode="auto">
          <a:xfrm>
            <a:off x="4962526" y="1200150"/>
            <a:ext cx="771524" cy="36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2014</a:t>
            </a:r>
          </a:p>
        </p:txBody>
      </p:sp>
      <p:sp>
        <p:nvSpPr>
          <p:cNvPr id="37928" name="TextBox 39"/>
          <p:cNvSpPr txBox="1">
            <a:spLocks noChangeArrowheads="1"/>
          </p:cNvSpPr>
          <p:nvPr/>
        </p:nvSpPr>
        <p:spPr bwMode="auto">
          <a:xfrm>
            <a:off x="6457950" y="1200150"/>
            <a:ext cx="761999" cy="36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2015</a:t>
            </a:r>
          </a:p>
        </p:txBody>
      </p:sp>
      <p:sp>
        <p:nvSpPr>
          <p:cNvPr id="37929" name="TextBox 40"/>
          <p:cNvSpPr txBox="1">
            <a:spLocks noChangeArrowheads="1"/>
          </p:cNvSpPr>
          <p:nvPr/>
        </p:nvSpPr>
        <p:spPr bwMode="auto">
          <a:xfrm>
            <a:off x="7953375" y="1200150"/>
            <a:ext cx="781049" cy="36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2016</a:t>
            </a: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V="1">
            <a:off x="3721395" y="2380780"/>
            <a:ext cx="1564980" cy="9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 bwMode="auto">
          <a:xfrm>
            <a:off x="5433237" y="3062185"/>
            <a:ext cx="436165" cy="66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 bwMode="auto">
          <a:xfrm>
            <a:off x="7625540" y="3107542"/>
            <a:ext cx="40957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70"/>
          <p:cNvSpPr txBox="1">
            <a:spLocks noChangeArrowheads="1"/>
          </p:cNvSpPr>
          <p:nvPr/>
        </p:nvSpPr>
        <p:spPr bwMode="auto">
          <a:xfrm>
            <a:off x="444138" y="2108575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Civil</a:t>
            </a:r>
          </a:p>
        </p:txBody>
      </p:sp>
      <p:sp>
        <p:nvSpPr>
          <p:cNvPr id="121" name="TextBox 71"/>
          <p:cNvSpPr txBox="1">
            <a:spLocks noChangeArrowheads="1"/>
          </p:cNvSpPr>
          <p:nvPr/>
        </p:nvSpPr>
        <p:spPr bwMode="auto">
          <a:xfrm>
            <a:off x="981074" y="2478697"/>
            <a:ext cx="1609725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Main services</a:t>
            </a:r>
          </a:p>
        </p:txBody>
      </p:sp>
      <p:sp>
        <p:nvSpPr>
          <p:cNvPr id="122" name="TextBox 72"/>
          <p:cNvSpPr txBox="1">
            <a:spLocks noChangeArrowheads="1"/>
          </p:cNvSpPr>
          <p:nvPr/>
        </p:nvSpPr>
        <p:spPr bwMode="auto">
          <a:xfrm>
            <a:off x="3116677" y="2184022"/>
            <a:ext cx="704850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Cryo</a:t>
            </a:r>
            <a:endParaRPr lang="en-US" sz="1600" dirty="0"/>
          </a:p>
        </p:txBody>
      </p:sp>
      <p:sp>
        <p:nvSpPr>
          <p:cNvPr id="123" name="TextBox 73"/>
          <p:cNvSpPr txBox="1">
            <a:spLocks noChangeArrowheads="1"/>
          </p:cNvSpPr>
          <p:nvPr/>
        </p:nvSpPr>
        <p:spPr bwMode="auto">
          <a:xfrm>
            <a:off x="4552522" y="2876460"/>
            <a:ext cx="1104900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CM 1&amp;2</a:t>
            </a:r>
          </a:p>
        </p:txBody>
      </p:sp>
      <p:sp>
        <p:nvSpPr>
          <p:cNvPr id="124" name="TextBox 74"/>
          <p:cNvSpPr txBox="1">
            <a:spLocks noChangeArrowheads="1"/>
          </p:cNvSpPr>
          <p:nvPr/>
        </p:nvSpPr>
        <p:spPr bwMode="auto">
          <a:xfrm>
            <a:off x="6768290" y="2926297"/>
            <a:ext cx="942975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CM 3&amp;4</a:t>
            </a:r>
          </a:p>
        </p:txBody>
      </p:sp>
      <p:cxnSp>
        <p:nvCxnSpPr>
          <p:cNvPr id="125" name="Straight Arrow Connector 124"/>
          <p:cNvCxnSpPr/>
          <p:nvPr/>
        </p:nvCxnSpPr>
        <p:spPr bwMode="auto">
          <a:xfrm>
            <a:off x="5901070" y="3413051"/>
            <a:ext cx="3242930" cy="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 bwMode="auto">
          <a:xfrm>
            <a:off x="8073875" y="3638381"/>
            <a:ext cx="1070125" cy="85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82"/>
          <p:cNvSpPr txBox="1">
            <a:spLocks noChangeArrowheads="1"/>
          </p:cNvSpPr>
          <p:nvPr/>
        </p:nvSpPr>
        <p:spPr bwMode="auto">
          <a:xfrm>
            <a:off x="4874817" y="3240570"/>
            <a:ext cx="1104900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5.5MeV/u</a:t>
            </a:r>
          </a:p>
        </p:txBody>
      </p:sp>
      <p:sp>
        <p:nvSpPr>
          <p:cNvPr id="128" name="TextBox 83"/>
          <p:cNvSpPr txBox="1">
            <a:spLocks noChangeArrowheads="1"/>
          </p:cNvSpPr>
          <p:nvPr/>
        </p:nvSpPr>
        <p:spPr bwMode="auto">
          <a:xfrm>
            <a:off x="7078182" y="3469132"/>
            <a:ext cx="1038225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10MeV/u</a:t>
            </a: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4189228" y="2094614"/>
            <a:ext cx="149919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19"/>
          <p:cNvSpPr txBox="1">
            <a:spLocks noChangeArrowheads="1"/>
          </p:cNvSpPr>
          <p:nvPr/>
        </p:nvSpPr>
        <p:spPr bwMode="auto">
          <a:xfrm>
            <a:off x="2258106" y="1908583"/>
            <a:ext cx="2457450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Beam Transfer Line</a:t>
            </a:r>
          </a:p>
        </p:txBody>
      </p:sp>
      <p:sp>
        <p:nvSpPr>
          <p:cNvPr id="131" name="TextBox 74"/>
          <p:cNvSpPr txBox="1">
            <a:spLocks noChangeArrowheads="1"/>
          </p:cNvSpPr>
          <p:nvPr/>
        </p:nvSpPr>
        <p:spPr bwMode="auto">
          <a:xfrm>
            <a:off x="8296275" y="2916772"/>
            <a:ext cx="942975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CM 5&amp;6</a:t>
            </a:r>
          </a:p>
        </p:txBody>
      </p:sp>
      <p:cxnSp>
        <p:nvCxnSpPr>
          <p:cNvPr id="134" name="Straight Arrow Connector 133"/>
          <p:cNvCxnSpPr/>
          <p:nvPr/>
        </p:nvCxnSpPr>
        <p:spPr bwMode="auto">
          <a:xfrm>
            <a:off x="2381693" y="2658140"/>
            <a:ext cx="133970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 bwMode="auto">
          <a:xfrm flipV="1">
            <a:off x="1019175" y="2286000"/>
            <a:ext cx="1319988" cy="3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96"/>
          <p:cNvSpPr txBox="1">
            <a:spLocks noChangeArrowheads="1"/>
          </p:cNvSpPr>
          <p:nvPr/>
        </p:nvSpPr>
        <p:spPr bwMode="auto">
          <a:xfrm>
            <a:off x="2968473" y="4303532"/>
            <a:ext cx="23052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/>
              <a:t>Winter physics Jan-March 2013 </a:t>
            </a:r>
            <a:r>
              <a:rPr lang="en-US" sz="1100" b="1" dirty="0" smtClean="0"/>
              <a:t>?</a:t>
            </a:r>
            <a:endParaRPr lang="en-US" sz="1100" b="1" dirty="0"/>
          </a:p>
        </p:txBody>
      </p:sp>
      <p:sp>
        <p:nvSpPr>
          <p:cNvPr id="90" name="TextBox 88"/>
          <p:cNvSpPr txBox="1">
            <a:spLocks noChangeArrowheads="1"/>
          </p:cNvSpPr>
          <p:nvPr/>
        </p:nvSpPr>
        <p:spPr bwMode="auto">
          <a:xfrm>
            <a:off x="3364746" y="4856648"/>
            <a:ext cx="1370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LS1</a:t>
            </a:r>
            <a:endParaRPr lang="en-US" sz="1400" dirty="0"/>
          </a:p>
        </p:txBody>
      </p:sp>
      <p:sp>
        <p:nvSpPr>
          <p:cNvPr id="92" name="TextBox 108"/>
          <p:cNvSpPr txBox="1">
            <a:spLocks noChangeArrowheads="1"/>
          </p:cNvSpPr>
          <p:nvPr/>
        </p:nvSpPr>
        <p:spPr bwMode="auto">
          <a:xfrm>
            <a:off x="6716014" y="5930314"/>
            <a:ext cx="26937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/>
              <a:t>Cryo</a:t>
            </a:r>
            <a:r>
              <a:rPr lang="en-US" sz="1600" dirty="0" smtClean="0"/>
              <a:t> Module 1 &amp; 2 install</a:t>
            </a:r>
            <a:endParaRPr lang="en-US" sz="1600" dirty="0"/>
          </a:p>
        </p:txBody>
      </p:sp>
      <p:sp>
        <p:nvSpPr>
          <p:cNvPr id="93" name="Rectangle 92"/>
          <p:cNvSpPr/>
          <p:nvPr/>
        </p:nvSpPr>
        <p:spPr bwMode="auto">
          <a:xfrm>
            <a:off x="258692" y="5663604"/>
            <a:ext cx="457200" cy="2381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TextBox 71"/>
          <p:cNvSpPr txBox="1">
            <a:spLocks noChangeArrowheads="1"/>
          </p:cNvSpPr>
          <p:nvPr/>
        </p:nvSpPr>
        <p:spPr bwMode="auto">
          <a:xfrm>
            <a:off x="1388652" y="2950074"/>
            <a:ext cx="1609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Ventilation</a:t>
            </a:r>
            <a:endParaRPr lang="en-US" sz="1600" dirty="0"/>
          </a:p>
        </p:txBody>
      </p:sp>
      <p:sp>
        <p:nvSpPr>
          <p:cNvPr id="95" name="TextBox 71"/>
          <p:cNvSpPr txBox="1">
            <a:spLocks noChangeArrowheads="1"/>
          </p:cNvSpPr>
          <p:nvPr/>
        </p:nvSpPr>
        <p:spPr bwMode="auto">
          <a:xfrm>
            <a:off x="1381564" y="3176902"/>
            <a:ext cx="1609725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/>
              <a:t>Demi</a:t>
            </a:r>
            <a:r>
              <a:rPr lang="en-US" sz="1600" dirty="0" smtClean="0"/>
              <a:t> water</a:t>
            </a:r>
            <a:endParaRPr lang="en-US" sz="1600" dirty="0"/>
          </a:p>
        </p:txBody>
      </p:sp>
      <p:sp>
        <p:nvSpPr>
          <p:cNvPr id="96" name="TextBox 71"/>
          <p:cNvSpPr txBox="1">
            <a:spLocks noChangeArrowheads="1"/>
          </p:cNvSpPr>
          <p:nvPr/>
        </p:nvSpPr>
        <p:spPr bwMode="auto">
          <a:xfrm>
            <a:off x="1385108" y="3414361"/>
            <a:ext cx="1609725" cy="3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Electrical </a:t>
            </a:r>
            <a:r>
              <a:rPr lang="en-US" sz="1600" dirty="0" err="1" smtClean="0"/>
              <a:t>syst.s</a:t>
            </a:r>
            <a:endParaRPr lang="en-US" sz="1600" dirty="0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3168271" y="6185494"/>
            <a:ext cx="30411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dirty="0" smtClean="0"/>
              <a:t>(dismantling + installation works )</a:t>
            </a:r>
            <a:endParaRPr lang="en-US" sz="1500" dirty="0"/>
          </a:p>
        </p:txBody>
      </p:sp>
      <p:sp>
        <p:nvSpPr>
          <p:cNvPr id="111" name="Left Brace 110"/>
          <p:cNvSpPr/>
          <p:nvPr/>
        </p:nvSpPr>
        <p:spPr>
          <a:xfrm>
            <a:off x="1254642" y="3072812"/>
            <a:ext cx="159488" cy="57415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Freeform 111"/>
          <p:cNvSpPr/>
          <p:nvPr/>
        </p:nvSpPr>
        <p:spPr>
          <a:xfrm>
            <a:off x="1180214" y="2796363"/>
            <a:ext cx="116958" cy="563525"/>
          </a:xfrm>
          <a:custGeom>
            <a:avLst/>
            <a:gdLst>
              <a:gd name="connsiteX0" fmla="*/ 0 w 116958"/>
              <a:gd name="connsiteY0" fmla="*/ 0 h 563525"/>
              <a:gd name="connsiteX1" fmla="*/ 0 w 116958"/>
              <a:gd name="connsiteY1" fmla="*/ 563525 h 563525"/>
              <a:gd name="connsiteX2" fmla="*/ 116958 w 116958"/>
              <a:gd name="connsiteY2" fmla="*/ 563525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58" h="563525">
                <a:moveTo>
                  <a:pt x="0" y="0"/>
                </a:moveTo>
                <a:lnTo>
                  <a:pt x="0" y="563525"/>
                </a:lnTo>
                <a:lnTo>
                  <a:pt x="116958" y="56352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08"/>
          <p:cNvSpPr txBox="1">
            <a:spLocks noChangeArrowheads="1"/>
          </p:cNvSpPr>
          <p:nvPr/>
        </p:nvSpPr>
        <p:spPr bwMode="auto">
          <a:xfrm>
            <a:off x="6716015" y="6164240"/>
            <a:ext cx="242798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dirty="0" smtClean="0"/>
              <a:t>(REX perturbations)</a:t>
            </a:r>
            <a:endParaRPr lang="en-US" sz="1500" dirty="0"/>
          </a:p>
        </p:txBody>
      </p:sp>
      <p:sp>
        <p:nvSpPr>
          <p:cNvPr id="139" name="TextBox 138"/>
          <p:cNvSpPr txBox="1"/>
          <p:nvPr/>
        </p:nvSpPr>
        <p:spPr>
          <a:xfrm>
            <a:off x="2477381" y="871867"/>
            <a:ext cx="105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Start </a:t>
            </a:r>
            <a:r>
              <a:rPr lang="en-US" sz="1200" dirty="0" err="1" smtClean="0"/>
              <a:t>Isolde</a:t>
            </a:r>
            <a:r>
              <a:rPr lang="en-US" sz="1200" dirty="0" smtClean="0"/>
              <a:t> shutdown </a:t>
            </a:r>
            <a:r>
              <a:rPr lang="en-US" sz="1200" dirty="0" err="1" smtClean="0"/>
              <a:t>dec</a:t>
            </a:r>
            <a:r>
              <a:rPr lang="en-US" sz="1200" dirty="0" smtClean="0"/>
              <a:t> 2012</a:t>
            </a:r>
            <a:endParaRPr lang="en-US" sz="1200" dirty="0"/>
          </a:p>
        </p:txBody>
      </p:sp>
      <p:sp>
        <p:nvSpPr>
          <p:cNvPr id="141" name="Rectangle 140"/>
          <p:cNvSpPr/>
          <p:nvPr/>
        </p:nvSpPr>
        <p:spPr bwMode="auto">
          <a:xfrm>
            <a:off x="3001926" y="2998381"/>
            <a:ext cx="698203" cy="7336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TextBox 98"/>
          <p:cNvSpPr txBox="1">
            <a:spLocks noChangeArrowheads="1"/>
          </p:cNvSpPr>
          <p:nvPr/>
        </p:nvSpPr>
        <p:spPr bwMode="auto">
          <a:xfrm>
            <a:off x="0" y="4426057"/>
            <a:ext cx="1346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Timeline:</a:t>
            </a:r>
            <a:endParaRPr lang="en-US" sz="1600" dirty="0"/>
          </a:p>
        </p:txBody>
      </p:sp>
      <p:cxnSp>
        <p:nvCxnSpPr>
          <p:cNvPr id="145" name="Straight Connector 144"/>
          <p:cNvCxnSpPr>
            <a:endCxn id="107" idx="1"/>
          </p:cNvCxnSpPr>
          <p:nvPr/>
        </p:nvCxnSpPr>
        <p:spPr>
          <a:xfrm>
            <a:off x="2987749" y="1446028"/>
            <a:ext cx="10633" cy="35619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ghtning Bolt 146"/>
          <p:cNvSpPr/>
          <p:nvPr/>
        </p:nvSpPr>
        <p:spPr>
          <a:xfrm>
            <a:off x="3083442" y="4710223"/>
            <a:ext cx="287079" cy="276447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619672" y="6381328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Siesling</a:t>
            </a:r>
            <a:endParaRPr lang="en-US" dirty="0"/>
          </a:p>
        </p:txBody>
      </p:sp>
      <p:pic>
        <p:nvPicPr>
          <p:cNvPr id="9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Shutdown 2011/2012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91880" y="2132856"/>
            <a:ext cx="50405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95536" y="2132856"/>
            <a:ext cx="8280920" cy="369332"/>
            <a:chOff x="683568" y="2924944"/>
            <a:chExt cx="684076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683568" y="2924944"/>
              <a:ext cx="136815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November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1720" y="2924944"/>
              <a:ext cx="136815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December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19872" y="2924944"/>
              <a:ext cx="136815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January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88024" y="2924944"/>
              <a:ext cx="136815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February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56176" y="2924944"/>
              <a:ext cx="136815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March</a:t>
              </a:r>
              <a:endParaRPr lang="en-US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1547664" y="27809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63888" y="2564904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/11- 26/04 P-beam stop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47664" y="3284984"/>
            <a:ext cx="576064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39752" y="3068960"/>
            <a:ext cx="411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/11 – 2/12 Off-line run &amp; separator course</a:t>
            </a:r>
            <a:endParaRPr lang="en-US" dirty="0"/>
          </a:p>
        </p:txBody>
      </p:sp>
      <p:cxnSp>
        <p:nvCxnSpPr>
          <p:cNvPr id="18" name="Straight Connector 17"/>
          <p:cNvCxnSpPr>
            <a:stCxn id="5" idx="1"/>
          </p:cNvCxnSpPr>
          <p:nvPr/>
        </p:nvCxnSpPr>
        <p:spPr>
          <a:xfrm>
            <a:off x="2051720" y="2317522"/>
            <a:ext cx="0" cy="4063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1"/>
          </p:cNvCxnSpPr>
          <p:nvPr/>
        </p:nvCxnSpPr>
        <p:spPr>
          <a:xfrm>
            <a:off x="5364088" y="2317522"/>
            <a:ext cx="0" cy="4063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</p:cNvCxnSpPr>
          <p:nvPr/>
        </p:nvCxnSpPr>
        <p:spPr>
          <a:xfrm>
            <a:off x="3707904" y="2317522"/>
            <a:ext cx="0" cy="3991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1"/>
          </p:cNvCxnSpPr>
          <p:nvPr/>
        </p:nvCxnSpPr>
        <p:spPr>
          <a:xfrm>
            <a:off x="7020272" y="2317522"/>
            <a:ext cx="0" cy="4135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195736" y="357301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39752" y="3429000"/>
            <a:ext cx="176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5/12 machine stop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195736" y="4077072"/>
            <a:ext cx="460851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03848" y="3789040"/>
            <a:ext cx="225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/12  - 24/2 water stop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691680" y="4509120"/>
            <a:ext cx="100811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95736" y="4941168"/>
            <a:ext cx="100811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03848" y="4725144"/>
            <a:ext cx="335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2/12 – 9/12 ventilation stop exp. hall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99792" y="4293096"/>
            <a:ext cx="375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 /11 - 09/12 ventilation stop target area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452320" y="5517232"/>
            <a:ext cx="864096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16016" y="5373216"/>
            <a:ext cx="274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12/03 – 23/03 cold check out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316416" y="6021288"/>
            <a:ext cx="28803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48064" y="5877272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26/03 – 02/04 P-beam to ISOLDE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 flipH="1" flipV="1">
            <a:off x="8820472" y="6381328"/>
            <a:ext cx="17214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660232" y="6309320"/>
            <a:ext cx="211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02/04 ISOLDE physics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79512" y="6021288"/>
            <a:ext cx="4464496" cy="646331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rgbClr val="002060"/>
                </a:solidFill>
                <a:hlinkClick r:id="rId3"/>
              </a:rPr>
              <a:t>edms.cern.ch/nav/P:CERN-0000000088:V0/P:CERN-0000079673:V0/TAB3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547664" y="2852936"/>
            <a:ext cx="7056784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1-10-28 at 13.35.2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4087913" cy="2669940"/>
          </a:xfrm>
          <a:prstGeom prst="rect">
            <a:avLst/>
          </a:prstGeom>
        </p:spPr>
      </p:pic>
      <p:pic>
        <p:nvPicPr>
          <p:cNvPr id="11" name="Picture 10" descr="Screen shot 2011-10-28 at 12.56.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7072"/>
            <a:ext cx="3643315" cy="258025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05600" cy="580926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228600"/>
            <a:ext cx="68159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Safety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6488668"/>
            <a:ext cx="345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A-P Bernardes, E. Macario, A. </a:t>
            </a:r>
            <a:r>
              <a:rPr lang="en-US" smtClean="0"/>
              <a:t>Dorsival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5328592" cy="4572000"/>
          </a:xfrm>
        </p:spPr>
        <p:txBody>
          <a:bodyPr>
            <a:normAutofit lnSpcReduction="1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/>
              <a:t>ALARA </a:t>
            </a:r>
            <a:r>
              <a:rPr lang="en-US" dirty="0" smtClean="0"/>
              <a:t>interventions </a:t>
            </a:r>
            <a:r>
              <a:rPr lang="en-US" dirty="0"/>
              <a:t>addressed </a:t>
            </a:r>
            <a:r>
              <a:rPr lang="en-US" dirty="0" smtClean="0"/>
              <a:t>since last INTC </a:t>
            </a:r>
          </a:p>
          <a:p>
            <a:pPr lvl="1"/>
            <a:r>
              <a:rPr lang="en-US" sz="2000" dirty="0" smtClean="0"/>
              <a:t>3 ALARA II</a:t>
            </a:r>
          </a:p>
          <a:p>
            <a:pPr lvl="1"/>
            <a:r>
              <a:rPr lang="en-US" sz="2000" dirty="0"/>
              <a:t>Procedure requested from ALARA follow-up on EDMS  </a:t>
            </a:r>
            <a:r>
              <a:rPr lang="en-US" sz="1800" dirty="0"/>
              <a:t>(1155152, 1150899)</a:t>
            </a:r>
          </a:p>
          <a:p>
            <a:pPr marL="320040" lvl="1" indent="0">
              <a:buNone/>
            </a:pPr>
            <a:endParaRPr lang="en-US" sz="20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/>
              <a:t>ALARA interventions </a:t>
            </a:r>
            <a:r>
              <a:rPr lang="en-US" dirty="0" smtClean="0"/>
              <a:t>to be addressed for 2012 ISOLDE shut-down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12 ALARA III (5 for contamination reasons)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6 ALARA II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ISOLDE participation to ALARA </a:t>
            </a:r>
            <a:r>
              <a:rPr lang="en-US" dirty="0"/>
              <a:t>up-date  Working group</a:t>
            </a:r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80112" y="3284984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ALARA III repartition for CERN</a:t>
            </a:r>
          </a:p>
          <a:p>
            <a:pPr algn="ctr"/>
            <a:r>
              <a:rPr lang="en-US" sz="1600" i="1" dirty="0" smtClean="0"/>
              <a:t>For 2010 and 2011</a:t>
            </a:r>
            <a:endParaRPr lang="en-US" sz="1600" i="1" dirty="0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3960440" cy="50775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Operation 2011</a:t>
            </a:r>
          </a:p>
          <a:p>
            <a:pPr lvl="1"/>
            <a:r>
              <a:rPr lang="en-US" dirty="0" smtClean="0"/>
              <a:t>Targets</a:t>
            </a:r>
          </a:p>
          <a:p>
            <a:pPr lvl="2"/>
            <a:r>
              <a:rPr lang="en-US" dirty="0" smtClean="0"/>
              <a:t>Drawings</a:t>
            </a:r>
          </a:p>
          <a:p>
            <a:pPr lvl="1"/>
            <a:r>
              <a:rPr lang="en-US" dirty="0" smtClean="0"/>
              <a:t>REX</a:t>
            </a:r>
          </a:p>
          <a:p>
            <a:pPr lvl="1"/>
            <a:r>
              <a:rPr lang="en-US" dirty="0" smtClean="0"/>
              <a:t>RILIS</a:t>
            </a:r>
          </a:p>
          <a:p>
            <a:pPr lvl="1"/>
            <a:r>
              <a:rPr lang="en-US" dirty="0" smtClean="0"/>
              <a:t>Machine Issues</a:t>
            </a:r>
          </a:p>
          <a:p>
            <a:pPr lvl="2"/>
            <a:r>
              <a:rPr lang="en-US" dirty="0" smtClean="0"/>
              <a:t>GLM Deflectors, Water cooling</a:t>
            </a:r>
          </a:p>
          <a:p>
            <a:pPr lvl="2"/>
            <a:r>
              <a:rPr lang="en-US" dirty="0" smtClean="0"/>
              <a:t>Faraday cage,  </a:t>
            </a:r>
            <a:r>
              <a:rPr lang="en-US" dirty="0" err="1" smtClean="0"/>
              <a:t>pico</a:t>
            </a:r>
            <a:r>
              <a:rPr lang="en-US" dirty="0" smtClean="0"/>
              <a:t>-ampere meters</a:t>
            </a:r>
          </a:p>
          <a:p>
            <a:pPr lvl="2"/>
            <a:r>
              <a:rPr lang="en-US" dirty="0" smtClean="0"/>
              <a:t>Tape station</a:t>
            </a:r>
          </a:p>
          <a:p>
            <a:pPr lvl="2"/>
            <a:r>
              <a:rPr lang="en-US" dirty="0" smtClean="0"/>
              <a:t>RFQ Cooler</a:t>
            </a:r>
          </a:p>
          <a:p>
            <a:pPr lvl="2"/>
            <a:r>
              <a:rPr lang="en-US" dirty="0" smtClean="0"/>
              <a:t>Robots</a:t>
            </a:r>
          </a:p>
          <a:p>
            <a:pPr lvl="2"/>
            <a:r>
              <a:rPr lang="en-US" dirty="0" smtClean="0"/>
              <a:t>Robot Upgrade</a:t>
            </a:r>
          </a:p>
          <a:p>
            <a:r>
              <a:rPr lang="en-US" dirty="0" smtClean="0"/>
              <a:t>Shutdown 2011/2012</a:t>
            </a:r>
          </a:p>
          <a:p>
            <a:pPr lvl="1"/>
            <a:r>
              <a:rPr lang="en-US" dirty="0" smtClean="0"/>
              <a:t>Winter physics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HIE-ISOLDE construction work</a:t>
            </a:r>
          </a:p>
          <a:p>
            <a:r>
              <a:rPr lang="en-US" dirty="0" smtClean="0"/>
              <a:t>News from EN-STI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Picture 14" descr="File:3D ISOLD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200" t="17600" r="1200" b="11200"/>
          <a:stretch>
            <a:fillRect/>
          </a:stretch>
        </p:blipFill>
        <p:spPr bwMode="auto">
          <a:xfrm>
            <a:off x="4283968" y="2708920"/>
            <a:ext cx="470019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05600" cy="580926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228600"/>
            <a:ext cx="68159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Safety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6488668"/>
            <a:ext cx="4491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A-P Bernardes, </a:t>
            </a:r>
            <a:r>
              <a:rPr lang="en-US" dirty="0" err="1" smtClean="0"/>
              <a:t>T.Stora</a:t>
            </a:r>
            <a:r>
              <a:rPr lang="en-US" dirty="0" smtClean="0"/>
              <a:t>, </a:t>
            </a:r>
            <a:r>
              <a:rPr lang="en-US" dirty="0" err="1" smtClean="0"/>
              <a:t>J.Vollaire</a:t>
            </a:r>
            <a:r>
              <a:rPr lang="en-US" dirty="0" smtClean="0"/>
              <a:t>, </a:t>
            </a:r>
            <a:r>
              <a:rPr lang="en-US" dirty="0" err="1" smtClean="0"/>
              <a:t>V.Blideanus</a:t>
            </a:r>
            <a:r>
              <a:rPr lang="en-US" dirty="0" smtClean="0"/>
              <a:t>/CEA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96944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Safety collaboration signed between CERN and CEA/IRFU  for </a:t>
            </a:r>
            <a:r>
              <a:rPr lang="en-US" dirty="0" err="1" smtClean="0"/>
              <a:t>Pb</a:t>
            </a:r>
            <a:r>
              <a:rPr lang="en-US" dirty="0" smtClean="0"/>
              <a:t>-Bi ISOLDE target development (2012 -2013)</a:t>
            </a:r>
          </a:p>
          <a:p>
            <a:pPr marL="320040" lvl="1" indent="0">
              <a:buNone/>
            </a:pPr>
            <a:endParaRPr lang="en-US" sz="2000" dirty="0" smtClean="0"/>
          </a:p>
        </p:txBody>
      </p:sp>
      <p:pic>
        <p:nvPicPr>
          <p:cNvPr id="3" name="Picture 2" descr="Screen shot 2011-10-28 at 14.27.1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937907" cy="2808312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420888"/>
            <a:ext cx="36258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17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616075" y="53975"/>
            <a:ext cx="626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b="1">
                <a:solidFill>
                  <a:srgbClr val="0D3A7E"/>
                </a:solidFill>
              </a:rPr>
              <a:t>Civil Engineering</a:t>
            </a:r>
            <a:endParaRPr lang="en-US" sz="3600" b="1">
              <a:solidFill>
                <a:srgbClr val="0D3A7E"/>
              </a:solidFill>
            </a:endParaRPr>
          </a:p>
        </p:txBody>
      </p:sp>
      <p:pic>
        <p:nvPicPr>
          <p:cNvPr id="11268" name="Picture 5" descr="C:\presentations\pics for IAP presentation\STEP_INFRA_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1185863"/>
            <a:ext cx="807402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847725" y="5778500"/>
            <a:ext cx="760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>
                <a:solidFill>
                  <a:srgbClr val="FF0000"/>
                </a:solidFill>
              </a:rPr>
              <a:t>Construction starting date: </a:t>
            </a:r>
            <a:r>
              <a:rPr lang="de-DE" sz="2800" b="1" dirty="0" smtClean="0">
                <a:solidFill>
                  <a:srgbClr val="FF0000"/>
                </a:solidFill>
              </a:rPr>
              <a:t>July -&gt;Aug </a:t>
            </a:r>
            <a:r>
              <a:rPr lang="de-DE" sz="2800" b="1" dirty="0">
                <a:solidFill>
                  <a:srgbClr val="FF0000"/>
                </a:solidFill>
              </a:rPr>
              <a:t>2011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6309320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Siesling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616075" y="53975"/>
            <a:ext cx="626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b="1">
                <a:solidFill>
                  <a:srgbClr val="0D3A7E"/>
                </a:solidFill>
              </a:rPr>
              <a:t>Civil Engineering</a:t>
            </a:r>
            <a:endParaRPr lang="en-US" sz="3600" b="1">
              <a:solidFill>
                <a:srgbClr val="0D3A7E"/>
              </a:solidFill>
            </a:endParaRPr>
          </a:p>
        </p:txBody>
      </p:sp>
      <p:pic>
        <p:nvPicPr>
          <p:cNvPr id="12292" name="Picture 2" descr="C:\presentations\pics for IAP presentation\STEP_INFRA_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1185863"/>
            <a:ext cx="807402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819150" y="701675"/>
            <a:ext cx="760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/>
              <a:t>Removal of the transport hangar</a:t>
            </a:r>
            <a:endParaRPr lang="en-US" sz="2800" b="1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47725" y="5778500"/>
            <a:ext cx="760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>
                <a:solidFill>
                  <a:srgbClr val="FF0000"/>
                </a:solidFill>
              </a:rPr>
              <a:t> September </a:t>
            </a:r>
            <a:r>
              <a:rPr lang="de-DE" sz="2800" b="1" dirty="0">
                <a:solidFill>
                  <a:srgbClr val="FF0000"/>
                </a:solidFill>
              </a:rPr>
              <a:t>2011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" y="1209674"/>
            <a:ext cx="4127869" cy="27519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933" y="1588310"/>
            <a:ext cx="4158657" cy="277305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44208" y="6309320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Siesling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616075" y="53975"/>
            <a:ext cx="6267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b="1">
                <a:solidFill>
                  <a:srgbClr val="0D3A7E"/>
                </a:solidFill>
              </a:rPr>
              <a:t>Civil Engineering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47650" y="701675"/>
            <a:ext cx="8667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/>
              <a:t>Cutting the Hall 170 wall &amp; Terrain </a:t>
            </a:r>
            <a:r>
              <a:rPr lang="de-DE" sz="2800" b="1" dirty="0"/>
              <a:t>flattening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47725" y="5778500"/>
            <a:ext cx="760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>
                <a:solidFill>
                  <a:srgbClr val="FF0000"/>
                </a:solidFill>
              </a:rPr>
              <a:t> October </a:t>
            </a:r>
            <a:r>
              <a:rPr lang="de-DE" sz="2800" b="1" dirty="0">
                <a:solidFill>
                  <a:srgbClr val="FF0000"/>
                </a:solidFill>
              </a:rPr>
              <a:t>2011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534988" y="1185863"/>
            <a:ext cx="8074025" cy="4484687"/>
            <a:chOff x="534988" y="1185863"/>
            <a:chExt cx="8074025" cy="4484687"/>
          </a:xfrm>
        </p:grpSpPr>
        <p:pic>
          <p:nvPicPr>
            <p:cNvPr id="13316" name="Picture 1" descr="C:\presentations\pics for IAP presentation\STEP_INFRA_6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988" y="1185863"/>
              <a:ext cx="8074025" cy="448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6"/>
            <p:cNvSpPr/>
            <p:nvPr/>
          </p:nvSpPr>
          <p:spPr>
            <a:xfrm>
              <a:off x="7117690" y="3884371"/>
              <a:ext cx="526694" cy="534010"/>
            </a:xfrm>
            <a:custGeom>
              <a:avLst/>
              <a:gdLst>
                <a:gd name="connsiteX0" fmla="*/ 0 w 526694"/>
                <a:gd name="connsiteY0" fmla="*/ 409651 h 534010"/>
                <a:gd name="connsiteX1" fmla="*/ 58521 w 526694"/>
                <a:gd name="connsiteY1" fmla="*/ 0 h 534010"/>
                <a:gd name="connsiteX2" fmla="*/ 526694 w 526694"/>
                <a:gd name="connsiteY2" fmla="*/ 102413 h 534010"/>
                <a:gd name="connsiteX3" fmla="*/ 460857 w 526694"/>
                <a:gd name="connsiteY3" fmla="*/ 534010 h 53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694" h="534010">
                  <a:moveTo>
                    <a:pt x="0" y="409651"/>
                  </a:moveTo>
                  <a:lnTo>
                    <a:pt x="58521" y="0"/>
                  </a:lnTo>
                  <a:lnTo>
                    <a:pt x="526694" y="102413"/>
                  </a:lnTo>
                  <a:lnTo>
                    <a:pt x="460857" y="534010"/>
                  </a:lnTo>
                </a:path>
              </a:pathLst>
            </a:custGeom>
            <a:solidFill>
              <a:schemeClr val="accent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912863" y="4096512"/>
              <a:ext cx="131674" cy="182880"/>
            </a:xfrm>
            <a:custGeom>
              <a:avLst/>
              <a:gdLst>
                <a:gd name="connsiteX0" fmla="*/ 0 w 131674"/>
                <a:gd name="connsiteY0" fmla="*/ 146304 h 182880"/>
                <a:gd name="connsiteX1" fmla="*/ 21946 w 131674"/>
                <a:gd name="connsiteY1" fmla="*/ 0 h 182880"/>
                <a:gd name="connsiteX2" fmla="*/ 131674 w 131674"/>
                <a:gd name="connsiteY2" fmla="*/ 29261 h 182880"/>
                <a:gd name="connsiteX3" fmla="*/ 117044 w 131674"/>
                <a:gd name="connsiteY3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674" h="182880">
                  <a:moveTo>
                    <a:pt x="0" y="146304"/>
                  </a:moveTo>
                  <a:lnTo>
                    <a:pt x="21946" y="0"/>
                  </a:lnTo>
                  <a:lnTo>
                    <a:pt x="131674" y="29261"/>
                  </a:lnTo>
                  <a:lnTo>
                    <a:pt x="117044" y="182880"/>
                  </a:lnTo>
                </a:path>
              </a:pathLst>
            </a:custGeom>
            <a:solidFill>
              <a:schemeClr val="accent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79525"/>
            <a:ext cx="4156300" cy="27714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44208" y="6309320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Siesling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616075" y="53975"/>
            <a:ext cx="626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b="1">
                <a:solidFill>
                  <a:srgbClr val="0D3A7E"/>
                </a:solidFill>
              </a:rPr>
              <a:t>Civil Engineering</a:t>
            </a:r>
            <a:endParaRPr lang="en-US" sz="3600" b="1">
              <a:solidFill>
                <a:srgbClr val="0D3A7E"/>
              </a:solidFill>
            </a:endParaRPr>
          </a:p>
        </p:txBody>
      </p:sp>
      <p:pic>
        <p:nvPicPr>
          <p:cNvPr id="14340" name="Picture 4" descr="C:\presentations\pics for IAP presentation\STEP_INFRA_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1185863"/>
            <a:ext cx="807402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819150" y="701675"/>
            <a:ext cx="760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/>
              <a:t>New </a:t>
            </a:r>
            <a:r>
              <a:rPr lang="de-DE" sz="2800" b="1" dirty="0"/>
              <a:t>SAS</a:t>
            </a:r>
            <a:endParaRPr lang="en-US" sz="2800" b="1" dirty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95350" y="5778500"/>
            <a:ext cx="760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>
                <a:solidFill>
                  <a:srgbClr val="FF0000"/>
                </a:solidFill>
              </a:rPr>
              <a:t>November </a:t>
            </a:r>
            <a:r>
              <a:rPr lang="de-DE" sz="2800" b="1" dirty="0">
                <a:solidFill>
                  <a:srgbClr val="FF0000"/>
                </a:solidFill>
              </a:rPr>
              <a:t>2011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6" y="1241425"/>
            <a:ext cx="3180645" cy="2120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44208" y="6309320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Siesling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616075" y="53975"/>
            <a:ext cx="626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b="1">
                <a:solidFill>
                  <a:srgbClr val="0D3A7E"/>
                </a:solidFill>
              </a:rPr>
              <a:t>Civil Engineering</a:t>
            </a:r>
            <a:endParaRPr lang="en-US" sz="3600" b="1">
              <a:solidFill>
                <a:srgbClr val="0D3A7E"/>
              </a:solidFill>
            </a:endParaRPr>
          </a:p>
        </p:txBody>
      </p:sp>
      <p:pic>
        <p:nvPicPr>
          <p:cNvPr id="15364" name="Picture 4" descr="C:\presentations\pics for IAP presentation\STEP_INFRA_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1185863"/>
            <a:ext cx="807402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819150" y="701675"/>
            <a:ext cx="760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/>
              <a:t>Move of the controlled access</a:t>
            </a:r>
            <a:endParaRPr lang="en-US" sz="2800" b="1"/>
          </a:p>
        </p:txBody>
      </p:sp>
      <p:sp>
        <p:nvSpPr>
          <p:cNvPr id="16" name="Freeform 15"/>
          <p:cNvSpPr/>
          <p:nvPr/>
        </p:nvSpPr>
        <p:spPr>
          <a:xfrm>
            <a:off x="2895600" y="3590925"/>
            <a:ext cx="4143375" cy="1828800"/>
          </a:xfrm>
          <a:custGeom>
            <a:avLst/>
            <a:gdLst>
              <a:gd name="connsiteX0" fmla="*/ 600075 w 4143375"/>
              <a:gd name="connsiteY0" fmla="*/ 0 h 1828800"/>
              <a:gd name="connsiteX1" fmla="*/ 0 w 4143375"/>
              <a:gd name="connsiteY1" fmla="*/ 561975 h 1828800"/>
              <a:gd name="connsiteX2" fmla="*/ 3933825 w 4143375"/>
              <a:gd name="connsiteY2" fmla="*/ 1828800 h 1828800"/>
              <a:gd name="connsiteX3" fmla="*/ 4143375 w 4143375"/>
              <a:gd name="connsiteY3" fmla="*/ 120015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75" h="1828800">
                <a:moveTo>
                  <a:pt x="600075" y="0"/>
                </a:moveTo>
                <a:lnTo>
                  <a:pt x="0" y="561975"/>
                </a:lnTo>
                <a:lnTo>
                  <a:pt x="3933825" y="1828800"/>
                </a:lnTo>
                <a:lnTo>
                  <a:pt x="4143375" y="1200150"/>
                </a:lnTo>
              </a:path>
            </a:pathLst>
          </a:cu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50" y="2295525"/>
            <a:ext cx="1841500" cy="2762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95350" y="5778500"/>
            <a:ext cx="760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>
                <a:solidFill>
                  <a:srgbClr val="FF0000"/>
                </a:solidFill>
              </a:rPr>
              <a:t>Shutdown, December 2011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6309320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Siesling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004BB1-471E-4346-B578-D143F105843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616075" y="53975"/>
            <a:ext cx="626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b="1">
                <a:solidFill>
                  <a:srgbClr val="0D3A7E"/>
                </a:solidFill>
              </a:rPr>
              <a:t>Civil Engineering</a:t>
            </a:r>
            <a:endParaRPr lang="en-US" sz="3600" b="1">
              <a:solidFill>
                <a:srgbClr val="0D3A7E"/>
              </a:solidFill>
            </a:endParaRPr>
          </a:p>
        </p:txBody>
      </p:sp>
      <p:pic>
        <p:nvPicPr>
          <p:cNvPr id="16388" name="Picture 2" descr="C:\presentations\pics for IAP presentation\STEP_INFRA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1185863"/>
            <a:ext cx="789940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428750" y="701675"/>
            <a:ext cx="663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/>
              <a:t>Compressor </a:t>
            </a:r>
            <a:r>
              <a:rPr lang="de-DE" sz="2800" b="1" dirty="0" smtClean="0"/>
              <a:t>Building B.198</a:t>
            </a:r>
            <a:endParaRPr lang="en-US" sz="2800" b="1" dirty="0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895350" y="5778500"/>
            <a:ext cx="760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>
                <a:solidFill>
                  <a:srgbClr val="FF0000"/>
                </a:solidFill>
              </a:rPr>
              <a:t>Start December </a:t>
            </a:r>
            <a:r>
              <a:rPr lang="de-DE" sz="2800" b="1" dirty="0">
                <a:solidFill>
                  <a:srgbClr val="FF0000"/>
                </a:solidFill>
              </a:rPr>
              <a:t>2011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6309320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Siesling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616075" y="53975"/>
            <a:ext cx="626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b="1">
                <a:solidFill>
                  <a:srgbClr val="0D3A7E"/>
                </a:solidFill>
              </a:rPr>
              <a:t>Civil Engineering</a:t>
            </a:r>
            <a:endParaRPr lang="en-US" sz="3600" b="1">
              <a:solidFill>
                <a:srgbClr val="0D3A7E"/>
              </a:solidFill>
            </a:endParaRPr>
          </a:p>
        </p:txBody>
      </p:sp>
      <p:pic>
        <p:nvPicPr>
          <p:cNvPr id="17412" name="Picture 2" descr="C:\presentations\pics for IAP presentation\STEP_INFRA_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1185863"/>
            <a:ext cx="789940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428750" y="701675"/>
            <a:ext cx="663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/>
              <a:t>Cold Box </a:t>
            </a:r>
            <a:r>
              <a:rPr lang="de-DE" sz="2800" b="1" dirty="0" smtClean="0"/>
              <a:t>Building B.199</a:t>
            </a:r>
            <a:endParaRPr lang="en-US" sz="2800" b="1" dirty="0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771525" y="5864225"/>
            <a:ext cx="7600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>
                <a:solidFill>
                  <a:srgbClr val="FF0000"/>
                </a:solidFill>
              </a:rPr>
              <a:t>Civil Engineering finished July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208" y="6309320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Siesling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978025" y="53975"/>
            <a:ext cx="567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b="1">
                <a:solidFill>
                  <a:srgbClr val="0D3A7E"/>
                </a:solidFill>
              </a:rPr>
              <a:t>Main Services</a:t>
            </a:r>
            <a:endParaRPr lang="en-US" sz="3600" b="1">
              <a:solidFill>
                <a:srgbClr val="0D3A7E"/>
              </a:solidFill>
            </a:endParaRPr>
          </a:p>
        </p:txBody>
      </p:sp>
      <p:pic>
        <p:nvPicPr>
          <p:cNvPr id="18436" name="Picture 2" descr="C:\presentations\pics for IAP presentation\STEP_INFRA_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1185863"/>
            <a:ext cx="789940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66700" y="758825"/>
            <a:ext cx="846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/>
              <a:t>Electrical systems, Cooling &amp; Ventilation</a:t>
            </a:r>
            <a:endParaRPr lang="en-US" sz="2800" b="1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71525" y="5864225"/>
            <a:ext cx="7600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>
                <a:solidFill>
                  <a:srgbClr val="FF0000"/>
                </a:solidFill>
              </a:rPr>
              <a:t>Start June/July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208" y="6309320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Siesling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from EN-STI-RBS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360040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BERNARDES Ana-Paula 	Staff</a:t>
            </a:r>
          </a:p>
          <a:p>
            <a:r>
              <a:rPr lang="en-US" sz="2000" dirty="0" smtClean="0"/>
              <a:t>GILES Timothy John 	Staff</a:t>
            </a:r>
          </a:p>
          <a:p>
            <a:r>
              <a:rPr lang="en-US" sz="2000" dirty="0" smtClean="0"/>
              <a:t>CATHERALL Richard 	Staff</a:t>
            </a:r>
          </a:p>
          <a:p>
            <a:r>
              <a:rPr lang="en-US" sz="2000" dirty="0" smtClean="0"/>
              <a:t>STORA Thierry 		Staff</a:t>
            </a:r>
          </a:p>
          <a:p>
            <a:r>
              <a:rPr lang="en-US" sz="2000" dirty="0" smtClean="0"/>
              <a:t>MARZARI Stefano 	Staff</a:t>
            </a:r>
          </a:p>
          <a:p>
            <a:r>
              <a:rPr lang="en-US" sz="2000" dirty="0" smtClean="0"/>
              <a:t>OWEN Michael 		Staff</a:t>
            </a:r>
          </a:p>
          <a:p>
            <a:r>
              <a:rPr lang="en-US" sz="2000" dirty="0" smtClean="0"/>
              <a:t>CREPIEUX Bernard 	Staff</a:t>
            </a:r>
          </a:p>
          <a:p>
            <a:r>
              <a:rPr lang="en-US" sz="2000" dirty="0" smtClean="0"/>
              <a:t>BARBERO Ermanno 	Staff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83968" y="1447800"/>
            <a:ext cx="468052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GOTTBERG Alexander 	</a:t>
            </a:r>
          </a:p>
          <a:p>
            <a:pPr lvl="1"/>
            <a:r>
              <a:rPr lang="en-US" dirty="0" smtClean="0"/>
              <a:t>Project associate</a:t>
            </a:r>
          </a:p>
          <a:p>
            <a:r>
              <a:rPr lang="en-US" dirty="0" smtClean="0"/>
              <a:t>FERNANDES RAMOS Joao Pedro </a:t>
            </a:r>
          </a:p>
          <a:p>
            <a:pPr lvl="1"/>
            <a:r>
              <a:rPr lang="en-US" dirty="0" smtClean="0"/>
              <a:t>Project associate</a:t>
            </a:r>
          </a:p>
          <a:p>
            <a:r>
              <a:rPr lang="en-US" dirty="0" smtClean="0"/>
              <a:t>DE MELO MENDONCA Tania Manuela  </a:t>
            </a:r>
          </a:p>
          <a:p>
            <a:pPr lvl="1"/>
            <a:r>
              <a:rPr lang="en-US" dirty="0" smtClean="0"/>
              <a:t>Project associate</a:t>
            </a:r>
          </a:p>
          <a:p>
            <a:r>
              <a:rPr lang="en-US" dirty="0" smtClean="0"/>
              <a:t>MACARIO Elodie Audrey 	Fellow</a:t>
            </a:r>
          </a:p>
          <a:p>
            <a:r>
              <a:rPr lang="en-US" dirty="0" smtClean="0"/>
              <a:t>SPANG Andrea 		Technical student</a:t>
            </a:r>
          </a:p>
          <a:p>
            <a:r>
              <a:rPr lang="en-US" dirty="0" smtClean="0"/>
              <a:t>AUGUSTIN Mathieu		Marie Curie</a:t>
            </a:r>
          </a:p>
          <a:p>
            <a:r>
              <a:rPr lang="en-US" dirty="0" smtClean="0"/>
              <a:t>VUONG Nhat-Tan 		Technical Student</a:t>
            </a:r>
          </a:p>
          <a:p>
            <a:r>
              <a:rPr lang="en-US" dirty="0" smtClean="0"/>
              <a:t>STADLER Alexander 	Fellow</a:t>
            </a:r>
          </a:p>
          <a:p>
            <a:r>
              <a:rPr lang="en-US" dirty="0" smtClean="0"/>
              <a:t>SEIFFERT Christoph 	Post Doc</a:t>
            </a:r>
          </a:p>
          <a:p>
            <a:r>
              <a:rPr lang="en-US" dirty="0" smtClean="0"/>
              <a:t>BABCOCK Carla		Marie Curie</a:t>
            </a:r>
          </a:p>
          <a:p>
            <a:r>
              <a:rPr lang="en-US" dirty="0" smtClean="0"/>
              <a:t>MONTANO </a:t>
            </a:r>
            <a:r>
              <a:rPr lang="en-US" dirty="0" err="1" smtClean="0"/>
              <a:t>Jacobo</a:t>
            </a:r>
            <a:r>
              <a:rPr lang="en-US" dirty="0" smtClean="0"/>
              <a:t>		Marie Curie</a:t>
            </a:r>
          </a:p>
          <a:p>
            <a:r>
              <a:rPr lang="en-US" dirty="0" smtClean="0"/>
              <a:t>KRONBERGER Matthias	Associate (1</a:t>
            </a:r>
            <a:r>
              <a:rPr lang="en-US" baseline="30000" dirty="0" smtClean="0"/>
              <a:t>st</a:t>
            </a:r>
            <a:r>
              <a:rPr lang="en-US" dirty="0" smtClean="0"/>
              <a:t> Dec)</a:t>
            </a:r>
          </a:p>
          <a:p>
            <a:r>
              <a:rPr lang="en-US" dirty="0" smtClean="0"/>
              <a:t>CIMMINO Serena		Marie Curie (1</a:t>
            </a:r>
            <a:r>
              <a:rPr lang="en-US" baseline="30000" dirty="0" smtClean="0"/>
              <a:t>st</a:t>
            </a:r>
            <a:r>
              <a:rPr lang="en-US" dirty="0" smtClean="0"/>
              <a:t> Dec)</a:t>
            </a:r>
          </a:p>
          <a:p>
            <a:r>
              <a:rPr lang="en-US" dirty="0" smtClean="0"/>
              <a:t>CZAPSKI Michal Adam 	 Marie Curie</a:t>
            </a:r>
          </a:p>
          <a:p>
            <a:endParaRPr lang="en-US" dirty="0"/>
          </a:p>
        </p:txBody>
      </p:sp>
      <p:sp>
        <p:nvSpPr>
          <p:cNvPr id="18434" name="AutoShape 2" descr="https://aismedia.cern.ch/aismedia/cern.aismedia.DownloadServlet?file_id=1074890"/>
          <p:cNvSpPr>
            <a:spLocks noChangeAspect="1" noChangeArrowheads="1"/>
          </p:cNvSpPr>
          <p:nvPr/>
        </p:nvSpPr>
        <p:spPr bwMode="auto">
          <a:xfrm>
            <a:off x="155575" y="-1371600"/>
            <a:ext cx="2286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https://aismedia.cern.ch/aismedia/cern.aismedia.DownloadServlet?file_id=1074890"/>
          <p:cNvSpPr>
            <a:spLocks noChangeAspect="1" noChangeArrowheads="1"/>
          </p:cNvSpPr>
          <p:nvPr/>
        </p:nvSpPr>
        <p:spPr bwMode="auto">
          <a:xfrm>
            <a:off x="155575" y="-1371600"/>
            <a:ext cx="2286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https://aismedia.cern.ch/aismedia/cern.aismedia.DownloadServlet?file_id=1074890"/>
          <p:cNvSpPr>
            <a:spLocks noChangeAspect="1" noChangeArrowheads="1"/>
          </p:cNvSpPr>
          <p:nvPr/>
        </p:nvSpPr>
        <p:spPr bwMode="auto">
          <a:xfrm>
            <a:off x="155575" y="-1371600"/>
            <a:ext cx="2286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https://aismedia.cern.ch/aismedia/cern.aismedia.DownloadServlet?file_id=1074890"/>
          <p:cNvSpPr>
            <a:spLocks noChangeAspect="1" noChangeArrowheads="1"/>
          </p:cNvSpPr>
          <p:nvPr/>
        </p:nvSpPr>
        <p:spPr bwMode="auto">
          <a:xfrm>
            <a:off x="155575" y="-1371600"/>
            <a:ext cx="2286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3848" y="616530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 of 22 + 2</a:t>
            </a:r>
            <a:endParaRPr lang="en-US" sz="2800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220"/>
            <a:ext cx="8424935" cy="631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b="1611"/>
          <a:stretch>
            <a:fillRect/>
          </a:stretch>
        </p:blipFill>
        <p:spPr bwMode="auto">
          <a:xfrm>
            <a:off x="395536" y="404664"/>
            <a:ext cx="8352928" cy="617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513637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864096"/>
          </a:xfrm>
        </p:spPr>
        <p:txBody>
          <a:bodyPr/>
          <a:lstStyle/>
          <a:p>
            <a:r>
              <a:rPr lang="en-US" dirty="0" smtClean="0"/>
              <a:t>Drawings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51520" y="908720"/>
            <a:ext cx="856895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20888"/>
            <a:ext cx="75342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36096" y="620688"/>
            <a:ext cx="202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Marzari, V. Barozier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3968" y="0"/>
            <a:ext cx="4448944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REX campaign 2011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746" y="352848"/>
            <a:ext cx="4267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arenBoth"/>
            </a:pPr>
            <a:r>
              <a:rPr lang="en-US" sz="1200" dirty="0" smtClean="0">
                <a:latin typeface="Comic Sans MS" pitchFamily="66" charset="0"/>
              </a:rPr>
              <a:t>IS494</a:t>
            </a:r>
            <a:r>
              <a:rPr lang="en-GB" sz="1200" dirty="0" smtClean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186-200Pb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7 isotopes delivered!</a:t>
            </a:r>
          </a:p>
          <a:p>
            <a:r>
              <a:rPr lang="en-GB" sz="1200" dirty="0" smtClean="0">
                <a:latin typeface="Comic Sans MS" pitchFamily="66" charset="0"/>
              </a:rPr>
              <a:t> </a:t>
            </a:r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(2) </a:t>
            </a:r>
            <a:r>
              <a:rPr lang="en-US" sz="1200" dirty="0" smtClean="0">
                <a:latin typeface="Comic Sans MS" pitchFamily="66" charset="0"/>
              </a:rPr>
              <a:t>IS496</a:t>
            </a:r>
            <a:r>
              <a:rPr lang="en-GB" sz="1200" dirty="0" smtClean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140Nd</a:t>
            </a:r>
            <a:endParaRPr lang="en-GB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 </a:t>
            </a:r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(3) </a:t>
            </a:r>
            <a:r>
              <a:rPr lang="en-US" sz="1200" dirty="0" smtClean="0">
                <a:latin typeface="Comic Sans MS" pitchFamily="66" charset="0"/>
              </a:rPr>
              <a:t>IS485</a:t>
            </a:r>
            <a:r>
              <a:rPr lang="en-GB" sz="1200" dirty="0" smtClean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96Kr</a:t>
            </a:r>
          </a:p>
          <a:p>
            <a:r>
              <a:rPr lang="en-GB" sz="1200" dirty="0" smtClean="0">
                <a:latin typeface="Comic Sans MS" pitchFamily="66" charset="0"/>
              </a:rPr>
              <a:t> </a:t>
            </a:r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(4) </a:t>
            </a:r>
            <a:r>
              <a:rPr lang="en-US" sz="1200" dirty="0" smtClean="0">
                <a:latin typeface="Comic Sans MS" pitchFamily="66" charset="0"/>
              </a:rPr>
              <a:t>IS506/IS475</a:t>
            </a:r>
            <a:r>
              <a:rPr lang="en-GB" sz="1200" dirty="0" smtClean="0">
                <a:latin typeface="Comic Sans MS" pitchFamily="66" charset="0"/>
              </a:rPr>
              <a:t> 208, </a:t>
            </a:r>
            <a:r>
              <a:rPr lang="en-US" sz="1200" dirty="0" smtClean="0">
                <a:latin typeface="Comic Sans MS" pitchFamily="66" charset="0"/>
              </a:rPr>
              <a:t>220Rn</a:t>
            </a:r>
          </a:p>
          <a:p>
            <a:r>
              <a:rPr lang="en-GB" sz="1200" dirty="0" smtClean="0">
                <a:latin typeface="Comic Sans MS" pitchFamily="66" charset="0"/>
              </a:rPr>
              <a:t> </a:t>
            </a:r>
          </a:p>
          <a:p>
            <a:r>
              <a:rPr lang="en-GB" sz="1200" dirty="0" smtClean="0">
                <a:latin typeface="Comic Sans MS" pitchFamily="66" charset="0"/>
              </a:rPr>
              <a:t>(5) 224Ra</a:t>
            </a:r>
          </a:p>
          <a:p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(6) </a:t>
            </a:r>
            <a:r>
              <a:rPr lang="en-US" sz="1200" dirty="0" smtClean="0">
                <a:latin typeface="Comic Sans MS" pitchFamily="66" charset="0"/>
              </a:rPr>
              <a:t>IS477</a:t>
            </a:r>
            <a:r>
              <a:rPr lang="en-GB" sz="1200" dirty="0" smtClean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126,128Cd</a:t>
            </a:r>
          </a:p>
          <a:p>
            <a:r>
              <a:rPr lang="en-GB" sz="1200" dirty="0" smtClean="0">
                <a:latin typeface="Comic Sans MS" pitchFamily="66" charset="0"/>
              </a:rPr>
              <a:t> </a:t>
            </a:r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(7) </a:t>
            </a:r>
            <a:r>
              <a:rPr lang="en-US" sz="1200" dirty="0" smtClean="0">
                <a:latin typeface="Comic Sans MS" pitchFamily="66" charset="0"/>
              </a:rPr>
              <a:t>IS478</a:t>
            </a:r>
            <a:r>
              <a:rPr lang="en-GB" sz="1200" dirty="0" smtClean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72Kr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(RF amplifier problems)</a:t>
            </a:r>
          </a:p>
          <a:p>
            <a:r>
              <a:rPr lang="en-GB" sz="1200" dirty="0" smtClean="0">
                <a:latin typeface="Comic Sans MS" pitchFamily="66" charset="0"/>
              </a:rPr>
              <a:t> </a:t>
            </a:r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(8) </a:t>
            </a:r>
            <a:r>
              <a:rPr lang="en-US" sz="1200" dirty="0" smtClean="0">
                <a:latin typeface="Comic Sans MS" pitchFamily="66" charset="0"/>
              </a:rPr>
              <a:t>IS482</a:t>
            </a:r>
            <a:r>
              <a:rPr lang="en-GB" sz="1200" dirty="0" smtClean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26Na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(30Na too low yield ISOLDE)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en-GB" sz="1200" dirty="0" smtClean="0">
                <a:latin typeface="Comic Sans MS" pitchFamily="66" charset="0"/>
              </a:rPr>
              <a:t> </a:t>
            </a:r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(9) </a:t>
            </a:r>
            <a:r>
              <a:rPr lang="en-US" sz="1200" dirty="0" smtClean="0">
                <a:latin typeface="Comic Sans MS" pitchFamily="66" charset="0"/>
              </a:rPr>
              <a:t>IS451</a:t>
            </a:r>
            <a:r>
              <a:rPr lang="en-GB" sz="1200" dirty="0" smtClean="0">
                <a:latin typeface="Comic Sans MS" pitchFamily="66" charset="0"/>
              </a:rPr>
              <a:t> 98Sr</a:t>
            </a:r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 </a:t>
            </a:r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(10) </a:t>
            </a:r>
            <a:r>
              <a:rPr lang="en-US" sz="1200" dirty="0" smtClean="0">
                <a:latin typeface="Comic Sans MS" pitchFamily="66" charset="0"/>
              </a:rPr>
              <a:t>IS504</a:t>
            </a:r>
            <a:r>
              <a:rPr lang="en-GB" sz="1200" dirty="0" smtClean="0">
                <a:latin typeface="Comic Sans MS" pitchFamily="66" charset="0"/>
              </a:rPr>
              <a:t> 66Ni </a:t>
            </a:r>
          </a:p>
          <a:p>
            <a:r>
              <a:rPr lang="en-GB" sz="1200" dirty="0" smtClean="0">
                <a:latin typeface="Comic Sans MS" pitchFamily="66" charset="0"/>
              </a:rPr>
              <a:t> </a:t>
            </a:r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(11) </a:t>
            </a:r>
            <a:r>
              <a:rPr lang="en-US" sz="1200" dirty="0" smtClean="0">
                <a:latin typeface="Comic Sans MS" pitchFamily="66" charset="0"/>
              </a:rPr>
              <a:t>IS510</a:t>
            </a:r>
            <a:r>
              <a:rPr lang="en-GB" sz="1200" dirty="0" smtClean="0">
                <a:latin typeface="Comic Sans MS" pitchFamily="66" charset="0"/>
              </a:rPr>
              <a:t> 72Zn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      2-neutron transfer reactions + Coulomb excitation </a:t>
            </a:r>
            <a:r>
              <a:rPr lang="en-GB" sz="1200" dirty="0" smtClean="0">
                <a:latin typeface="Comic Sans MS" pitchFamily="66" charset="0"/>
              </a:rPr>
              <a:t> </a:t>
            </a:r>
          </a:p>
          <a:p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(12) </a:t>
            </a:r>
            <a:r>
              <a:rPr lang="en-US" sz="1200" dirty="0" smtClean="0">
                <a:latin typeface="Comic Sans MS" pitchFamily="66" charset="0"/>
              </a:rPr>
              <a:t>IS483</a:t>
            </a:r>
            <a:r>
              <a:rPr lang="en-GB" sz="1200" dirty="0" smtClean="0">
                <a:latin typeface="Comic Sans MS" pitchFamily="66" charset="0"/>
              </a:rPr>
              <a:t> 72 or 74 Zn </a:t>
            </a:r>
          </a:p>
          <a:p>
            <a:r>
              <a:rPr lang="en-GB" sz="1200" dirty="0" smtClean="0">
                <a:latin typeface="Comic Sans MS" pitchFamily="66" charset="0"/>
              </a:rPr>
              <a:t>       (scheduled for end of November)</a:t>
            </a:r>
            <a:endParaRPr lang="en-US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 </a:t>
            </a:r>
          </a:p>
          <a:p>
            <a:endParaRPr lang="en-GB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In addition</a:t>
            </a:r>
          </a:p>
          <a:p>
            <a:r>
              <a:rPr lang="en-GB" sz="1200" dirty="0" smtClean="0">
                <a:latin typeface="Comic Sans MS" pitchFamily="66" charset="0"/>
              </a:rPr>
              <a:t>+ 2 beta-NMR runs with 27Na </a:t>
            </a: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(8Li failed TRAP/EBIS)</a:t>
            </a:r>
          </a:p>
          <a:p>
            <a:endParaRPr lang="en-US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+ 2 WITCH runs: IS433</a:t>
            </a:r>
            <a:r>
              <a:rPr lang="en-GB" sz="1200" dirty="0" smtClean="0">
                <a:latin typeface="Comic Sans MS" pitchFamily="66" charset="0"/>
              </a:rPr>
              <a:t> 35Ar</a:t>
            </a:r>
          </a:p>
          <a:p>
            <a:endParaRPr lang="en-GB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+ 1 WITCH run scheduled for  next week</a:t>
            </a:r>
            <a:endParaRPr lang="en-GB" sz="1200" dirty="0" smtClean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962400"/>
            <a:ext cx="3429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* Ambitious </a:t>
            </a:r>
            <a:r>
              <a:rPr lang="en-US" dirty="0" err="1" smtClean="0">
                <a:latin typeface="Comic Sans MS" pitchFamily="66" charset="0"/>
              </a:rPr>
              <a:t>programme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* Record number of delivered REX shifts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* Some hick-ups (RF problems, cathode failure) but mostly successful year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1219200"/>
            <a:ext cx="4724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eaLnBrk="0" hangingPunct="0"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12</a:t>
            </a:r>
            <a:r>
              <a:rPr lang="en-US" sz="2000" kern="0" dirty="0" smtClean="0">
                <a:latin typeface="Calibri" pitchFamily="34" charset="0"/>
                <a:sym typeface="Wingdings" pitchFamily="2" charset="2"/>
              </a:rPr>
              <a:t> REX-ISOLDE runs scheduled for 14 experiments with </a:t>
            </a:r>
            <a:r>
              <a:rPr lang="en-US" sz="20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190.5 RIB shifts </a:t>
            </a:r>
            <a:r>
              <a:rPr lang="en-US" sz="2000" kern="0" dirty="0" smtClean="0">
                <a:latin typeface="Calibri" pitchFamily="34" charset="0"/>
                <a:sym typeface="Wingdings" pitchFamily="2" charset="2"/>
              </a:rPr>
              <a:t>(43 %) (160 in 2010)</a:t>
            </a:r>
          </a:p>
          <a:p>
            <a:pPr marL="685800" lvl="1" indent="-2286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Calibri" pitchFamily="34" charset="0"/>
                <a:sym typeface="Wingdings" pitchFamily="2" charset="2"/>
              </a:rPr>
              <a:t>10  runs done</a:t>
            </a:r>
          </a:p>
          <a:p>
            <a:pPr marL="685800" lvl="1" indent="-2286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Calibri" pitchFamily="34" charset="0"/>
                <a:sym typeface="Wingdings" pitchFamily="2" charset="2"/>
              </a:rPr>
              <a:t>1 to be done</a:t>
            </a:r>
          </a:p>
          <a:p>
            <a:pPr marL="685800" lvl="1" indent="-2286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Calibri" pitchFamily="34" charset="0"/>
                <a:sym typeface="Wingdings" pitchFamily="2" charset="2"/>
              </a:rPr>
              <a:t>1 postponed by user (IS512)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4155" y="1686580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heavy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beams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2721755" y="1676400"/>
            <a:ext cx="76200" cy="457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580112" y="6488668"/>
            <a:ext cx="221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Voulot &amp; F. Wenander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issues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3581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7-gap tuners consolidation</a:t>
            </a:r>
          </a:p>
          <a:p>
            <a:pPr lvl="1">
              <a:buNone/>
            </a:pPr>
            <a:r>
              <a:rPr lang="en-US" sz="1400" dirty="0" smtClean="0"/>
              <a:t>-&gt; installation finished</a:t>
            </a:r>
          </a:p>
          <a:p>
            <a:pPr lvl="1">
              <a:buNone/>
            </a:pPr>
            <a:r>
              <a:rPr lang="en-US" sz="1400" dirty="0" smtClean="0"/>
              <a:t>-&gt; working smoothly, no more RF interruption due to 7-gap tuner failure</a:t>
            </a:r>
          </a:p>
          <a:p>
            <a:pPr lvl="1">
              <a:buNone/>
            </a:pPr>
            <a:endParaRPr lang="en-US" sz="1400" dirty="0"/>
          </a:p>
          <a:p>
            <a:r>
              <a:rPr lang="en-US" sz="1800" dirty="0" smtClean="0"/>
              <a:t>Pico-amperemeter for Faraday cups </a:t>
            </a:r>
            <a:endParaRPr lang="en-US" sz="1600" dirty="0" smtClean="0"/>
          </a:p>
          <a:p>
            <a:pPr lvl="1">
              <a:buNone/>
            </a:pPr>
            <a:r>
              <a:rPr lang="en-US" sz="1400" dirty="0" smtClean="0"/>
              <a:t>-&gt; 2 Hz: real time feeling</a:t>
            </a:r>
          </a:p>
          <a:p>
            <a:pPr lvl="1">
              <a:buNone/>
            </a:pPr>
            <a:r>
              <a:rPr lang="en-US" sz="1400" dirty="0" smtClean="0"/>
              <a:t>-&gt; very low noise (can detect 20 </a:t>
            </a:r>
            <a:r>
              <a:rPr lang="en-US" sz="1400" dirty="0" err="1" smtClean="0"/>
              <a:t>fA</a:t>
            </a:r>
            <a:r>
              <a:rPr lang="en-US" sz="1400" dirty="0" smtClean="0"/>
              <a:t> beams!)</a:t>
            </a:r>
          </a:p>
          <a:p>
            <a:pPr lvl="1">
              <a:buNone/>
            </a:pPr>
            <a:r>
              <a:rPr lang="en-US" sz="1400" dirty="0" smtClean="0"/>
              <a:t>-&gt; clear improvement for REX set-up</a:t>
            </a:r>
          </a:p>
          <a:p>
            <a:pPr lvl="1">
              <a:buNone/>
            </a:pPr>
            <a:endParaRPr lang="en-US" sz="1400" dirty="0" smtClean="0"/>
          </a:p>
          <a:p>
            <a:r>
              <a:rPr lang="en-US" sz="1800" dirty="0" smtClean="0"/>
              <a:t>PVSS vacuum control for REX</a:t>
            </a:r>
            <a:endParaRPr lang="en-US" sz="1600" dirty="0" smtClean="0"/>
          </a:p>
          <a:p>
            <a:pPr lvl="1">
              <a:buNone/>
            </a:pPr>
            <a:r>
              <a:rPr lang="en-US" sz="1400" dirty="0" smtClean="0"/>
              <a:t>-&gt; fully automated (on paper)</a:t>
            </a:r>
          </a:p>
          <a:p>
            <a:pPr lvl="1">
              <a:buNone/>
            </a:pPr>
            <a:r>
              <a:rPr lang="en-US" sz="1400" dirty="0" smtClean="0"/>
              <a:t>-&gt; same as ISOLDE</a:t>
            </a:r>
          </a:p>
          <a:p>
            <a:pPr lvl="1"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    EBIS cathode problems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457200" lvl="1" indent="0">
              <a:spcBef>
                <a:spcPts val="336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-&gt; ‘poisoning problem’ understood? </a:t>
            </a:r>
            <a:r>
              <a:rPr lang="en-US" sz="1400" dirty="0" err="1" smtClean="0">
                <a:solidFill>
                  <a:prstClr val="black"/>
                </a:solidFill>
              </a:rPr>
              <a:t>tbc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457200" lvl="1" indent="0">
              <a:spcBef>
                <a:spcPts val="336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-&gt; limited lifetime and e</a:t>
            </a:r>
            <a:r>
              <a:rPr lang="en-US" sz="1400" baseline="30000" dirty="0" smtClean="0">
                <a:solidFill>
                  <a:prstClr val="black"/>
                </a:solidFill>
              </a:rPr>
              <a:t>-</a:t>
            </a:r>
            <a:r>
              <a:rPr lang="en-US" sz="1400" dirty="0" smtClean="0">
                <a:solidFill>
                  <a:prstClr val="black"/>
                </a:solidFill>
              </a:rPr>
              <a:t> emission problem remains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143000"/>
            <a:ext cx="1447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76600"/>
            <a:ext cx="3581400" cy="178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Departments\AB\Projects\REX\Linac\Pictures\20091105_EBIS cathode\P1000968.JPG"/>
          <p:cNvPicPr>
            <a:picLocks noChangeAspect="1" noChangeArrowheads="1"/>
          </p:cNvPicPr>
          <p:nvPr/>
        </p:nvPicPr>
        <p:blipFill>
          <a:blip r:embed="rId5" cstate="print"/>
          <a:srcRect l="33630" t="35250" r="37862" b="35250"/>
          <a:stretch>
            <a:fillRect/>
          </a:stretch>
        </p:blipFill>
        <p:spPr bwMode="auto">
          <a:xfrm>
            <a:off x="5791200" y="5334000"/>
            <a:ext cx="1219200" cy="1066800"/>
          </a:xfrm>
          <a:prstGeom prst="rect">
            <a:avLst/>
          </a:prstGeom>
          <a:noFill/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80112" y="6488668"/>
            <a:ext cx="221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Voulot &amp; F. Wenander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Technical issues II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486400"/>
            <a:ext cx="7543800" cy="8925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Coming–up next year:</a:t>
            </a:r>
          </a:p>
          <a:p>
            <a:pPr lvl="1"/>
            <a:r>
              <a:rPr lang="en-US" sz="1600" dirty="0" smtClean="0">
                <a:latin typeface="Comic Sans MS" pitchFamily="66" charset="0"/>
              </a:rPr>
              <a:t>* 2 ms RF pulse length for slow extraction (with reduced duty cycle)</a:t>
            </a:r>
          </a:p>
          <a:p>
            <a:pPr lvl="1"/>
            <a:r>
              <a:rPr lang="en-US" sz="1600" dirty="0" smtClean="0">
                <a:latin typeface="Comic Sans MS" pitchFamily="66" charset="0"/>
              </a:rPr>
              <a:t>* Improved vacuum in RFQ section for highly charged beams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19200"/>
            <a:ext cx="2514600" cy="150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54102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  <a:sym typeface="Symbol"/>
              </a:rPr>
              <a:t>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E-E for beam composition examination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-&gt; first test </a:t>
            </a:r>
            <a:r>
              <a:rPr lang="en-US" sz="1400" dirty="0" smtClean="0">
                <a:latin typeface="Comic Sans MS" pitchFamily="66" charset="0"/>
              </a:rPr>
              <a:t>of monolithic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 detectors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-&gt; preliminary results =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need to improve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Symbol"/>
              </a:rPr>
              <a:t></a:t>
            </a:r>
            <a:r>
              <a:rPr kumimoji="0" lang="en-US" sz="1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 signal</a:t>
            </a:r>
            <a:endPara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aseline="0" dirty="0" smtClean="0">
                <a:latin typeface="Comic Sans MS" pitchFamily="66" charset="0"/>
              </a:rPr>
              <a:t>-&gt; collaboration</a:t>
            </a:r>
            <a:r>
              <a:rPr lang="en-US" sz="1400" dirty="0" smtClean="0">
                <a:latin typeface="Comic Sans MS" pitchFamily="66" charset="0"/>
              </a:rPr>
              <a:t> with the Madrid group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omic Sans MS" pitchFamily="66" charset="0"/>
              </a:rPr>
              <a:t>Detector for slow extraction optimization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-&gt; installed a Si pin diode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before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Miniball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-&gt;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first tests positive; improved amplifier setup to follow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1400" dirty="0" smtClean="0">
                <a:latin typeface="Comic Sans MS" pitchFamily="66" charset="0"/>
              </a:rPr>
              <a:t>-&gt; collaboration with J. Pakarinen + BI group</a:t>
            </a:r>
          </a:p>
          <a:p>
            <a:pPr marL="742950" lvl="1" indent="-285750">
              <a:spcBef>
                <a:spcPct val="20000"/>
              </a:spcBef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Symbol"/>
              </a:rPr>
              <a:t>-NMR setup mechanically operational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-&gt;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27Na beam taken and data under analysis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-&gt; see talk by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H. Tornqvist at ISOLDE workshop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6179" t="15284" r="17403" b="19086"/>
          <a:stretch>
            <a:fillRect/>
          </a:stretch>
        </p:blipFill>
        <p:spPr bwMode="auto">
          <a:xfrm>
            <a:off x="6553200" y="3276600"/>
            <a:ext cx="187264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229600" y="434340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2971800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pin </a:t>
            </a:r>
            <a:br>
              <a:rPr lang="en-US" sz="1400" dirty="0" smtClean="0"/>
            </a:br>
            <a:r>
              <a:rPr lang="en-US" sz="1400" dirty="0" smtClean="0"/>
              <a:t>diode</a:t>
            </a:r>
            <a:endParaRPr lang="en-US" sz="1400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580112" y="6488668"/>
            <a:ext cx="221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Voulot &amp; F. Wenander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RILIS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operation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556792"/>
            <a:ext cx="8820472" cy="309634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Combined dye and </a:t>
            </a:r>
            <a:r>
              <a:rPr kumimoji="0" lang="en-GB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Ti:Sapphire</a:t>
            </a: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laser system is in regular operation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 beams of 16 elements are produced since beginning of the running period:</a:t>
            </a:r>
            <a:r>
              <a:rPr lang="en-GB" sz="2900" dirty="0" smtClean="0"/>
              <a:t> </a:t>
            </a:r>
            <a:r>
              <a:rPr kumimoji="0" lang="en-GB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2310 hours lasers ON</a:t>
            </a:r>
            <a:endParaRPr kumimoji="0" lang="en-GB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GB" sz="2900" dirty="0" smtClean="0"/>
              <a:t>Study of ionization of laser-ablated atoms in the LARIS lab</a:t>
            </a: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" y="4725145"/>
          <a:ext cx="9144016" cy="146099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55576"/>
                <a:gridCol w="553909"/>
                <a:gridCol w="553909"/>
                <a:gridCol w="553909"/>
                <a:gridCol w="553909"/>
                <a:gridCol w="553909"/>
                <a:gridCol w="553909"/>
                <a:gridCol w="553909"/>
                <a:gridCol w="553909"/>
                <a:gridCol w="553909"/>
                <a:gridCol w="553909"/>
                <a:gridCol w="553909"/>
                <a:gridCol w="553909"/>
                <a:gridCol w="553909"/>
                <a:gridCol w="628395"/>
                <a:gridCol w="559228"/>
              </a:tblGrid>
              <a:tr h="580999">
                <a:tc>
                  <a:txBody>
                    <a:bodyPr/>
                    <a:lstStyle/>
                    <a:p>
                      <a:r>
                        <a:rPr lang="en-GB" dirty="0" smtClean="0"/>
                        <a:t>Beam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Dy</a:t>
                      </a:r>
                      <a:r>
                        <a:rPr lang="en-GB" dirty="0" smtClean="0"/>
                        <a:t> &amp;</a:t>
                      </a:r>
                      <a:r>
                        <a:rPr lang="en-GB" dirty="0" err="1" smtClean="0"/>
                        <a:t>Yb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Zn</a:t>
                      </a:r>
                      <a:endParaRPr lang="en-GB" dirty="0"/>
                    </a:p>
                  </a:txBody>
                  <a:tcPr/>
                </a:tc>
              </a:tr>
              <a:tr h="332000">
                <a:tc>
                  <a:txBody>
                    <a:bodyPr/>
                    <a:lstStyle/>
                    <a:p>
                      <a:r>
                        <a:rPr lang="en-GB" dirty="0" smtClean="0"/>
                        <a:t>Plan</a:t>
                      </a:r>
                      <a:endParaRPr lang="en-GB" dirty="0"/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160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136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272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256</a:t>
                      </a:r>
                    </a:p>
                  </a:txBody>
                  <a:tcPr/>
                </a:tc>
              </a:tr>
              <a:tr h="455153">
                <a:tc>
                  <a:txBody>
                    <a:bodyPr/>
                    <a:lstStyle/>
                    <a:p>
                      <a:r>
                        <a:rPr lang="en-GB" dirty="0" smtClean="0"/>
                        <a:t>Real</a:t>
                      </a:r>
                      <a:endParaRPr lang="en-GB" dirty="0"/>
                    </a:p>
                  </a:txBody>
                  <a:tcPr>
                    <a:solidFill>
                      <a:srgbClr val="21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216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221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231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279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4149080"/>
            <a:ext cx="8568952" cy="462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Times New Roman" pitchFamily="18" charset="0"/>
              <a:buNone/>
            </a:pPr>
            <a:r>
              <a:rPr lang="en-US" sz="2400" b="1" dirty="0" smtClean="0"/>
              <a:t>Laser time per beam for the operation year 2011 (as of today) 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6309320"/>
            <a:ext cx="321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V. Fedosseev &amp; B. Marsh</a:t>
            </a:r>
            <a:endParaRPr lang="en-US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20703</TotalTime>
  <Words>1342</Words>
  <Application>Microsoft Office PowerPoint</Application>
  <PresentationFormat>On-screen Show (4:3)</PresentationFormat>
  <Paragraphs>408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Equity</vt:lpstr>
      <vt:lpstr>ISOLDE Technical Report for the ISCC </vt:lpstr>
      <vt:lpstr>Agenda</vt:lpstr>
      <vt:lpstr>PowerPoint Presentation</vt:lpstr>
      <vt:lpstr>PowerPoint Presentation</vt:lpstr>
      <vt:lpstr>Drawings</vt:lpstr>
      <vt:lpstr>REX campaign 2011</vt:lpstr>
      <vt:lpstr>Technical issues I</vt:lpstr>
      <vt:lpstr>PowerPoint Presentation</vt:lpstr>
      <vt:lpstr>PowerPoint Presentation</vt:lpstr>
      <vt:lpstr>The LARIS laboratory</vt:lpstr>
      <vt:lpstr>Machine Issues</vt:lpstr>
      <vt:lpstr>Machine Issues</vt:lpstr>
      <vt:lpstr>Machine Issues</vt:lpstr>
      <vt:lpstr>Machine Issues</vt:lpstr>
      <vt:lpstr>HRS Robot</vt:lpstr>
      <vt:lpstr>Robot Upgrade</vt:lpstr>
      <vt:lpstr>PowerPoint Presentation</vt:lpstr>
      <vt:lpstr>Shutdown 2011/2012</vt:lpstr>
      <vt:lpstr>Safety</vt:lpstr>
      <vt:lpstr>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News from EN-STI-RBS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ISOLDE Technical Report for the INTC</dc:title>
  <dc:creator>M. Catherall</dc:creator>
  <cp:lastModifiedBy>Jenny Weterings</cp:lastModifiedBy>
  <cp:revision>63</cp:revision>
  <dcterms:created xsi:type="dcterms:W3CDTF">2011-02-01T21:25:55Z</dcterms:created>
  <dcterms:modified xsi:type="dcterms:W3CDTF">2013-04-04T12:07:23Z</dcterms:modified>
</cp:coreProperties>
</file>