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85" r:id="rId2"/>
    <p:sldId id="286" r:id="rId3"/>
    <p:sldId id="288" r:id="rId4"/>
    <p:sldId id="327" r:id="rId5"/>
    <p:sldId id="328" r:id="rId6"/>
    <p:sldId id="323" r:id="rId7"/>
    <p:sldId id="324" r:id="rId8"/>
    <p:sldId id="325" r:id="rId9"/>
    <p:sldId id="326" r:id="rId10"/>
    <p:sldId id="355" r:id="rId11"/>
    <p:sldId id="356" r:id="rId12"/>
    <p:sldId id="357" r:id="rId13"/>
    <p:sldId id="358" r:id="rId14"/>
    <p:sldId id="363" r:id="rId15"/>
    <p:sldId id="364" r:id="rId16"/>
    <p:sldId id="365" r:id="rId17"/>
    <p:sldId id="366" r:id="rId18"/>
    <p:sldId id="329" r:id="rId19"/>
    <p:sldId id="350" r:id="rId20"/>
    <p:sldId id="344" r:id="rId21"/>
    <p:sldId id="330" r:id="rId22"/>
    <p:sldId id="332" r:id="rId23"/>
    <p:sldId id="334" r:id="rId24"/>
    <p:sldId id="343" r:id="rId25"/>
    <p:sldId id="336" r:id="rId26"/>
    <p:sldId id="337" r:id="rId27"/>
    <p:sldId id="346" r:id="rId28"/>
    <p:sldId id="345" r:id="rId29"/>
    <p:sldId id="351" r:id="rId30"/>
    <p:sldId id="347" r:id="rId31"/>
    <p:sldId id="348" r:id="rId32"/>
    <p:sldId id="359" r:id="rId33"/>
    <p:sldId id="360" r:id="rId34"/>
    <p:sldId id="361" r:id="rId35"/>
    <p:sldId id="349" r:id="rId36"/>
    <p:sldId id="362" r:id="rId3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48C"/>
    <a:srgbClr val="7BB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E6E70-826F-4BA6-8FA0-FE7A902401AC}" type="datetimeFigureOut">
              <a:rPr lang="fr-FR" smtClean="0"/>
              <a:t>08/04/2013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ACD6D-4808-4C46-9FBF-C9B328FC7C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207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97800-06CD-4BEE-B93B-1BCB4692557D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92720-820E-47C1-8A16-C0C1611DA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4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AB3A-B627-419E-ABE2-8272D6B1313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0128D3-8B84-4936-981D-600FBEA9C2FF}" type="slidenum">
              <a:rPr lang="en-GB"/>
              <a:pPr/>
              <a:t>10</a:t>
            </a:fld>
            <a:endParaRPr lang="en-GB"/>
          </a:p>
        </p:txBody>
      </p:sp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910418" y="745137"/>
            <a:ext cx="4960812" cy="370809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608" y="4715469"/>
            <a:ext cx="5420829" cy="445322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C446B6-BFB3-4E8F-BB43-75A6B3D596B8}" type="slidenum">
              <a:rPr lang="en-GB"/>
              <a:pPr/>
              <a:t>11</a:t>
            </a:fld>
            <a:endParaRPr lang="en-GB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910418" y="745137"/>
            <a:ext cx="4960812" cy="370809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608" y="4715469"/>
            <a:ext cx="5420829" cy="445322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8514DF-24EA-426D-A0AC-4D33AE0F6D6D}" type="slidenum">
              <a:rPr lang="en-GB"/>
              <a:pPr/>
              <a:t>12</a:t>
            </a:fld>
            <a:endParaRPr lang="en-GB"/>
          </a:p>
        </p:txBody>
      </p:sp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910418" y="745137"/>
            <a:ext cx="4960812" cy="370809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608" y="4715469"/>
            <a:ext cx="5420829" cy="445322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1A361B-9354-464E-BC8C-AB2E30977706}" type="slidenum">
              <a:rPr lang="en-GB"/>
              <a:pPr/>
              <a:t>13</a:t>
            </a:fld>
            <a:endParaRPr lang="en-GB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910418" y="745137"/>
            <a:ext cx="4960812" cy="370809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608" y="4715469"/>
            <a:ext cx="5420829" cy="445322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1A039-F810-419A-AAFA-0B1A237F2A9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92720-820E-47C1-8A16-C0C1611DAAD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D9697-717B-4923-A52A-0E9454A8ADE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1A039-F810-419A-AAFA-0B1A237F2A9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7CCD-AF4D-4B1B-A011-A134BC03C50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41B47-4637-4A3A-8CF1-8334B2348E38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AB3A-B627-419E-ABE2-8272D6B1313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1A039-F810-419A-AAFA-0B1A237F2A9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1A039-F810-419A-AAFA-0B1A237F2A9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1A039-F810-419A-AAFA-0B1A237F2A9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E6F72-38AE-4645-B12A-21893373F3C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1BE16-4F0C-4E08-87DD-97711A1766A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92720-820E-47C1-8A16-C0C1611DAAD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1A039-F810-419A-AAFA-0B1A237F2A9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1A039-F810-419A-AAFA-0B1A237F2A9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D0D9D-7EE7-4087-9B26-B6094DED7BB7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D0D9D-7EE7-4087-9B26-B6094DED7BB7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2179E-CBBF-43FD-A9CA-0A3A954D7CE9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D0D9D-7EE7-4087-9B26-B6094DED7BB7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1A039-F810-419A-AAFA-0B1A237F2A9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92720-820E-47C1-8A16-C0C1611DAAD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92720-820E-47C1-8A16-C0C1611DAAD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92720-820E-47C1-8A16-C0C1611DAAD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E6D8F7-02DF-4E1E-A11C-D0FA48AA4992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103290-B26E-40CC-8141-70D8AC2089F9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3CBCB6-1AB4-4B36-A03F-068D4650B423}" type="slidenum">
              <a:rPr lang="en-GB" smtClean="0"/>
              <a:pPr/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064B7D-35BC-45D2-A302-2F8E5311A32A}" type="slidenum">
              <a:rPr lang="en-GB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8072" y="1988840"/>
            <a:ext cx="7772400" cy="1470025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7BBA2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3872" y="37170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-8"/>
            <a:ext cx="7643192" cy="98073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928" y="1340768"/>
            <a:ext cx="7653536" cy="4525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1800"/>
            </a:lvl1pPr>
            <a:lvl2pPr>
              <a:buFont typeface="Wingdings" pitchFamily="2" charset="2"/>
              <a:buChar char="Ø"/>
              <a:defRPr sz="1600"/>
            </a:lvl2pPr>
            <a:lvl3pPr>
              <a:defRPr sz="1600"/>
            </a:lvl3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78560" y="6428358"/>
            <a:ext cx="2133600" cy="365125"/>
          </a:xfrm>
        </p:spPr>
        <p:txBody>
          <a:bodyPr/>
          <a:lstStyle/>
          <a:p>
            <a:fld id="{DCE4B40A-67BA-4787-801A-16EE65008C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arallelogram 6"/>
          <p:cNvSpPr/>
          <p:nvPr userDrawn="1"/>
        </p:nvSpPr>
        <p:spPr>
          <a:xfrm>
            <a:off x="36000" y="908720"/>
            <a:ext cx="9072000" cy="54000"/>
          </a:xfrm>
          <a:prstGeom prst="parallelogram">
            <a:avLst>
              <a:gd name="adj" fmla="val 162471"/>
            </a:avLst>
          </a:prstGeom>
          <a:solidFill>
            <a:srgbClr val="7B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43608" y="6453013"/>
            <a:ext cx="2519362" cy="360363"/>
          </a:xfrm>
        </p:spPr>
        <p:txBody>
          <a:bodyPr>
            <a:noAutofit/>
          </a:bodyPr>
          <a:lstStyle>
            <a:lvl1pPr>
              <a:buFontTx/>
              <a:buNone/>
              <a:defRPr sz="1200"/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US" dirty="0" smtClean="0"/>
              <a:t>References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0470-F964-4710-B8CD-3E2450450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10/23/2012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CA943A0-2C2F-4C14-A191-C17F60452C34}" type="slidenum">
              <a:rPr lang="en-US"/>
              <a:pPr/>
              <a:t>‹#›</a:t>
            </a:fld>
            <a:endParaRPr lang="en-US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597352"/>
            <a:ext cx="4542078" cy="260648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8C2731-0949-428F-9D4F-818EAACB9E81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AA342-EC34-42D8-8556-1FA2456B4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-35057"/>
            <a:ext cx="7812360" cy="727753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600">
                <a:solidFill>
                  <a:srgbClr val="29348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928" y="1340768"/>
            <a:ext cx="7653536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/>
            </a:lvl1pPr>
            <a:lvl2pPr>
              <a:buFont typeface="Wingdings" pitchFamily="2" charset="2"/>
              <a:buChar char="Ø"/>
              <a:defRPr sz="1600"/>
            </a:lvl2pPr>
            <a:lvl3pPr>
              <a:defRPr sz="1600"/>
            </a:lvl3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107504" y="6453336"/>
            <a:ext cx="386680" cy="332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E4B40A-67BA-4787-801A-16EE65008C21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Parallelogram 6"/>
          <p:cNvSpPr/>
          <p:nvPr userDrawn="1"/>
        </p:nvSpPr>
        <p:spPr>
          <a:xfrm>
            <a:off x="1332144" y="692696"/>
            <a:ext cx="7848368" cy="54000"/>
          </a:xfrm>
          <a:prstGeom prst="parallelogram">
            <a:avLst>
              <a:gd name="adj" fmla="val 162471"/>
            </a:avLst>
          </a:prstGeom>
          <a:solidFill>
            <a:srgbClr val="7B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55576" y="6453336"/>
            <a:ext cx="6120680" cy="36036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1200"/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US" dirty="0" smtClean="0"/>
              <a:t>References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9141" y="6381328"/>
            <a:ext cx="1697355" cy="36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Vertical Text Placeholder 4"/>
          <p:cNvSpPr>
            <a:spLocks noGrp="1"/>
          </p:cNvSpPr>
          <p:nvPr>
            <p:ph type="body" orient="vert" sz="quarter" idx="14"/>
          </p:nvPr>
        </p:nvSpPr>
        <p:spPr>
          <a:xfrm rot="10800000">
            <a:off x="16420" y="711940"/>
            <a:ext cx="575899" cy="4298776"/>
          </a:xfrm>
          <a:prstGeom prst="rect">
            <a:avLst/>
          </a:prstGeom>
        </p:spPr>
        <p:txBody>
          <a:bodyPr vert="eaVert" anchor="ctr"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7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608" y="72000"/>
            <a:ext cx="76431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5272" y="1600200"/>
            <a:ext cx="76431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6552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4B40A-67BA-4787-801A-16EE65008C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>
            <a:spLocks noChangeAspect="1"/>
          </p:cNvSpPr>
          <p:nvPr userDrawn="1"/>
        </p:nvSpPr>
        <p:spPr>
          <a:xfrm>
            <a:off x="1" y="1141610"/>
            <a:ext cx="936000" cy="5743774"/>
          </a:xfrm>
          <a:prstGeom prst="rect">
            <a:avLst/>
          </a:prstGeom>
          <a:solidFill>
            <a:srgbClr val="293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>
            <a:spLocks noChangeAspect="1"/>
          </p:cNvSpPr>
          <p:nvPr userDrawn="1"/>
        </p:nvSpPr>
        <p:spPr>
          <a:xfrm rot="16200000">
            <a:off x="98244" y="-84224"/>
            <a:ext cx="761107" cy="936748"/>
          </a:xfrm>
          <a:prstGeom prst="rtTriangle">
            <a:avLst/>
          </a:prstGeom>
          <a:solidFill>
            <a:srgbClr val="293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8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31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ISOLDE Technical Report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Long Shutdown Works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ISCC Meeting 28</a:t>
            </a:r>
            <a:r>
              <a:rPr lang="en-US" baseline="30000" dirty="0" smtClean="0"/>
              <a:t>th</a:t>
            </a:r>
            <a:r>
              <a:rPr lang="en-US" dirty="0" smtClean="0"/>
              <a:t> January 2013</a:t>
            </a:r>
          </a:p>
          <a:p>
            <a:r>
              <a:rPr lang="en-US" dirty="0" smtClean="0"/>
              <a:t>Richard Catherall EN-STI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228600" y="609600"/>
            <a:ext cx="8915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7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Target and Ion Sources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1981200"/>
            <a:ext cx="7470725" cy="4408488"/>
          </a:xfrm>
          <a:ln/>
        </p:spPr>
        <p:txBody>
          <a:bodyPr>
            <a:normAutofit/>
          </a:bodyPr>
          <a:lstStyle/>
          <a:p>
            <a:pPr>
              <a:tabLst>
                <a:tab pos="3254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solidFill>
                  <a:srgbClr val="000000"/>
                </a:solidFill>
              </a:rPr>
              <a:t>27 </a:t>
            </a:r>
            <a:r>
              <a:rPr lang="en-GB" sz="2400" dirty="0">
                <a:solidFill>
                  <a:srgbClr val="000000"/>
                </a:solidFill>
              </a:rPr>
              <a:t>new units have been produced for online runs in 2012</a:t>
            </a:r>
          </a:p>
          <a:p>
            <a:pPr lvl="1">
              <a:tabLst>
                <a:tab pos="3254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>
                <a:solidFill>
                  <a:srgbClr val="000000"/>
                </a:solidFill>
              </a:rPr>
              <a:t>- Quite some more for offline tests, prototypes, plug target for GPS)‏</a:t>
            </a:r>
          </a:p>
          <a:p>
            <a:pPr lvl="1">
              <a:tabLst>
                <a:tab pos="3254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>
                <a:solidFill>
                  <a:srgbClr val="000000"/>
                </a:solidFill>
              </a:rPr>
              <a:t>- Out of which </a:t>
            </a:r>
            <a:r>
              <a:rPr lang="en-GB" sz="2200" dirty="0" smtClean="0">
                <a:solidFill>
                  <a:srgbClr val="000000"/>
                </a:solidFill>
              </a:rPr>
              <a:t>15(13) </a:t>
            </a:r>
            <a:r>
              <a:rPr lang="en-GB" sz="2200" dirty="0" err="1">
                <a:solidFill>
                  <a:srgbClr val="000000"/>
                </a:solidFill>
              </a:rPr>
              <a:t>UCx</a:t>
            </a:r>
            <a:r>
              <a:rPr lang="en-GB" sz="2200" dirty="0">
                <a:solidFill>
                  <a:srgbClr val="000000"/>
                </a:solidFill>
              </a:rPr>
              <a:t> targets (the max is 12 !)‏</a:t>
            </a:r>
          </a:p>
          <a:p>
            <a:pPr>
              <a:tabLst>
                <a:tab pos="3254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solidFill>
                  <a:srgbClr val="000000"/>
                </a:solidFill>
              </a:rPr>
              <a:t>This </a:t>
            </a:r>
            <a:r>
              <a:rPr lang="en-GB" sz="2400" dirty="0">
                <a:solidFill>
                  <a:srgbClr val="000000"/>
                </a:solidFill>
              </a:rPr>
              <a:t>is the highest number of units produced compared to previous years, especially </a:t>
            </a:r>
            <a:r>
              <a:rPr lang="en-GB" sz="2400" dirty="0" err="1">
                <a:solidFill>
                  <a:srgbClr val="000000"/>
                </a:solidFill>
              </a:rPr>
              <a:t>UCx</a:t>
            </a:r>
            <a:r>
              <a:rPr lang="en-GB" sz="2400" dirty="0">
                <a:solidFill>
                  <a:srgbClr val="000000"/>
                </a:solidFill>
              </a:rPr>
              <a:t>.</a:t>
            </a:r>
          </a:p>
          <a:p>
            <a:pPr>
              <a:tabLst>
                <a:tab pos="3254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solidFill>
                  <a:srgbClr val="000000"/>
                </a:solidFill>
              </a:rPr>
              <a:t>The </a:t>
            </a:r>
            <a:r>
              <a:rPr lang="en-GB" sz="2400" dirty="0">
                <a:solidFill>
                  <a:srgbClr val="000000"/>
                </a:solidFill>
              </a:rPr>
              <a:t>main reason is the extension of the operating period of ISOLDE by a few weeks in 2012</a:t>
            </a:r>
          </a:p>
          <a:p>
            <a:pPr>
              <a:tabLst>
                <a:tab pos="3254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solidFill>
                  <a:srgbClr val="000000"/>
                </a:solidFill>
              </a:rPr>
              <a:t>We </a:t>
            </a:r>
            <a:r>
              <a:rPr lang="en-GB" sz="2400" dirty="0">
                <a:solidFill>
                  <a:srgbClr val="000000"/>
                </a:solidFill>
              </a:rPr>
              <a:t>should not expect to run with such high number of units in the future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228600" y="609600"/>
            <a:ext cx="8915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7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Prototypes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99592" y="1981200"/>
            <a:ext cx="7542733" cy="4306888"/>
          </a:xfrm>
          <a:ln/>
        </p:spPr>
        <p:txBody>
          <a:bodyPr>
            <a:normAutofit fontScale="92500" lnSpcReduction="10000"/>
          </a:bodyPr>
          <a:lstStyle/>
          <a:p>
            <a:pPr>
              <a:tabLst>
                <a:tab pos="3254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Out of the 27 units:</a:t>
            </a:r>
          </a:p>
          <a:p>
            <a:pPr>
              <a:tabLst>
                <a:tab pos="3254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7 units were standard units.</a:t>
            </a:r>
          </a:p>
          <a:p>
            <a:pPr>
              <a:tabLst>
                <a:tab pos="3254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6 units were prototypes: </a:t>
            </a:r>
            <a:endParaRPr lang="en-GB" sz="2400" dirty="0" smtClean="0">
              <a:solidFill>
                <a:srgbClr val="000000"/>
              </a:solidFill>
            </a:endParaRPr>
          </a:p>
          <a:p>
            <a:pPr lvl="1">
              <a:tabLst>
                <a:tab pos="3254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smtClean="0">
                <a:solidFill>
                  <a:srgbClr val="000000"/>
                </a:solidFill>
              </a:rPr>
              <a:t>(</a:t>
            </a:r>
            <a:r>
              <a:rPr lang="en-GB" sz="2200" dirty="0">
                <a:solidFill>
                  <a:srgbClr val="000000"/>
                </a:solidFill>
              </a:rPr>
              <a:t>salt target </a:t>
            </a:r>
            <a:r>
              <a:rPr lang="en-GB" sz="2200" dirty="0" smtClean="0">
                <a:solidFill>
                  <a:srgbClr val="000000"/>
                </a:solidFill>
              </a:rPr>
              <a:t>NaF470</a:t>
            </a:r>
          </a:p>
          <a:p>
            <a:pPr lvl="1">
              <a:tabLst>
                <a:tab pos="3254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smtClean="0">
                <a:solidFill>
                  <a:srgbClr val="000000"/>
                </a:solidFill>
              </a:rPr>
              <a:t>new </a:t>
            </a:r>
            <a:r>
              <a:rPr lang="en-GB" sz="2200" dirty="0">
                <a:solidFill>
                  <a:srgbClr val="000000"/>
                </a:solidFill>
              </a:rPr>
              <a:t>converter geometry </a:t>
            </a:r>
            <a:r>
              <a:rPr lang="en-GB" sz="2200" dirty="0" smtClean="0">
                <a:solidFill>
                  <a:srgbClr val="000000"/>
                </a:solidFill>
              </a:rPr>
              <a:t>UC-n493</a:t>
            </a:r>
          </a:p>
          <a:p>
            <a:pPr lvl="1">
              <a:tabLst>
                <a:tab pos="3254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smtClean="0">
                <a:solidFill>
                  <a:srgbClr val="000000"/>
                </a:solidFill>
              </a:rPr>
              <a:t>Helicon </a:t>
            </a:r>
            <a:r>
              <a:rPr lang="en-GB" sz="2200" dirty="0">
                <a:solidFill>
                  <a:srgbClr val="000000"/>
                </a:solidFill>
              </a:rPr>
              <a:t>v2.0 </a:t>
            </a:r>
            <a:r>
              <a:rPr lang="en-GB" sz="2200" dirty="0" smtClean="0">
                <a:solidFill>
                  <a:srgbClr val="000000"/>
                </a:solidFill>
              </a:rPr>
              <a:t>CaO497</a:t>
            </a:r>
          </a:p>
          <a:p>
            <a:pPr lvl="1">
              <a:tabLst>
                <a:tab pos="3254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smtClean="0">
                <a:solidFill>
                  <a:srgbClr val="000000"/>
                </a:solidFill>
              </a:rPr>
              <a:t>LIST </a:t>
            </a:r>
            <a:r>
              <a:rPr lang="en-GB" sz="2200" dirty="0">
                <a:solidFill>
                  <a:srgbClr val="000000"/>
                </a:solidFill>
              </a:rPr>
              <a:t>v2.0 target </a:t>
            </a:r>
            <a:r>
              <a:rPr lang="en-GB" sz="2200" dirty="0" smtClean="0">
                <a:solidFill>
                  <a:srgbClr val="000000"/>
                </a:solidFill>
              </a:rPr>
              <a:t>UC488</a:t>
            </a:r>
          </a:p>
          <a:p>
            <a:pPr lvl="1">
              <a:tabLst>
                <a:tab pos="3254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smtClean="0">
                <a:solidFill>
                  <a:srgbClr val="000000"/>
                </a:solidFill>
              </a:rPr>
              <a:t>molten </a:t>
            </a:r>
            <a:r>
              <a:rPr lang="en-GB" sz="2200" dirty="0" err="1">
                <a:solidFill>
                  <a:srgbClr val="000000"/>
                </a:solidFill>
              </a:rPr>
              <a:t>Sn+VADIS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smtClean="0">
                <a:solidFill>
                  <a:srgbClr val="000000"/>
                </a:solidFill>
              </a:rPr>
              <a:t>Sn491</a:t>
            </a:r>
          </a:p>
          <a:p>
            <a:pPr lvl="1">
              <a:tabLst>
                <a:tab pos="3254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err="1" smtClean="0">
                <a:solidFill>
                  <a:srgbClr val="000000"/>
                </a:solidFill>
              </a:rPr>
              <a:t>nano</a:t>
            </a:r>
            <a:r>
              <a:rPr lang="en-GB" sz="2200" dirty="0" smtClean="0">
                <a:solidFill>
                  <a:srgbClr val="000000"/>
                </a:solidFill>
              </a:rPr>
              <a:t> </a:t>
            </a:r>
            <a:r>
              <a:rPr lang="en-GB" sz="2200" dirty="0">
                <a:solidFill>
                  <a:srgbClr val="000000"/>
                </a:solidFill>
              </a:rPr>
              <a:t>UCX UC498)‏</a:t>
            </a:r>
          </a:p>
          <a:p>
            <a:pPr>
              <a:tabLst>
                <a:tab pos="3254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14 units incorporate developments from the past 5 years (</a:t>
            </a:r>
            <a:r>
              <a:rPr lang="en-GB" sz="2400" dirty="0" err="1">
                <a:solidFill>
                  <a:srgbClr val="000000"/>
                </a:solidFill>
              </a:rPr>
              <a:t>ie</a:t>
            </a:r>
            <a:r>
              <a:rPr lang="en-GB" sz="2400" dirty="0">
                <a:solidFill>
                  <a:srgbClr val="000000"/>
                </a:solidFill>
              </a:rPr>
              <a:t> VADIS or Re surface source, sub-mu </a:t>
            </a:r>
            <a:r>
              <a:rPr lang="en-GB" sz="2400" dirty="0" err="1">
                <a:solidFill>
                  <a:srgbClr val="000000"/>
                </a:solidFill>
              </a:rPr>
              <a:t>SiC</a:t>
            </a:r>
            <a:r>
              <a:rPr lang="en-GB" sz="2400" dirty="0">
                <a:solidFill>
                  <a:srgbClr val="000000"/>
                </a:solidFill>
              </a:rPr>
              <a:t> or </a:t>
            </a:r>
            <a:r>
              <a:rPr lang="en-GB" sz="2400" dirty="0" err="1">
                <a:solidFill>
                  <a:srgbClr val="000000"/>
                </a:solidFill>
              </a:rPr>
              <a:t>nano</a:t>
            </a:r>
            <a:r>
              <a:rPr lang="en-GB" sz="2400" dirty="0">
                <a:solidFill>
                  <a:srgbClr val="000000"/>
                </a:solidFill>
              </a:rPr>
              <a:t> Y2O3, cold quartz line, Titanium source + CF4, etc)‏</a:t>
            </a:r>
          </a:p>
          <a:p>
            <a:pPr>
              <a:tabLst>
                <a:tab pos="3254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228600" y="609600"/>
            <a:ext cx="8915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7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Some news from last proto.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1620838"/>
            <a:ext cx="7848550" cy="5118100"/>
          </a:xfrm>
          <a:ln/>
        </p:spPr>
        <p:txBody>
          <a:bodyPr>
            <a:normAutofit fontScale="92500"/>
          </a:bodyPr>
          <a:lstStyle/>
          <a:p>
            <a:pPr>
              <a:tabLst>
                <a:tab pos="3254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Ti beams: Pure </a:t>
            </a:r>
            <a:r>
              <a:rPr lang="en-GB" sz="2400" baseline="30000" dirty="0">
                <a:solidFill>
                  <a:srgbClr val="000000"/>
                </a:solidFill>
              </a:rPr>
              <a:t>44</a:t>
            </a:r>
            <a:r>
              <a:rPr lang="en-GB" sz="2400" dirty="0">
                <a:solidFill>
                  <a:srgbClr val="000000"/>
                </a:solidFill>
              </a:rPr>
              <a:t>Ti delivered as TiF</a:t>
            </a:r>
            <a:r>
              <a:rPr lang="en-GB" sz="2400" baseline="-25000" dirty="0">
                <a:solidFill>
                  <a:srgbClr val="000000"/>
                </a:solidFill>
              </a:rPr>
              <a:t>3</a:t>
            </a:r>
            <a:r>
              <a:rPr lang="en-GB" sz="2400" dirty="0">
                <a:solidFill>
                  <a:srgbClr val="000000"/>
                </a:solidFill>
              </a:rPr>
              <a:t>+ from unit 486 </a:t>
            </a:r>
            <a:endParaRPr lang="en-GB" sz="2400" dirty="0" smtClean="0">
              <a:solidFill>
                <a:srgbClr val="000000"/>
              </a:solidFill>
            </a:endParaRPr>
          </a:p>
          <a:p>
            <a:pPr lvl="1">
              <a:tabLst>
                <a:tab pos="3254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smtClean="0">
                <a:solidFill>
                  <a:srgbClr val="000000"/>
                </a:solidFill>
              </a:rPr>
              <a:t>(</a:t>
            </a:r>
            <a:r>
              <a:rPr lang="en-GB" sz="2200" dirty="0">
                <a:solidFill>
                  <a:srgbClr val="000000"/>
                </a:solidFill>
              </a:rPr>
              <a:t>n-rich </a:t>
            </a:r>
            <a:r>
              <a:rPr lang="en-GB" sz="2200" baseline="30000" dirty="0">
                <a:solidFill>
                  <a:srgbClr val="000000"/>
                </a:solidFill>
              </a:rPr>
              <a:t>54</a:t>
            </a:r>
            <a:r>
              <a:rPr lang="en-GB" sz="2200" dirty="0">
                <a:solidFill>
                  <a:srgbClr val="000000"/>
                </a:solidFill>
              </a:rPr>
              <a:t>Ti beams also observed from </a:t>
            </a:r>
            <a:r>
              <a:rPr lang="en-GB" sz="2200" dirty="0" err="1">
                <a:solidFill>
                  <a:srgbClr val="000000"/>
                </a:solidFill>
              </a:rPr>
              <a:t>Ucx</a:t>
            </a:r>
            <a:r>
              <a:rPr lang="en-GB" sz="2200" dirty="0">
                <a:solidFill>
                  <a:srgbClr val="000000"/>
                </a:solidFill>
              </a:rPr>
              <a:t>)‏</a:t>
            </a:r>
          </a:p>
          <a:p>
            <a:pPr>
              <a:tabLst>
                <a:tab pos="3254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New converter geometry UC-n493: results match or improve the predictions: need 2</a:t>
            </a:r>
            <a:r>
              <a:rPr lang="en-GB" sz="2400" baseline="33000" dirty="0">
                <a:solidFill>
                  <a:srgbClr val="000000"/>
                </a:solidFill>
              </a:rPr>
              <a:t>nd</a:t>
            </a:r>
            <a:r>
              <a:rPr lang="en-GB" sz="2400" dirty="0">
                <a:solidFill>
                  <a:srgbClr val="000000"/>
                </a:solidFill>
              </a:rPr>
              <a:t> geometry</a:t>
            </a:r>
          </a:p>
          <a:p>
            <a:pPr>
              <a:tabLst>
                <a:tab pos="3254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Helicon v2.0 CaO497: stable operation, bad optics (probably due to GPS electrode), better n-rich C, but not yet good </a:t>
            </a:r>
            <a:r>
              <a:rPr lang="en-GB" sz="2400" baseline="30000" dirty="0">
                <a:solidFill>
                  <a:srgbClr val="000000"/>
                </a:solidFill>
              </a:rPr>
              <a:t>9</a:t>
            </a:r>
            <a:r>
              <a:rPr lang="en-GB" sz="2400" dirty="0">
                <a:solidFill>
                  <a:srgbClr val="000000"/>
                </a:solidFill>
              </a:rPr>
              <a:t>C beams as CO+</a:t>
            </a:r>
          </a:p>
          <a:p>
            <a:pPr>
              <a:tabLst>
                <a:tab pos="3254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LIST v2.0 UC488: widely recognized (</a:t>
            </a:r>
            <a:r>
              <a:rPr lang="en-GB" sz="2400" dirty="0" err="1">
                <a:solidFill>
                  <a:srgbClr val="000000"/>
                </a:solidFill>
              </a:rPr>
              <a:t>ie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smtClean="0">
                <a:solidFill>
                  <a:srgbClr val="000000"/>
                </a:solidFill>
              </a:rPr>
              <a:t>EMIS2012)</a:t>
            </a:r>
          </a:p>
          <a:p>
            <a:pPr lvl="1">
              <a:tabLst>
                <a:tab pos="3254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smtClean="0">
                <a:solidFill>
                  <a:srgbClr val="000000"/>
                </a:solidFill>
              </a:rPr>
              <a:t>similar </a:t>
            </a:r>
            <a:r>
              <a:rPr lang="en-GB" sz="2200" dirty="0">
                <a:solidFill>
                  <a:srgbClr val="000000"/>
                </a:solidFill>
              </a:rPr>
              <a:t>technology foreseen at TRIUMF</a:t>
            </a:r>
          </a:p>
          <a:p>
            <a:pPr>
              <a:tabLst>
                <a:tab pos="3254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>
                <a:solidFill>
                  <a:srgbClr val="000000"/>
                </a:solidFill>
              </a:rPr>
              <a:t>nano</a:t>
            </a:r>
            <a:r>
              <a:rPr lang="en-GB" sz="2400" dirty="0">
                <a:solidFill>
                  <a:srgbClr val="000000"/>
                </a:solidFill>
              </a:rPr>
              <a:t> UCX UC498: </a:t>
            </a:r>
            <a:endParaRPr lang="en-GB" sz="2400" dirty="0" smtClean="0">
              <a:solidFill>
                <a:srgbClr val="000000"/>
              </a:solidFill>
            </a:endParaRPr>
          </a:p>
          <a:p>
            <a:pPr lvl="1">
              <a:tabLst>
                <a:tab pos="3254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smtClean="0">
                <a:solidFill>
                  <a:srgbClr val="000000"/>
                </a:solidFill>
              </a:rPr>
              <a:t>Improved </a:t>
            </a:r>
            <a:r>
              <a:rPr lang="en-GB" sz="2200" dirty="0">
                <a:solidFill>
                  <a:srgbClr val="000000"/>
                </a:solidFill>
              </a:rPr>
              <a:t>and stable </a:t>
            </a:r>
            <a:r>
              <a:rPr lang="en-GB" sz="2200" baseline="30000" dirty="0">
                <a:solidFill>
                  <a:srgbClr val="000000"/>
                </a:solidFill>
              </a:rPr>
              <a:t>11</a:t>
            </a:r>
            <a:r>
              <a:rPr lang="en-GB" sz="2200" dirty="0">
                <a:solidFill>
                  <a:srgbClr val="000000"/>
                </a:solidFill>
              </a:rPr>
              <a:t>Be (x5 </a:t>
            </a:r>
            <a:r>
              <a:rPr lang="en-GB" sz="2200" dirty="0" err="1">
                <a:solidFill>
                  <a:srgbClr val="000000"/>
                </a:solidFill>
              </a:rPr>
              <a:t>vs</a:t>
            </a:r>
            <a:r>
              <a:rPr lang="en-GB" sz="2200" dirty="0">
                <a:solidFill>
                  <a:srgbClr val="000000"/>
                </a:solidFill>
              </a:rPr>
              <a:t> standard </a:t>
            </a:r>
            <a:r>
              <a:rPr lang="en-GB" sz="2200" dirty="0" err="1">
                <a:solidFill>
                  <a:srgbClr val="000000"/>
                </a:solidFill>
              </a:rPr>
              <a:t>Ucx</a:t>
            </a:r>
            <a:r>
              <a:rPr lang="en-GB" sz="2200" dirty="0">
                <a:solidFill>
                  <a:srgbClr val="000000"/>
                </a:solidFill>
              </a:rPr>
              <a:t>, x15vs database</a:t>
            </a:r>
            <a:r>
              <a:rPr lang="en-GB" sz="2200" dirty="0" smtClean="0">
                <a:solidFill>
                  <a:srgbClr val="000000"/>
                </a:solidFill>
              </a:rPr>
              <a:t>)</a:t>
            </a:r>
          </a:p>
          <a:p>
            <a:pPr lvl="1">
              <a:tabLst>
                <a:tab pos="3254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smtClean="0">
                <a:solidFill>
                  <a:srgbClr val="000000"/>
                </a:solidFill>
              </a:rPr>
              <a:t>as </a:t>
            </a:r>
            <a:r>
              <a:rPr lang="en-GB" sz="2200" dirty="0">
                <a:solidFill>
                  <a:srgbClr val="000000"/>
                </a:solidFill>
              </a:rPr>
              <a:t>good and stable </a:t>
            </a:r>
            <a:r>
              <a:rPr lang="en-GB" sz="2200" baseline="30000" dirty="0">
                <a:solidFill>
                  <a:srgbClr val="000000"/>
                </a:solidFill>
              </a:rPr>
              <a:t>30</a:t>
            </a:r>
            <a:r>
              <a:rPr lang="en-GB" sz="2200" dirty="0">
                <a:solidFill>
                  <a:srgbClr val="000000"/>
                </a:solidFill>
              </a:rPr>
              <a:t>Na; likely better n-rich </a:t>
            </a:r>
            <a:r>
              <a:rPr lang="en-GB" sz="2200" dirty="0" smtClean="0">
                <a:solidFill>
                  <a:srgbClr val="000000"/>
                </a:solidFill>
              </a:rPr>
              <a:t>Cs</a:t>
            </a:r>
            <a:endParaRPr lang="en-GB" sz="2200" dirty="0">
              <a:solidFill>
                <a:srgbClr val="000000"/>
              </a:solidFill>
            </a:endParaRPr>
          </a:p>
          <a:p>
            <a:pPr lvl="1">
              <a:tabLst>
                <a:tab pos="3254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>
                <a:solidFill>
                  <a:srgbClr val="000000"/>
                </a:solidFill>
              </a:rPr>
              <a:t>identified as promising material within ENSAR-</a:t>
            </a:r>
            <a:r>
              <a:rPr lang="en-GB" sz="2200" dirty="0" err="1">
                <a:solidFill>
                  <a:srgbClr val="000000"/>
                </a:solidFill>
              </a:rPr>
              <a:t>ActILab</a:t>
            </a:r>
            <a:endParaRPr lang="en-GB" sz="2200" dirty="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228600" y="609600"/>
            <a:ext cx="8915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7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Support to operation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1873250"/>
            <a:ext cx="7848550" cy="4222750"/>
          </a:xfrm>
          <a:ln/>
        </p:spPr>
        <p:txBody>
          <a:bodyPr/>
          <a:lstStyle/>
          <a:p>
            <a:pPr>
              <a:tabLst>
                <a:tab pos="3254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Piquet of 1 post-doc + 1 student during operation to measure yields and assist operation to tune the « special » units.</a:t>
            </a:r>
          </a:p>
          <a:p>
            <a:pPr>
              <a:tabLst>
                <a:tab pos="3254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solidFill>
                <a:srgbClr val="000000"/>
              </a:solidFill>
            </a:endParaRPr>
          </a:p>
          <a:p>
            <a:pPr>
              <a:tabLst>
                <a:tab pos="3254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With the present foreseen plans of the TISD team, this will not be possible anymore in 2014, as many programs will finish by then (</a:t>
            </a:r>
            <a:r>
              <a:rPr lang="en-GB" sz="2400" dirty="0" err="1">
                <a:solidFill>
                  <a:srgbClr val="000000"/>
                </a:solidFill>
              </a:rPr>
              <a:t>ie</a:t>
            </a:r>
            <a:r>
              <a:rPr lang="en-GB" sz="2400" dirty="0">
                <a:solidFill>
                  <a:srgbClr val="000000"/>
                </a:solidFill>
              </a:rPr>
              <a:t> ENSAR-</a:t>
            </a:r>
            <a:r>
              <a:rPr lang="en-GB" sz="2400" dirty="0" err="1">
                <a:solidFill>
                  <a:srgbClr val="000000"/>
                </a:solidFill>
              </a:rPr>
              <a:t>ActILab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betabeams</a:t>
            </a:r>
            <a:r>
              <a:rPr lang="en-GB" sz="2400" dirty="0">
                <a:solidFill>
                  <a:srgbClr val="000000"/>
                </a:solidFill>
              </a:rPr>
              <a:t>)‏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Record RILIS operation time in 2012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sz="quarter" idx="14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311395"/>
              </p:ext>
            </p:extLst>
          </p:nvPr>
        </p:nvGraphicFramePr>
        <p:xfrm>
          <a:off x="452407" y="1158344"/>
          <a:ext cx="607536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" name="Chart" r:id="rId3" imgW="6096090" imgH="4076730" progId="MSGraph.Chart.8">
                  <p:embed followColorScheme="full"/>
                </p:oleObj>
              </mc:Choice>
              <mc:Fallback>
                <p:oleObj name="Chart" r:id="rId3" imgW="6096090" imgH="40767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07" y="1158344"/>
                        <a:ext cx="6075363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4998097"/>
            <a:ext cx="781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Ion beams of 13 elements were produced with RILIS in 2012</a:t>
            </a:r>
            <a:endParaRPr lang="en-GB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670255" y="1790658"/>
            <a:ext cx="4158343" cy="2307771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203655" y="783288"/>
            <a:ext cx="2736304" cy="4007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bg1"/>
              </a:buClr>
              <a:buSzPct val="100000"/>
              <a:buFont typeface="Times New Roman" pitchFamily="18" charset="0"/>
              <a:buNone/>
            </a:pPr>
            <a:r>
              <a:rPr lang="en-US" sz="2000" dirty="0"/>
              <a:t>Laser ON </a:t>
            </a:r>
            <a:r>
              <a:rPr lang="en-US" sz="2000" dirty="0" smtClean="0"/>
              <a:t>time in 2012:</a:t>
            </a: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326883" y="1790658"/>
            <a:ext cx="504056" cy="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578911" y="1047573"/>
            <a:ext cx="2249331" cy="10347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en-US" b="1" dirty="0" smtClean="0"/>
              <a:t>319 </a:t>
            </a:r>
            <a:r>
              <a:rPr lang="en-US" b="1" dirty="0"/>
              <a:t>on-line shifts </a:t>
            </a:r>
            <a:endParaRPr lang="en-US" b="1" dirty="0" smtClean="0"/>
          </a:p>
          <a:p>
            <a:pPr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en-US" b="1" dirty="0" smtClean="0"/>
              <a:t>3060 h lasers ON</a:t>
            </a:r>
            <a:endParaRPr lang="en-US" b="1" dirty="0"/>
          </a:p>
          <a:p>
            <a:pPr>
              <a:spcBef>
                <a:spcPct val="20000"/>
              </a:spcBef>
              <a:buClr>
                <a:schemeClr val="bg1"/>
              </a:buClr>
              <a:buSzPct val="100000"/>
            </a:pPr>
            <a:endParaRPr lang="en-US" b="1" dirty="0" smtClean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156959"/>
              </p:ext>
            </p:extLst>
          </p:nvPr>
        </p:nvGraphicFramePr>
        <p:xfrm>
          <a:off x="0" y="5638314"/>
          <a:ext cx="9143997" cy="1249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43605"/>
                <a:gridCol w="648072"/>
                <a:gridCol w="719803"/>
                <a:gridCol w="504333"/>
                <a:gridCol w="719761"/>
                <a:gridCol w="648391"/>
                <a:gridCol w="648072"/>
                <a:gridCol w="504056"/>
                <a:gridCol w="647669"/>
                <a:gridCol w="648475"/>
                <a:gridCol w="648072"/>
                <a:gridCol w="539594"/>
                <a:gridCol w="612047"/>
                <a:gridCol w="612047"/>
              </a:tblGrid>
              <a:tr h="301663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itchFamily="34" charset="0"/>
                          <a:cs typeface="Calibri" pitchFamily="34" charset="0"/>
                        </a:rPr>
                        <a:t>Beam</a:t>
                      </a:r>
                      <a:endParaRPr lang="en-GB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>
                          <a:latin typeface="Calibri" pitchFamily="34" charset="0"/>
                          <a:cs typeface="Calibri" pitchFamily="34" charset="0"/>
                        </a:rPr>
                        <a:t>Sm</a:t>
                      </a:r>
                      <a:endParaRPr lang="en-GB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2 runs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>
                          <a:latin typeface="Calibri" pitchFamily="34" charset="0"/>
                          <a:cs typeface="Calibri" pitchFamily="34" charset="0"/>
                        </a:rPr>
                        <a:t>Ca</a:t>
                      </a:r>
                      <a:endParaRPr lang="en-GB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2 runs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Cd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At</a:t>
                      </a:r>
                    </a:p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2 runs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Au</a:t>
                      </a:r>
                    </a:p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2 runs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Be</a:t>
                      </a:r>
                    </a:p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3 runs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>
                          <a:latin typeface="Calibri" pitchFamily="34" charset="0"/>
                          <a:cs typeface="Calibri" pitchFamily="34" charset="0"/>
                        </a:rPr>
                        <a:t>Dy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Mg</a:t>
                      </a:r>
                    </a:p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4 runs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Po</a:t>
                      </a:r>
                    </a:p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2 runs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Ag</a:t>
                      </a:r>
                    </a:p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2 runs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Zn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Cu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>
                          <a:latin typeface="Calibri" pitchFamily="34" charset="0"/>
                          <a:cs typeface="Calibri" pitchFamily="34" charset="0"/>
                        </a:rPr>
                        <a:t>Mn</a:t>
                      </a:r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61063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itchFamily="34" charset="0"/>
                          <a:cs typeface="Calibri" pitchFamily="34" charset="0"/>
                        </a:rPr>
                        <a:t>Planned </a:t>
                      </a:r>
                      <a:endParaRPr lang="en-GB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  <a:cs typeface="Calibri" pitchFamily="34" charset="0"/>
                        </a:rPr>
                        <a:t>208</a:t>
                      </a:r>
                      <a:endParaRPr lang="en-GB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  <a:cs typeface="Calibri" pitchFamily="34" charset="0"/>
                        </a:rPr>
                        <a:t>272</a:t>
                      </a:r>
                      <a:endParaRPr lang="en-GB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  <a:cs typeface="Calibri" pitchFamily="34" charset="0"/>
                        </a:rPr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  <a:cs typeface="Calibri" pitchFamily="34" charset="0"/>
                        </a:rPr>
                        <a:t>300</a:t>
                      </a:r>
                      <a:endParaRPr lang="en-GB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  <a:cs typeface="Calibri" pitchFamily="34" charset="0"/>
                        </a:rPr>
                        <a:t>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  <a:cs typeface="Calibri" pitchFamily="34" charset="0"/>
                        </a:rPr>
                        <a:t>446</a:t>
                      </a:r>
                      <a:endParaRPr lang="en-GB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  <a:cs typeface="Calibri" pitchFamily="34" charset="0"/>
                        </a:rPr>
                        <a:t>88</a:t>
                      </a:r>
                      <a:endParaRPr lang="en-GB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  <a:cs typeface="Calibri" pitchFamily="34" charset="0"/>
                        </a:rPr>
                        <a:t>296</a:t>
                      </a:r>
                      <a:endParaRPr lang="en-GB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  <a:cs typeface="Calibri" pitchFamily="34" charset="0"/>
                        </a:rPr>
                        <a:t>206</a:t>
                      </a:r>
                      <a:endParaRPr lang="en-GB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  <a:cs typeface="Calibri" pitchFamily="34" charset="0"/>
                        </a:rPr>
                        <a:t>96</a:t>
                      </a:r>
                      <a:endParaRPr lang="en-GB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  <a:cs typeface="Calibri" pitchFamily="34" charset="0"/>
                        </a:rPr>
                        <a:t>198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  <a:cs typeface="Calibri" pitchFamily="34" charset="0"/>
                        </a:rPr>
                        <a:t>112</a:t>
                      </a:r>
                      <a:endParaRPr lang="en-GB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  <a:cs typeface="Calibri" pitchFamily="34" charset="0"/>
                        </a:rPr>
                        <a:t>148</a:t>
                      </a:r>
                      <a:endParaRPr lang="en-GB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itchFamily="34" charset="0"/>
                          <a:cs typeface="Calibri" pitchFamily="34" charset="0"/>
                        </a:rPr>
                        <a:t>Real</a:t>
                      </a:r>
                      <a:endParaRPr lang="en-GB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  <a:cs typeface="Calibri" pitchFamily="34" charset="0"/>
                        </a:rPr>
                        <a:t>212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  <a:cs typeface="Calibri" pitchFamily="34" charset="0"/>
                        </a:rPr>
                        <a:t>359</a:t>
                      </a:r>
                      <a:endParaRPr lang="en-GB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  <a:cs typeface="Calibri" pitchFamily="34" charset="0"/>
                        </a:rPr>
                        <a:t>253</a:t>
                      </a:r>
                      <a:endParaRPr lang="en-GB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  <a:cs typeface="Calibri" pitchFamily="34" charset="0"/>
                        </a:rPr>
                        <a:t>345</a:t>
                      </a:r>
                      <a:endParaRPr lang="en-GB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  <a:cs typeface="Calibri" pitchFamily="34" charset="0"/>
                        </a:rPr>
                        <a:t>262</a:t>
                      </a:r>
                      <a:endParaRPr lang="en-GB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  <a:cs typeface="Calibri" pitchFamily="34" charset="0"/>
                        </a:rPr>
                        <a:t>278</a:t>
                      </a:r>
                      <a:endParaRPr lang="en-GB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  <a:cs typeface="Calibri" pitchFamily="34" charset="0"/>
                        </a:rPr>
                        <a:t>111</a:t>
                      </a:r>
                      <a:endParaRPr lang="en-GB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  <a:cs typeface="Calibri" pitchFamily="34" charset="0"/>
                        </a:rPr>
                        <a:t>378</a:t>
                      </a:r>
                      <a:endParaRPr lang="en-GB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  <a:cs typeface="Calibri" pitchFamily="34" charset="0"/>
                        </a:rPr>
                        <a:t>206</a:t>
                      </a:r>
                      <a:endParaRPr lang="en-GB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  <a:cs typeface="Calibri" pitchFamily="34" charset="0"/>
                        </a:rPr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  <a:cs typeface="Calibri" pitchFamily="34" charset="0"/>
                        </a:rPr>
                        <a:t>124</a:t>
                      </a:r>
                      <a:endParaRPr lang="en-GB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  <a:cs typeface="Calibri" pitchFamily="34" charset="0"/>
                        </a:rPr>
                        <a:t>69</a:t>
                      </a:r>
                      <a:endParaRPr lang="en-GB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  <a:cs typeface="Calibri" pitchFamily="34" charset="0"/>
                        </a:rPr>
                        <a:t>208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456519" y="2051290"/>
            <a:ext cx="28413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Availability of two complementary laser systems (Dye and Ti:Sapphire) has ensured the increase of RILIS beam time in 2011-2012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453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40521" y="6239868"/>
            <a:ext cx="6120680" cy="506593"/>
          </a:xfrm>
        </p:spPr>
        <p:txBody>
          <a:bodyPr/>
          <a:lstStyle/>
          <a:p>
            <a:r>
              <a:rPr lang="en-GB" dirty="0" smtClean="0"/>
              <a:t>B. Marsh et al., Stability test of a high quality </a:t>
            </a:r>
            <a:r>
              <a:rPr lang="en-GB" dirty="0" err="1" smtClean="0"/>
              <a:t>Nd:YVO</a:t>
            </a:r>
            <a:r>
              <a:rPr lang="en-GB" dirty="0" smtClean="0"/>
              <a:t> industrial laser for the ISOLDE RILIS installation. </a:t>
            </a:r>
            <a:r>
              <a:rPr lang="en-GB" dirty="0"/>
              <a:t>CERN-ATS-Note-2013-007 TECH</a:t>
            </a:r>
          </a:p>
          <a:p>
            <a:endParaRPr lang="en-GB" dirty="0"/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1323431" y="78253"/>
            <a:ext cx="7812360" cy="727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9348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i="1" dirty="0" smtClean="0"/>
              <a:t>Blaze</a:t>
            </a:r>
            <a:r>
              <a:rPr lang="en-GB" dirty="0" smtClean="0"/>
              <a:t> laser test</a:t>
            </a:r>
            <a:endParaRPr lang="en-GB" dirty="0"/>
          </a:p>
        </p:txBody>
      </p:sp>
      <p:sp>
        <p:nvSpPr>
          <p:cNvPr id="7" name="Vertical Text Placeholder 4"/>
          <p:cNvSpPr>
            <a:spLocks noGrp="1"/>
          </p:cNvSpPr>
          <p:nvPr/>
        </p:nvSpPr>
        <p:spPr>
          <a:xfrm rot="10800000">
            <a:off x="0" y="726018"/>
            <a:ext cx="575899" cy="5038411"/>
          </a:xfrm>
          <a:prstGeom prst="rect">
            <a:avLst/>
          </a:prstGeom>
        </p:spPr>
        <p:txBody>
          <a:bodyPr vert="eaVert" lIns="91440" tIns="45720" rIns="91440" bIns="45720" rtlCol="0" anchor="ctr">
            <a:normAutofit fontScale="62500" lnSpcReduction="2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Test of non-resonant ionization step for the gallium scheme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" t="8609" r="13495"/>
          <a:stretch/>
        </p:blipFill>
        <p:spPr>
          <a:xfrm>
            <a:off x="3512620" y="903299"/>
            <a:ext cx="2494677" cy="16025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67" y="1037136"/>
            <a:ext cx="2696004" cy="1640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61" y="47886"/>
            <a:ext cx="1428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15059" y="2686833"/>
            <a:ext cx="2797561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1" dirty="0" smtClean="0">
                <a:solidFill>
                  <a:prstClr val="black"/>
                </a:solidFill>
              </a:rPr>
              <a:t>Blaze laser installed at RILIS on Monday 17</a:t>
            </a:r>
            <a:r>
              <a:rPr lang="en-GB" sz="1000" b="1" baseline="30000" dirty="0" smtClean="0">
                <a:solidFill>
                  <a:prstClr val="black"/>
                </a:solidFill>
              </a:rPr>
              <a:t>th</a:t>
            </a:r>
            <a:r>
              <a:rPr lang="en-GB" sz="1000" b="1" dirty="0" smtClean="0">
                <a:solidFill>
                  <a:prstClr val="black"/>
                </a:solidFill>
              </a:rPr>
              <a:t> Dec!</a:t>
            </a:r>
            <a:endParaRPr lang="en-GB" sz="1000" b="1" dirty="0"/>
          </a:p>
        </p:txBody>
      </p:sp>
      <p:sp>
        <p:nvSpPr>
          <p:cNvPr id="17" name="Rectangle 16"/>
          <p:cNvSpPr/>
          <p:nvPr/>
        </p:nvSpPr>
        <p:spPr>
          <a:xfrm>
            <a:off x="6154847" y="829404"/>
            <a:ext cx="2980944" cy="175432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GB" b="1" dirty="0" smtClean="0">
                <a:solidFill>
                  <a:prstClr val="black"/>
                </a:solidFill>
              </a:rPr>
              <a:t>40W at 10 kHz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>
                <a:solidFill>
                  <a:prstClr val="black"/>
                </a:solidFill>
              </a:rPr>
              <a:t>17ns Pulse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>
                <a:solidFill>
                  <a:prstClr val="black"/>
                </a:solidFill>
              </a:rPr>
              <a:t>Low Jitter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/>
              <a:t>Gaussian beam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>
                <a:solidFill>
                  <a:prstClr val="black"/>
                </a:solidFill>
              </a:rPr>
              <a:t>Much better transmission </a:t>
            </a:r>
          </a:p>
          <a:p>
            <a:r>
              <a:rPr lang="en-GB" b="1" dirty="0">
                <a:solidFill>
                  <a:prstClr val="black"/>
                </a:solidFill>
              </a:rPr>
              <a:t> </a:t>
            </a:r>
            <a:r>
              <a:rPr lang="en-GB" b="1" dirty="0" smtClean="0">
                <a:solidFill>
                  <a:prstClr val="black"/>
                </a:solidFill>
              </a:rPr>
              <a:t>    efficiency to ion source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30772" y="5010716"/>
            <a:ext cx="535305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solidFill>
                  <a:srgbClr val="FF0000"/>
                </a:solidFill>
              </a:rPr>
              <a:t>A similar efficiency improvement should </a:t>
            </a:r>
            <a:r>
              <a:rPr lang="en-GB" sz="1400" dirty="0">
                <a:solidFill>
                  <a:srgbClr val="FF0000"/>
                </a:solidFill>
              </a:rPr>
              <a:t>be expected for the </a:t>
            </a:r>
            <a:r>
              <a:rPr lang="en-GB" sz="1400" b="1" dirty="0" smtClean="0">
                <a:solidFill>
                  <a:srgbClr val="FF0000"/>
                </a:solidFill>
              </a:rPr>
              <a:t>18</a:t>
            </a:r>
            <a:r>
              <a:rPr lang="en-GB" sz="1400" dirty="0" smtClean="0">
                <a:solidFill>
                  <a:srgbClr val="FF0000"/>
                </a:solidFill>
              </a:rPr>
              <a:t> </a:t>
            </a:r>
            <a:r>
              <a:rPr lang="en-GB" sz="1400" dirty="0">
                <a:solidFill>
                  <a:srgbClr val="FF0000"/>
                </a:solidFill>
              </a:rPr>
              <a:t>RILIS </a:t>
            </a:r>
            <a:r>
              <a:rPr lang="en-GB" sz="1400" dirty="0" smtClean="0">
                <a:solidFill>
                  <a:srgbClr val="FF0000"/>
                </a:solidFill>
              </a:rPr>
              <a:t>elements that </a:t>
            </a:r>
            <a:r>
              <a:rPr lang="en-GB" sz="1400" dirty="0">
                <a:solidFill>
                  <a:srgbClr val="FF0000"/>
                </a:solidFill>
              </a:rPr>
              <a:t>use </a:t>
            </a:r>
            <a:r>
              <a:rPr lang="en-GB" sz="1400" dirty="0" smtClean="0">
                <a:solidFill>
                  <a:srgbClr val="FF0000"/>
                </a:solidFill>
              </a:rPr>
              <a:t>non-resonant ionization for the final step!</a:t>
            </a:r>
            <a:endParaRPr lang="en-GB" sz="1400" dirty="0">
              <a:solidFill>
                <a:srgbClr val="FF0000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564898"/>
              </p:ext>
            </p:extLst>
          </p:nvPr>
        </p:nvGraphicFramePr>
        <p:xfrm>
          <a:off x="1057021" y="2933054"/>
          <a:ext cx="762064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6220"/>
                <a:gridCol w="2264100"/>
                <a:gridCol w="1905160"/>
                <a:gridCol w="1905160"/>
              </a:tblGrid>
              <a:tr h="0">
                <a:tc>
                  <a:txBody>
                    <a:bodyPr/>
                    <a:lstStyle/>
                    <a:p>
                      <a:r>
                        <a:rPr lang="en-GB" dirty="0" smtClean="0"/>
                        <a:t>Laser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Laser Power </a:t>
                      </a:r>
                    </a:p>
                    <a:p>
                      <a:pPr algn="ctr"/>
                      <a:r>
                        <a:rPr lang="en-GB" dirty="0" smtClean="0"/>
                        <a:t>(on table)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Reference beam power in 3</a:t>
                      </a:r>
                      <a:r>
                        <a:rPr lang="en-GB" baseline="0" dirty="0" smtClean="0"/>
                        <a:t> mm aperture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Transport efficiency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Edgewave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43 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370 </a:t>
                      </a:r>
                      <a:r>
                        <a:rPr lang="en-GB" dirty="0" err="1" smtClean="0"/>
                        <a:t>mW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33 %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Blaze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 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350 </a:t>
                      </a:r>
                      <a:r>
                        <a:rPr lang="en-GB" dirty="0" err="1" smtClean="0"/>
                        <a:t>mW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88%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Blaze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 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800 </a:t>
                      </a:r>
                      <a:r>
                        <a:rPr lang="en-GB" dirty="0" err="1" smtClean="0"/>
                        <a:t>mW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76%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33763" y="5678994"/>
            <a:ext cx="8050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Power dependent thermal lensing in the beam transport optics is to be eliminated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166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RILIS room extension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sz="quarter" idx="14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2588344" y="940101"/>
            <a:ext cx="5307292" cy="4872783"/>
            <a:chOff x="328398" y="540099"/>
            <a:chExt cx="6400601" cy="609090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676384" y="540099"/>
              <a:ext cx="5040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716384" y="547007"/>
              <a:ext cx="0" cy="3542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679003" y="547007"/>
              <a:ext cx="0" cy="136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679003" y="1915007"/>
              <a:ext cx="5544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233403" y="1915007"/>
              <a:ext cx="0" cy="9288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233403" y="2843807"/>
              <a:ext cx="2016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444999" y="2843807"/>
              <a:ext cx="0" cy="4536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444999" y="3297407"/>
              <a:ext cx="598452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072199" y="3297407"/>
              <a:ext cx="0" cy="792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072199" y="4089407"/>
              <a:ext cx="2656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165799" y="4615007"/>
              <a:ext cx="439200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604999" y="4089407"/>
              <a:ext cx="0" cy="17424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165799" y="4615007"/>
              <a:ext cx="0" cy="6480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165799" y="5263007"/>
              <a:ext cx="439200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68648" y="4147007"/>
              <a:ext cx="0" cy="16848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168968" y="1981200"/>
              <a:ext cx="1941" cy="4493137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1359922" y="5611730"/>
              <a:ext cx="810986" cy="862607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328398" y="6474337"/>
              <a:ext cx="1031524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1373966" y="6474337"/>
              <a:ext cx="1978233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2170909" y="5699014"/>
              <a:ext cx="1173334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3344243" y="5647033"/>
              <a:ext cx="0" cy="7920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168968" y="5647033"/>
              <a:ext cx="1175278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1433779" y="6422383"/>
              <a:ext cx="190879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3177860" y="5702049"/>
              <a:ext cx="0" cy="720334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248737" y="3294181"/>
              <a:ext cx="0" cy="230400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243399" y="3294181"/>
              <a:ext cx="20160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243399" y="5598181"/>
              <a:ext cx="110880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5213142" y="3222695"/>
              <a:ext cx="43200" cy="86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2249786" y="3932280"/>
              <a:ext cx="1823462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2682839" y="3297407"/>
              <a:ext cx="0" cy="229806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3600000">
              <a:off x="3211116" y="4407810"/>
              <a:ext cx="597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966030" y="3693407"/>
              <a:ext cx="6447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254 cm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 rot="-5400000">
              <a:off x="2273222" y="4196866"/>
              <a:ext cx="6447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320 cm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3968648" y="5831807"/>
              <a:ext cx="2146402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115050" y="5831807"/>
              <a:ext cx="0" cy="7992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6115050" y="6625328"/>
              <a:ext cx="601334" cy="5679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728999" y="4086695"/>
              <a:ext cx="0" cy="2538633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072199" y="4086695"/>
              <a:ext cx="1049" cy="2538633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344243" y="5598181"/>
              <a:ext cx="0" cy="1027147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489857" y="1981200"/>
              <a:ext cx="168105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947177" y="1915007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28 m</a:t>
              </a:r>
              <a:r>
                <a:rPr lang="en-GB" baseline="30000" dirty="0" smtClean="0"/>
                <a:t>2</a:t>
              </a:r>
              <a:endParaRPr lang="en-GB" baseline="300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682138" y="5021891"/>
              <a:ext cx="5677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6 m</a:t>
              </a:r>
              <a:r>
                <a:rPr lang="en-GB" sz="1600" baseline="30000" dirty="0" smtClean="0"/>
                <a:t>2</a:t>
              </a:r>
              <a:endParaRPr lang="en-GB" sz="1600" baseline="30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28398" y="3622776"/>
              <a:ext cx="995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REX EBIS</a:t>
              </a:r>
              <a:endParaRPr lang="en-GB" baseline="300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43302" y="1480002"/>
              <a:ext cx="628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RILIS</a:t>
              </a:r>
              <a:endParaRPr lang="en-GB" baseline="30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213142" y="4893675"/>
              <a:ext cx="1162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IS COOLER</a:t>
              </a:r>
              <a:endParaRPr lang="en-GB" baseline="30000" dirty="0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3342569" y="4787219"/>
              <a:ext cx="1674" cy="80280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352199" y="4091886"/>
              <a:ext cx="72000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964199" y="4143631"/>
              <a:ext cx="640800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712199" y="3294181"/>
              <a:ext cx="36104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2980303" y="3222695"/>
              <a:ext cx="912420" cy="744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361240" y="4084783"/>
              <a:ext cx="1674" cy="7200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3362914" y="5456280"/>
              <a:ext cx="70928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3380004" y="5179281"/>
              <a:ext cx="6447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100 cm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V="1">
              <a:off x="3043451" y="5702049"/>
              <a:ext cx="0" cy="720334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2891036" y="5702049"/>
              <a:ext cx="0" cy="720334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2734086" y="5702049"/>
              <a:ext cx="0" cy="720334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2595586" y="5702049"/>
              <a:ext cx="0" cy="720334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2458618" y="5702049"/>
              <a:ext cx="0" cy="720334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2321104" y="5702049"/>
              <a:ext cx="0" cy="720334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863279" y="940101"/>
            <a:ext cx="2113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Required by safety</a:t>
            </a:r>
            <a:endParaRPr lang="en-GB" sz="2000" dirty="0"/>
          </a:p>
        </p:txBody>
      </p:sp>
      <p:sp>
        <p:nvSpPr>
          <p:cNvPr id="67" name="TextBox 66"/>
          <p:cNvSpPr txBox="1"/>
          <p:nvPr/>
        </p:nvSpPr>
        <p:spPr>
          <a:xfrm>
            <a:off x="4381384" y="1340211"/>
            <a:ext cx="2520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Existing laser room + SAS</a:t>
            </a:r>
            <a:endParaRPr lang="en-GB" dirty="0"/>
          </a:p>
        </p:txBody>
      </p:sp>
      <p:sp>
        <p:nvSpPr>
          <p:cNvPr id="68" name="TextBox 67"/>
          <p:cNvSpPr txBox="1"/>
          <p:nvPr/>
        </p:nvSpPr>
        <p:spPr>
          <a:xfrm>
            <a:off x="1564794" y="4525576"/>
            <a:ext cx="204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Extended part (SAS)</a:t>
            </a:r>
            <a:endParaRPr lang="en-GB" dirty="0"/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3708247" y="4423002"/>
            <a:ext cx="760019" cy="28724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12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31640" y="-35057"/>
            <a:ext cx="7812360" cy="727753"/>
          </a:xfrm>
        </p:spPr>
        <p:txBody>
          <a:bodyPr/>
          <a:lstStyle/>
          <a:p>
            <a:r>
              <a:rPr lang="en-US" dirty="0" smtClean="0"/>
              <a:t>ISOLDE RILIS future developments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71910" y="3360824"/>
            <a:ext cx="8353595" cy="719335"/>
            <a:chOff x="671911" y="3356688"/>
            <a:chExt cx="8353595" cy="719335"/>
          </a:xfrm>
        </p:grpSpPr>
        <p:sp>
          <p:nvSpPr>
            <p:cNvPr id="8" name="Rectangle 7"/>
            <p:cNvSpPr/>
            <p:nvPr/>
          </p:nvSpPr>
          <p:spPr>
            <a:xfrm>
              <a:off x="786958" y="3372770"/>
              <a:ext cx="794884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defTabSz="914400">
                <a:buFont typeface="Arial"/>
                <a:buChar char="•"/>
              </a:pPr>
              <a:r>
                <a:rPr lang="en-GB" dirty="0" smtClean="0"/>
                <a:t>Investigate </a:t>
              </a:r>
              <a:r>
                <a:rPr lang="en-GB" dirty="0"/>
                <a:t>RILIS for refractory metals at </a:t>
              </a:r>
              <a:r>
                <a:rPr lang="en-GB" dirty="0" smtClean="0"/>
                <a:t>ISOLDE</a:t>
              </a:r>
              <a:endParaRPr lang="en-GB" dirty="0"/>
            </a:p>
            <a:p>
              <a:pPr marL="285750" indent="-285750" defTabSz="914400">
                <a:buFont typeface="Arial"/>
                <a:buChar char="•"/>
              </a:pPr>
              <a:r>
                <a:rPr lang="en-GB" dirty="0" smtClean="0"/>
                <a:t>Improved </a:t>
              </a:r>
              <a:r>
                <a:rPr lang="en-GB" dirty="0"/>
                <a:t>RILIS schemes for the Dual RILIS system 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71911" y="3368137"/>
              <a:ext cx="8297312" cy="707886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18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en-US" sz="4000" b="1" dirty="0">
                <a:solidFill>
                  <a:schemeClr val="bg1">
                    <a:lumMod val="85000"/>
                  </a:schemeClr>
                </a:solidFill>
                <a:effectLst>
                  <a:innerShdw blurRad="63500" dist="50800" dir="13500000">
                    <a:schemeClr val="tx2">
                      <a:lumMod val="40000"/>
                      <a:lumOff val="60000"/>
                      <a:alpha val="50000"/>
                    </a:schemeClr>
                  </a:inn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42885" y="3356688"/>
              <a:ext cx="208262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en-GB" sz="1600" b="1" dirty="0" smtClean="0">
                  <a:solidFill>
                    <a:srgbClr val="008000"/>
                  </a:solidFill>
                </a:rPr>
                <a:t>IONIZATION SCHEMES</a:t>
              </a:r>
              <a:endParaRPr lang="en-GB" sz="1600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755576" y="4176258"/>
            <a:ext cx="8064896" cy="89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marL="342900" indent="-342900" defTabSz="914400" eaLnBrk="1" hangingPunct="1">
              <a:buFont typeface="Arial"/>
              <a:buChar char="•"/>
            </a:pPr>
            <a:r>
              <a:rPr lang="en-GB" sz="1800" dirty="0" smtClean="0">
                <a:solidFill>
                  <a:prstClr val="black"/>
                </a:solidFill>
                <a:latin typeface="Calibri"/>
              </a:rPr>
              <a:t>Installation of a reference cell at RILIS</a:t>
            </a:r>
          </a:p>
          <a:p>
            <a:pPr marL="342900" indent="-342900" defTabSz="914400" eaLnBrk="1" hangingPunct="1">
              <a:buFont typeface="Arial"/>
              <a:buChar char="•"/>
            </a:pPr>
            <a:r>
              <a:rPr lang="en-GB" sz="1800" dirty="0" smtClean="0">
                <a:solidFill>
                  <a:prstClr val="black"/>
                </a:solidFill>
                <a:latin typeface="Calibri"/>
              </a:rPr>
              <a:t>Pulsed amplification of CW seeded Dye laser or </a:t>
            </a:r>
            <a:r>
              <a:rPr lang="en-GB" sz="1800" dirty="0" err="1" smtClean="0">
                <a:solidFill>
                  <a:prstClr val="black"/>
                </a:solidFill>
                <a:latin typeface="Calibri"/>
              </a:rPr>
              <a:t>TiSa</a:t>
            </a:r>
            <a:endParaRPr lang="en-GB" sz="1800" dirty="0" smtClean="0">
              <a:solidFill>
                <a:prstClr val="black"/>
              </a:solidFill>
              <a:latin typeface="Calibri"/>
            </a:endParaRPr>
          </a:p>
          <a:p>
            <a:pPr marL="342900" indent="-342900" defTabSz="914400" eaLnBrk="1" hangingPunct="1">
              <a:buFont typeface="Arial"/>
              <a:buChar char="•"/>
            </a:pPr>
            <a:r>
              <a:rPr lang="en-GB" sz="1800" dirty="0" smtClean="0">
                <a:solidFill>
                  <a:prstClr val="black"/>
                </a:solidFill>
                <a:latin typeface="Calibri"/>
              </a:rPr>
              <a:t>Improved motorization of Narrow-band </a:t>
            </a:r>
            <a:r>
              <a:rPr lang="en-GB" sz="1800" dirty="0" err="1" smtClean="0">
                <a:solidFill>
                  <a:prstClr val="black"/>
                </a:solidFill>
                <a:latin typeface="Calibri"/>
              </a:rPr>
              <a:t>TiSa</a:t>
            </a:r>
            <a:endParaRPr lang="en-GB" sz="18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1910" y="4171470"/>
            <a:ext cx="8297313" cy="923330"/>
          </a:xfrm>
          <a:prstGeom prst="rect">
            <a:avLst/>
          </a:prstGeom>
          <a:solidFill>
            <a:schemeClr val="accent1">
              <a:lumMod val="60000"/>
              <a:lumOff val="40000"/>
              <a:alpha val="18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5400" b="1" dirty="0">
              <a:solidFill>
                <a:schemeClr val="bg1">
                  <a:lumMod val="85000"/>
                </a:schemeClr>
              </a:solidFill>
              <a:effectLst>
                <a:innerShdw blurRad="63500" dist="50800" dir="13500000">
                  <a:schemeClr val="tx2">
                    <a:lumMod val="40000"/>
                    <a:lumOff val="60000"/>
                    <a:alpha val="50000"/>
                  </a:scheme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06868" y="4170929"/>
            <a:ext cx="25186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GB" sz="1600" b="1" dirty="0" smtClean="0">
                <a:solidFill>
                  <a:srgbClr val="008000"/>
                </a:solidFill>
              </a:rPr>
              <a:t>IN-SOURCE SPECTROSCOPY</a:t>
            </a:r>
            <a:endParaRPr lang="en-GB" sz="1600" b="1" dirty="0">
              <a:solidFill>
                <a:srgbClr val="008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71910" y="5151163"/>
            <a:ext cx="8353595" cy="1181554"/>
            <a:chOff x="671911" y="5168096"/>
            <a:chExt cx="8353595" cy="1181554"/>
          </a:xfrm>
        </p:grpSpPr>
        <p:sp>
          <p:nvSpPr>
            <p:cNvPr id="15" name="TextBox 21"/>
            <p:cNvSpPr txBox="1">
              <a:spLocks noChangeArrowheads="1"/>
            </p:cNvSpPr>
            <p:nvPr/>
          </p:nvSpPr>
          <p:spPr bwMode="auto">
            <a:xfrm>
              <a:off x="690289" y="5359688"/>
              <a:ext cx="8064896" cy="895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4291" tIns="32146" rIns="64291" bIns="32146">
              <a:spAutoFit/>
            </a:bodyPr>
            <a:lstStyle>
              <a:lvl1pPr eaLnBrk="0" hangingPunct="0"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marL="342900" indent="-342900" defTabSz="914400" eaLnBrk="1" hangingPunct="1">
                <a:buFont typeface="Arial"/>
                <a:buChar char="•"/>
              </a:pPr>
              <a:r>
                <a:rPr lang="en-GB" sz="1800" dirty="0" smtClean="0">
                  <a:solidFill>
                    <a:prstClr val="black"/>
                  </a:solidFill>
                  <a:latin typeface="Calibri"/>
                </a:rPr>
                <a:t>Further optimization of LIST</a:t>
              </a:r>
            </a:p>
            <a:p>
              <a:pPr marL="342900" indent="-342900" defTabSz="914400" eaLnBrk="1" hangingPunct="1">
                <a:buFont typeface="Arial"/>
                <a:buChar char="•"/>
              </a:pPr>
              <a:r>
                <a:rPr lang="en-GB" sz="1800" dirty="0">
                  <a:solidFill>
                    <a:prstClr val="black"/>
                  </a:solidFill>
                  <a:latin typeface="Calibri"/>
                </a:rPr>
                <a:t>I</a:t>
              </a:r>
              <a:r>
                <a:rPr lang="en-GB" sz="1800" dirty="0" smtClean="0">
                  <a:solidFill>
                    <a:prstClr val="black"/>
                  </a:solidFill>
                  <a:latin typeface="Calibri"/>
                </a:rPr>
                <a:t>mproving the laser ion time structure or using a time focus for effective beam gating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1911" y="5241654"/>
              <a:ext cx="8297312" cy="1107996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18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en-US" sz="6600" b="1" dirty="0">
                <a:solidFill>
                  <a:schemeClr val="bg1">
                    <a:lumMod val="85000"/>
                  </a:schemeClr>
                </a:solidFill>
                <a:effectLst>
                  <a:innerShdw blurRad="63500" dist="50800" dir="13500000">
                    <a:schemeClr val="tx2">
                      <a:lumMod val="40000"/>
                      <a:lumOff val="60000"/>
                      <a:alpha val="50000"/>
                    </a:schemeClr>
                  </a:innerShdw>
                </a:effectLst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327331" y="5168096"/>
              <a:ext cx="26981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en-GB" sz="1600" b="1" dirty="0" smtClean="0">
                  <a:solidFill>
                    <a:srgbClr val="008000"/>
                  </a:solidFill>
                </a:rPr>
                <a:t>SELECTIVITY IMPROVEMENTS</a:t>
              </a:r>
              <a:endParaRPr lang="en-GB" sz="1600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71911" y="851438"/>
            <a:ext cx="8294300" cy="2418616"/>
          </a:xfrm>
          <a:prstGeom prst="rect">
            <a:avLst/>
          </a:prstGeom>
          <a:solidFill>
            <a:schemeClr val="accent1">
              <a:lumMod val="60000"/>
              <a:lumOff val="40000"/>
              <a:alpha val="18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9600" b="1" dirty="0">
              <a:solidFill>
                <a:schemeClr val="bg1">
                  <a:lumMod val="85000"/>
                </a:schemeClr>
              </a:solidFill>
              <a:effectLst>
                <a:innerShdw blurRad="63500" dist="50800" dir="13500000">
                  <a:schemeClr val="tx2">
                    <a:lumMod val="40000"/>
                    <a:lumOff val="60000"/>
                    <a:alpha val="50000"/>
                  </a:schemeClr>
                </a:innerShdw>
              </a:effectLst>
            </a:endParaRPr>
          </a:p>
        </p:txBody>
      </p:sp>
      <p:sp>
        <p:nvSpPr>
          <p:cNvPr id="19" name="TextBox 21"/>
          <p:cNvSpPr txBox="1">
            <a:spLocks noChangeArrowheads="1"/>
          </p:cNvSpPr>
          <p:nvPr/>
        </p:nvSpPr>
        <p:spPr bwMode="auto">
          <a:xfrm>
            <a:off x="755236" y="828331"/>
            <a:ext cx="8032163" cy="5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marL="342900" indent="-342900" defTabSz="914400" eaLnBrk="1" hangingPunct="1">
              <a:buFont typeface="Arial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Extension of RILIS cabin</a:t>
            </a:r>
          </a:p>
          <a:p>
            <a:pPr marL="1085850" lvl="1" indent="-342900" defTabSz="914400" eaLnBrk="1" hangingPunct="1">
              <a:buFont typeface="Lucida Grande"/>
              <a:buChar char="-"/>
            </a:pP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Enlarged entrance/storage and work area to maximize the useable laser laboratory space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5236" y="1352492"/>
            <a:ext cx="80321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>
              <a:buFont typeface="Arial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Implement a dedicated, high power </a:t>
            </a:r>
            <a:r>
              <a:rPr lang="en-GB" dirty="0" err="1" smtClean="0">
                <a:solidFill>
                  <a:prstClr val="black"/>
                </a:solidFill>
              </a:rPr>
              <a:t>Nd:YVO</a:t>
            </a:r>
            <a:r>
              <a:rPr lang="en-GB" dirty="0" smtClean="0">
                <a:solidFill>
                  <a:prstClr val="black"/>
                </a:solidFill>
              </a:rPr>
              <a:t> laser for non resonant ionization  </a:t>
            </a:r>
            <a:endParaRPr lang="en-GB" dirty="0">
              <a:solidFill>
                <a:prstClr val="black"/>
              </a:solidFill>
            </a:endParaRPr>
          </a:p>
          <a:p>
            <a:pPr marL="1085850" lvl="1" indent="-342900" defTabSz="914400">
              <a:buFont typeface="Lucida Grande"/>
              <a:buChar char="-"/>
            </a:pPr>
            <a:r>
              <a:rPr lang="en-GB" sz="1400" dirty="0" smtClean="0">
                <a:solidFill>
                  <a:prstClr val="black"/>
                </a:solidFill>
              </a:rPr>
              <a:t>High beam quality industrial laser could significantly improve efficiency for many schemes.</a:t>
            </a:r>
          </a:p>
          <a:p>
            <a:pPr marL="1085850" lvl="1" indent="-342900" defTabSz="914400">
              <a:buFont typeface="Lucida Grande"/>
              <a:buChar char="-"/>
            </a:pPr>
            <a:r>
              <a:rPr lang="en-GB" sz="1400" dirty="0" smtClean="0">
                <a:solidFill>
                  <a:prstClr val="black"/>
                </a:solidFill>
              </a:rPr>
              <a:t>Would simplify RILIS setup, increase reliability and reduce setup time.</a:t>
            </a:r>
          </a:p>
          <a:p>
            <a:pPr marL="1085850" lvl="1" indent="-342900" defTabSz="914400">
              <a:buFont typeface="Lucida Grande"/>
              <a:buChar char="-"/>
            </a:pPr>
            <a:r>
              <a:rPr lang="en-GB" sz="1400" dirty="0" smtClean="0">
                <a:solidFill>
                  <a:prstClr val="black"/>
                </a:solidFill>
              </a:rPr>
              <a:t>Testing was performed in December 2012 – CERN ATS note is written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25570" y="811398"/>
            <a:ext cx="28660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GB" sz="1600" b="1" dirty="0" smtClean="0">
                <a:solidFill>
                  <a:srgbClr val="008000"/>
                </a:solidFill>
              </a:rPr>
              <a:t>GENERAL RILIS DEVELOPMENTS</a:t>
            </a:r>
            <a:endParaRPr lang="en-GB" sz="1600" b="1" dirty="0">
              <a:solidFill>
                <a:srgbClr val="00800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91400" y="2281803"/>
            <a:ext cx="8032163" cy="98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marL="342900" indent="-342900" defTabSz="914400" eaLnBrk="1" hangingPunct="1">
              <a:buFont typeface="Arial"/>
              <a:buChar char="•"/>
            </a:pPr>
            <a:r>
              <a:rPr lang="en-GB" sz="1800" dirty="0" smtClean="0">
                <a:solidFill>
                  <a:prstClr val="black"/>
                </a:solidFill>
                <a:latin typeface="Calibri"/>
              </a:rPr>
              <a:t>On-call operation</a:t>
            </a:r>
            <a:endParaRPr lang="en-GB" sz="1800" dirty="0">
              <a:solidFill>
                <a:prstClr val="black"/>
              </a:solidFill>
              <a:latin typeface="Calibri"/>
            </a:endParaRPr>
          </a:p>
          <a:p>
            <a:pPr marL="1085850" lvl="1" indent="-342900" defTabSz="914400" eaLnBrk="1" hangingPunct="1">
              <a:buFont typeface="Lucida Grande"/>
              <a:buChar char="-"/>
            </a:pP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Installation of a machine protection and monitoring system to reduce reliance on shift-based operation</a:t>
            </a:r>
          </a:p>
          <a:p>
            <a:pPr marL="1085850" lvl="1" indent="-342900" defTabSz="914400" eaLnBrk="1" hangingPunct="1">
              <a:buFont typeface="Lucida Grande"/>
              <a:buChar char="-"/>
            </a:pP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To be implemented during LS1</a:t>
            </a:r>
          </a:p>
        </p:txBody>
      </p:sp>
    </p:spTree>
    <p:extLst>
      <p:ext uri="{BB962C8B-B14F-4D97-AF65-F5344CB8AC3E}">
        <p14:creationId xmlns:p14="http://schemas.microsoft.com/office/powerpoint/2010/main" val="419835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76600"/>
            <a:ext cx="7772400" cy="1470025"/>
          </a:xfrm>
        </p:spPr>
        <p:txBody>
          <a:bodyPr/>
          <a:lstStyle/>
          <a:p>
            <a:r>
              <a:rPr lang="en-US" dirty="0" smtClean="0"/>
              <a:t>LS1 works – a preview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876800"/>
            <a:ext cx="6400800" cy="1752600"/>
          </a:xfrm>
        </p:spPr>
        <p:txBody>
          <a:bodyPr/>
          <a:lstStyle/>
          <a:p>
            <a:r>
              <a:rPr lang="en-US" dirty="0" smtClean="0"/>
              <a:t>Target Area</a:t>
            </a:r>
          </a:p>
          <a:p>
            <a:r>
              <a:rPr lang="en-US" dirty="0" smtClean="0"/>
              <a:t>Experimental Hall</a:t>
            </a:r>
          </a:p>
          <a:p>
            <a:r>
              <a:rPr lang="en-US" dirty="0" smtClean="0"/>
              <a:t>Laboratories</a:t>
            </a:r>
            <a:endParaRPr lang="en-US" dirty="0"/>
          </a:p>
        </p:txBody>
      </p:sp>
      <p:pic>
        <p:nvPicPr>
          <p:cNvPr id="54274" name="Picture 2" descr="http://www.qualitiamo.com/Immagini/trabajo%20en%20curs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0"/>
            <a:ext cx="3333750" cy="333375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3" y="620688"/>
            <a:ext cx="360040" cy="7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-8"/>
            <a:ext cx="6120680" cy="980736"/>
          </a:xfrm>
        </p:spPr>
        <p:txBody>
          <a:bodyPr/>
          <a:lstStyle/>
          <a:p>
            <a:r>
              <a:rPr lang="en-US" dirty="0" smtClean="0"/>
              <a:t>Hot Cell dismantling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928" y="1340769"/>
            <a:ext cx="7653536" cy="6480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Removal of existing hot cell to make room for new one</a:t>
            </a:r>
          </a:p>
          <a:p>
            <a:r>
              <a:rPr lang="en-US" dirty="0" smtClean="0"/>
              <a:t>Some bricks to be used for new shielding</a:t>
            </a:r>
          </a:p>
          <a:p>
            <a:r>
              <a:rPr lang="en-US" dirty="0" smtClean="0"/>
              <a:t>Manipulators to be recuperated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Start January 2013</a:t>
            </a:r>
            <a:endParaRPr lang="en-US" dirty="0"/>
          </a:p>
        </p:txBody>
      </p:sp>
      <p:pic>
        <p:nvPicPr>
          <p:cNvPr id="44034" name="Picture 2" descr="E:\catheral\olddisk2\#183 photos\hotcel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420888"/>
            <a:ext cx="4712072" cy="3534054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Separator Operations</a:t>
            </a:r>
          </a:p>
          <a:p>
            <a:pPr lvl="1"/>
            <a:r>
              <a:rPr lang="en-US" sz="2400" dirty="0" smtClean="0"/>
              <a:t>GPS extraction electrode failure</a:t>
            </a:r>
          </a:p>
          <a:p>
            <a:pPr lvl="1"/>
            <a:r>
              <a:rPr lang="en-US" sz="2400" dirty="0" smtClean="0"/>
              <a:t>RFQ Cooler</a:t>
            </a:r>
          </a:p>
          <a:p>
            <a:pPr lvl="1"/>
            <a:r>
              <a:rPr lang="en-US" sz="2400" dirty="0" smtClean="0"/>
              <a:t>Tape station</a:t>
            </a:r>
          </a:p>
          <a:p>
            <a:pPr lvl="1"/>
            <a:r>
              <a:rPr lang="en-US" sz="2400" dirty="0" smtClean="0"/>
              <a:t>Alignment</a:t>
            </a:r>
          </a:p>
          <a:p>
            <a:r>
              <a:rPr lang="en-US" sz="2400" dirty="0" smtClean="0"/>
              <a:t>Targets and Ion Sources</a:t>
            </a:r>
          </a:p>
          <a:p>
            <a:r>
              <a:rPr lang="en-US" sz="2400" dirty="0" smtClean="0"/>
              <a:t>RILIS</a:t>
            </a:r>
          </a:p>
          <a:p>
            <a:r>
              <a:rPr lang="en-US" sz="2400" dirty="0" smtClean="0"/>
              <a:t>LS1 works</a:t>
            </a:r>
          </a:p>
          <a:p>
            <a:pPr lvl="1"/>
            <a:r>
              <a:rPr lang="en-US" sz="2200" dirty="0" smtClean="0"/>
              <a:t>Target area</a:t>
            </a:r>
          </a:p>
          <a:p>
            <a:pPr lvl="1"/>
            <a:r>
              <a:rPr lang="en-US" sz="2200" dirty="0" smtClean="0"/>
              <a:t>Experimental Hall</a:t>
            </a:r>
          </a:p>
          <a:p>
            <a:pPr lvl="1"/>
            <a:r>
              <a:rPr lang="en-US" sz="2200" dirty="0" smtClean="0"/>
              <a:t>Laboratories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0470-F964-4710-B8CD-3E2450450EC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Target Storage and MEDICIS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112" y="1600200"/>
            <a:ext cx="3106688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Excavation work to start while waiting for planning permission</a:t>
            </a:r>
          </a:p>
          <a:p>
            <a:r>
              <a:rPr lang="en-US" dirty="0" smtClean="0"/>
              <a:t>Final design still under approval</a:t>
            </a:r>
          </a:p>
          <a:p>
            <a:r>
              <a:rPr lang="en-US" sz="1800" dirty="0" smtClean="0"/>
              <a:t>Needs to be finished by end of January for FC approval</a:t>
            </a:r>
          </a:p>
          <a:p>
            <a:r>
              <a:rPr lang="en-US" sz="1800" dirty="0" smtClean="0"/>
              <a:t>+ building (finished end 2013)</a:t>
            </a:r>
          </a:p>
          <a:p>
            <a:r>
              <a:rPr lang="en-US" dirty="0" smtClean="0"/>
              <a:t>+ new RABIT system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0470-F964-4710-B8CD-3E2450450EC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04248" y="6165304"/>
            <a:ext cx="1543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February 2013</a:t>
            </a: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03" y="1124744"/>
            <a:ext cx="4559013" cy="562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203848" y="1628800"/>
            <a:ext cx="1152128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31526" y="1628800"/>
            <a:ext cx="0" cy="61141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11881" y="2240213"/>
            <a:ext cx="1152128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18762" y="2240213"/>
            <a:ext cx="0" cy="410975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18762" y="6349970"/>
            <a:ext cx="98508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04420" y="1628799"/>
            <a:ext cx="0" cy="187220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64009" y="3515753"/>
            <a:ext cx="1152128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31526" y="3515753"/>
            <a:ext cx="0" cy="283421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Transport all used targets to ISR for storage</a:t>
            </a:r>
          </a:p>
          <a:p>
            <a:r>
              <a:rPr lang="en-US" dirty="0" smtClean="0"/>
              <a:t>Identify those for eventual use in 2014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6381328"/>
            <a:ext cx="1309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March 2013</a:t>
            </a:r>
            <a:endParaRPr lang="en-US" dirty="0"/>
          </a:p>
        </p:txBody>
      </p:sp>
      <p:pic>
        <p:nvPicPr>
          <p:cNvPr id="5" name="Picture 4" descr="Screen shot 2010-12-16 at 16.56.3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196752"/>
            <a:ext cx="2160239" cy="2911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DSC0126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869160"/>
            <a:ext cx="2232248" cy="1674185"/>
          </a:xfrm>
          <a:prstGeom prst="rect">
            <a:avLst/>
          </a:prstGeom>
        </p:spPr>
      </p:pic>
      <p:pic>
        <p:nvPicPr>
          <p:cNvPr id="10" name="Picture 9" descr="Screen shot 2012-01-17 at 09.44.4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492896"/>
            <a:ext cx="2423561" cy="2160240"/>
          </a:xfrm>
          <a:prstGeom prst="rect">
            <a:avLst/>
          </a:prstGeom>
        </p:spPr>
      </p:pic>
      <p:pic>
        <p:nvPicPr>
          <p:cNvPr id="12" name="Picture 11" descr="Screen shot 2010-12-16 at 16.56.26.png"/>
          <p:cNvPicPr>
            <a:picLocks noChangeAspect="1"/>
          </p:cNvPicPr>
          <p:nvPr/>
        </p:nvPicPr>
        <p:blipFill>
          <a:blip r:embed="rId6" cstate="print">
            <a:lum bright="28000"/>
          </a:blip>
          <a:stretch>
            <a:fillRect/>
          </a:stretch>
        </p:blipFill>
        <p:spPr>
          <a:xfrm>
            <a:off x="539552" y="2420888"/>
            <a:ext cx="2632619" cy="3778471"/>
          </a:xfrm>
          <a:prstGeom prst="rect">
            <a:avLst/>
          </a:prstGeom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190554"/>
            <a:ext cx="2000584" cy="266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73078"/>
            <a:ext cx="4032448" cy="348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625752"/>
            <a:ext cx="627498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5508898" y="5732462"/>
            <a:ext cx="2016224" cy="1588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44208" y="551723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800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64088" y="52292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880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555776" y="5013176"/>
            <a:ext cx="100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043608" y="72000"/>
            <a:ext cx="6552728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Covering of target trenches</a:t>
            </a:r>
            <a:endParaRPr lang="en-US" sz="36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196752"/>
            <a:ext cx="265582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668344" y="64886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April 2013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72000"/>
            <a:ext cx="684076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Installation of Shielding</a:t>
            </a:r>
            <a:endParaRPr lang="fr-FR" sz="3600" dirty="0"/>
          </a:p>
        </p:txBody>
      </p:sp>
      <p:pic>
        <p:nvPicPr>
          <p:cNvPr id="3074" name="Picture 2" descr="C:\Users\emacario.CERN\AppData\Local\Microsoft\Windows\Temporary Internet Files\Content.Outlook\CP1RAZR7\gps 3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1" t="16152" r="19596"/>
          <a:stretch/>
        </p:blipFill>
        <p:spPr bwMode="auto">
          <a:xfrm>
            <a:off x="899592" y="1484784"/>
            <a:ext cx="5057353" cy="500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>
            <a:stCxn id="9" idx="1"/>
          </p:cNvCxnSpPr>
          <p:nvPr/>
        </p:nvCxnSpPr>
        <p:spPr>
          <a:xfrm flipH="1">
            <a:off x="4283968" y="2571065"/>
            <a:ext cx="1800200" cy="176608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84168" y="2247899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5 cm de </a:t>
            </a:r>
            <a:r>
              <a:rPr lang="en-US" u="sng" dirty="0" err="1" smtClean="0"/>
              <a:t>Pb</a:t>
            </a:r>
            <a:endParaRPr lang="en-US" u="sng" dirty="0" smtClean="0"/>
          </a:p>
          <a:p>
            <a:pPr algn="ctr"/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/>
              <a:t>Briques</a:t>
            </a:r>
            <a:r>
              <a:rPr lang="en-US" dirty="0" smtClean="0"/>
              <a:t> ISOLDE</a:t>
            </a:r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6300192" y="3465874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3 cm de </a:t>
            </a:r>
            <a:r>
              <a:rPr lang="en-US" u="sng" dirty="0" err="1" smtClean="0"/>
              <a:t>Pb</a:t>
            </a:r>
            <a:r>
              <a:rPr lang="en-US" u="sng" dirty="0" smtClean="0"/>
              <a:t> (1 cm de </a:t>
            </a:r>
            <a:r>
              <a:rPr lang="en-US" u="sng" dirty="0" err="1" smtClean="0"/>
              <a:t>Pb</a:t>
            </a:r>
            <a:r>
              <a:rPr lang="en-US" u="sng" dirty="0" smtClean="0"/>
              <a:t> à </a:t>
            </a:r>
            <a:r>
              <a:rPr lang="en-US" u="sng" dirty="0" err="1" smtClean="0"/>
              <a:t>partir</a:t>
            </a:r>
            <a:r>
              <a:rPr lang="en-US" u="sng" dirty="0" smtClean="0"/>
              <a:t> de 2.30 m)</a:t>
            </a:r>
          </a:p>
          <a:p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Plaques de </a:t>
            </a:r>
            <a:r>
              <a:rPr lang="en-US" dirty="0" err="1" smtClean="0"/>
              <a:t>Pb</a:t>
            </a:r>
            <a:endParaRPr lang="fr-FR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788024" y="3789040"/>
            <a:ext cx="1512168" cy="94123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35869" y="4800600"/>
            <a:ext cx="25464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dumps</a:t>
            </a:r>
          </a:p>
          <a:p>
            <a:r>
              <a:rPr lang="en-US" dirty="0" smtClean="0"/>
              <a:t>Lead shielding panels</a:t>
            </a:r>
          </a:p>
          <a:p>
            <a:r>
              <a:rPr lang="en-US" dirty="0" smtClean="0"/>
              <a:t>Fabricated by EN-STI-TCD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68344" y="64886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April 2013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881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BTY pick 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/>
              <a:t>Mise à l’atmosphère</a:t>
            </a:r>
            <a:endParaRPr lang="en-US" dirty="0"/>
          </a:p>
          <a:p>
            <a:pPr lvl="0"/>
            <a:r>
              <a:rPr lang="fr-FR" dirty="0"/>
              <a:t>Démontage des pick-up</a:t>
            </a:r>
            <a:endParaRPr lang="en-US" dirty="0"/>
          </a:p>
          <a:p>
            <a:pPr lvl="0"/>
            <a:r>
              <a:rPr lang="fr-FR" dirty="0"/>
              <a:t>Démontage d’une chambre de transition de </a:t>
            </a:r>
            <a:r>
              <a:rPr lang="fr-FR" dirty="0" smtClean="0"/>
              <a:t>pick-up</a:t>
            </a:r>
            <a:endParaRPr lang="en-US" dirty="0"/>
          </a:p>
          <a:p>
            <a:pPr lvl="0"/>
            <a:r>
              <a:rPr lang="fr-FR" dirty="0"/>
              <a:t>Modification de l’électronique </a:t>
            </a:r>
            <a:endParaRPr lang="en-US" dirty="0"/>
          </a:p>
          <a:p>
            <a:pPr lvl="0"/>
            <a:r>
              <a:rPr lang="fr-FR" dirty="0" smtClean="0"/>
              <a:t>Remontage</a:t>
            </a:r>
            <a:endParaRPr lang="en-US" dirty="0"/>
          </a:p>
          <a:p>
            <a:pPr lvl="0"/>
            <a:r>
              <a:rPr lang="fr-FR" dirty="0"/>
              <a:t>Test </a:t>
            </a:r>
            <a:r>
              <a:rPr lang="fr-FR" dirty="0" smtClean="0"/>
              <a:t>d’étanchéité</a:t>
            </a:r>
            <a:endParaRPr lang="en-US" dirty="0"/>
          </a:p>
          <a:p>
            <a:pPr lvl="0"/>
            <a:r>
              <a:rPr lang="fr-FR" dirty="0"/>
              <a:t>Remontage dans la machine</a:t>
            </a:r>
            <a:endParaRPr lang="en-US" dirty="0"/>
          </a:p>
          <a:p>
            <a:pPr lvl="0"/>
            <a:r>
              <a:rPr lang="fr-FR" dirty="0"/>
              <a:t>Remise sous </a:t>
            </a:r>
            <a:r>
              <a:rPr lang="fr-FR" dirty="0" smtClean="0"/>
              <a:t>vide</a:t>
            </a:r>
          </a:p>
          <a:p>
            <a:r>
              <a:rPr lang="fr-FR" dirty="0"/>
              <a:t>BTY.UES311 et </a:t>
            </a:r>
            <a:r>
              <a:rPr lang="fr-FR" dirty="0" smtClean="0"/>
              <a:t>BTY.UES202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52320" y="62373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June 2013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420888"/>
            <a:ext cx="248979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72000"/>
            <a:ext cx="6840760" cy="1143000"/>
          </a:xfrm>
        </p:spPr>
        <p:txBody>
          <a:bodyPr/>
          <a:lstStyle/>
          <a:p>
            <a:r>
              <a:rPr lang="en-US" dirty="0" smtClean="0"/>
              <a:t>Robot dismantling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Removal of rails, robots, control room equipment, cables etc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08304" y="6381328"/>
            <a:ext cx="135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August 2013</a:t>
            </a:r>
            <a:endParaRPr lang="en-US" dirty="0"/>
          </a:p>
        </p:txBody>
      </p:sp>
      <p:pic>
        <p:nvPicPr>
          <p:cNvPr id="5" name="Picture 6" descr="0204007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204864"/>
            <a:ext cx="6103640" cy="3974901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72000"/>
            <a:ext cx="583264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Robot Upgrade: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Rails, robots, cables etc…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20888"/>
            <a:ext cx="7107799" cy="401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76256" y="6488668"/>
            <a:ext cx="173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September 2013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609600" y="1752600"/>
            <a:ext cx="8007832" cy="4291201"/>
            <a:chOff x="20533" y="990600"/>
            <a:chExt cx="8977899" cy="505320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7" t="6956" r="5250" b="10990"/>
            <a:stretch/>
          </p:blipFill>
          <p:spPr bwMode="auto">
            <a:xfrm>
              <a:off x="20533" y="990600"/>
              <a:ext cx="8977899" cy="5053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Straight Arrow Connector 7"/>
            <p:cNvCxnSpPr>
              <a:stCxn id="9" idx="1"/>
            </p:cNvCxnSpPr>
            <p:nvPr/>
          </p:nvCxnSpPr>
          <p:spPr>
            <a:xfrm flipH="1">
              <a:off x="1273602" y="5801893"/>
              <a:ext cx="990599" cy="2157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264201" y="5638800"/>
              <a:ext cx="1899037" cy="32618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CHECK POINT RP</a:t>
              </a:r>
              <a:endParaRPr lang="fr-FR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53000" y="1828800"/>
              <a:ext cx="612576" cy="32618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PAD</a:t>
              </a:r>
              <a:endParaRPr lang="fr-FR" sz="1200" dirty="0"/>
            </a:p>
          </p:txBody>
        </p:sp>
        <p:cxnSp>
          <p:nvCxnSpPr>
            <p:cNvPr id="11" name="Straight Arrow Connector 10"/>
            <p:cNvCxnSpPr>
              <a:stCxn id="13" idx="3"/>
            </p:cNvCxnSpPr>
            <p:nvPr/>
          </p:nvCxnSpPr>
          <p:spPr>
            <a:xfrm>
              <a:off x="4338101" y="3230514"/>
              <a:ext cx="342764" cy="2157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362200" y="5105400"/>
              <a:ext cx="720080" cy="32618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CLEFS</a:t>
              </a:r>
              <a:endParaRPr lang="fr-FR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01997" y="3067420"/>
              <a:ext cx="936104" cy="32618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MMAD</a:t>
              </a:r>
              <a:endParaRPr lang="fr-FR" sz="1200" dirty="0"/>
            </a:p>
          </p:txBody>
        </p:sp>
        <p:cxnSp>
          <p:nvCxnSpPr>
            <p:cNvPr id="14" name="Straight Arrow Connector 13"/>
            <p:cNvCxnSpPr>
              <a:stCxn id="12" idx="0"/>
            </p:cNvCxnSpPr>
            <p:nvPr/>
          </p:nvCxnSpPr>
          <p:spPr>
            <a:xfrm flipH="1" flipV="1">
              <a:off x="2722240" y="4547488"/>
              <a:ext cx="1" cy="55791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0" idx="2"/>
            </p:cNvCxnSpPr>
            <p:nvPr/>
          </p:nvCxnSpPr>
          <p:spPr>
            <a:xfrm>
              <a:off x="5259288" y="2154986"/>
              <a:ext cx="0" cy="37021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6876256" y="6237312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December 2013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PAD-MAD Access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" y="1219200"/>
            <a:ext cx="4953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Pris</a:t>
            </a:r>
            <a:r>
              <a:rPr lang="en-US" dirty="0" smtClean="0"/>
              <a:t> en charge par GS-ASE-SSE</a:t>
            </a:r>
          </a:p>
          <a:p>
            <a:r>
              <a:rPr lang="en-US" dirty="0" smtClean="0"/>
              <a:t>Consequences pour access</a:t>
            </a:r>
            <a:endParaRPr lang="en-US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912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72000"/>
            <a:ext cx="5760640" cy="1143000"/>
          </a:xfrm>
        </p:spPr>
        <p:txBody>
          <a:bodyPr/>
          <a:lstStyle/>
          <a:p>
            <a:r>
              <a:rPr lang="en-US" dirty="0" smtClean="0"/>
              <a:t>Alpha Gamma Hot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600201"/>
            <a:ext cx="7571184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Contract to be signed this week</a:t>
            </a:r>
          </a:p>
          <a:p>
            <a:r>
              <a:rPr lang="en-US" dirty="0" smtClean="0"/>
              <a:t>All details defined</a:t>
            </a:r>
          </a:p>
          <a:p>
            <a:r>
              <a:rPr lang="en-US" dirty="0" smtClean="0"/>
              <a:t>Compatible with existing ventilation system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352800"/>
            <a:ext cx="43053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0470-F964-4710-B8CD-3E2450450EC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76256" y="5877272"/>
            <a:ext cx="1543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February 2014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72000"/>
            <a:ext cx="6192688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Planning and ALARA in progress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0470-F964-4710-B8CD-3E2450450EC5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1259632" y="1028699"/>
          <a:ext cx="7687816" cy="5940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4" name="Acrobat Document" r:id="rId4" imgW="7543800" imgH="5829300" progId="AcroExch.Document.7">
                  <p:embed/>
                </p:oleObj>
              </mc:Choice>
              <mc:Fallback>
                <p:oleObj name="Acrobat Document" r:id="rId4" imgW="7543800" imgH="582930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028699"/>
                        <a:ext cx="7687816" cy="59405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 err="1" smtClean="0">
                <a:solidFill>
                  <a:schemeClr val="tx2"/>
                </a:solidFill>
              </a:rPr>
              <a:t>Separator</a:t>
            </a:r>
            <a:r>
              <a:rPr lang="fr-FR" sz="3600" b="1" dirty="0" smtClean="0">
                <a:solidFill>
                  <a:schemeClr val="tx2"/>
                </a:solidFill>
              </a:rPr>
              <a:t> Operations: GPS </a:t>
            </a:r>
            <a:r>
              <a:rPr lang="fr-FR" sz="3600" b="1" dirty="0" err="1" smtClean="0">
                <a:solidFill>
                  <a:schemeClr val="tx2"/>
                </a:solidFill>
              </a:rPr>
              <a:t>Frontend</a:t>
            </a:r>
            <a:endParaRPr lang="fr-FR" sz="3600" b="1" dirty="0">
              <a:solidFill>
                <a:schemeClr val="tx2"/>
              </a:solidFill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971600" y="2852936"/>
            <a:ext cx="7920880" cy="3975100"/>
            <a:chOff x="107504" y="1196752"/>
            <a:chExt cx="9084505" cy="5265876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2780928"/>
              <a:ext cx="8995856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Arrow Connector 8"/>
            <p:cNvCxnSpPr/>
            <p:nvPr/>
          </p:nvCxnSpPr>
          <p:spPr>
            <a:xfrm rot="5400000">
              <a:off x="7705142" y="3392202"/>
              <a:ext cx="2232248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4608798" y="4760354"/>
              <a:ext cx="180020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3528678" y="4904370"/>
              <a:ext cx="2376264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>
              <a:off x="3132634" y="3284984"/>
              <a:ext cx="1871414" cy="79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 flipV="1">
              <a:off x="3528678" y="5049974"/>
              <a:ext cx="1368152" cy="71849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1764482" y="4868366"/>
              <a:ext cx="1008112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792374" y="4688346"/>
              <a:ext cx="1368152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-719794" y="4760354"/>
              <a:ext cx="2520280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-179734" y="2348086"/>
              <a:ext cx="1584176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403648" y="5301208"/>
              <a:ext cx="998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End stop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3528" y="6021288"/>
              <a:ext cx="2652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mtClean="0"/>
                <a:t>Potentiomètre de position</a:t>
              </a:r>
              <a:endParaRPr lang="fr-CH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7544" y="1196752"/>
              <a:ext cx="22110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Moteur pneumatique</a:t>
              </a:r>
              <a:endParaRPr lang="fr-CH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48064" y="5661248"/>
              <a:ext cx="1982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Vis mère intérieure</a:t>
              </a:r>
              <a:endParaRPr lang="fr-CH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83968" y="6093296"/>
              <a:ext cx="19857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Renvoi conique 90°</a:t>
              </a:r>
              <a:endParaRPr lang="fr-CH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23928" y="1988840"/>
              <a:ext cx="2668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Traversée étanche rotative</a:t>
              </a:r>
              <a:endParaRPr lang="fr-CH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>
              <a:off x="574762" y="2672916"/>
              <a:ext cx="1224930" cy="79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971600" y="1700808"/>
              <a:ext cx="12186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Embrayage</a:t>
              </a:r>
              <a:endParaRPr lang="fr-CH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75656" y="2132856"/>
              <a:ext cx="2021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Vis mère extérieure</a:t>
              </a:r>
              <a:endParaRPr lang="fr-CH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5400000">
              <a:off x="1115219" y="3069357"/>
              <a:ext cx="1152922" cy="158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884368" y="1916832"/>
              <a:ext cx="1075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Electrode</a:t>
              </a:r>
              <a:endParaRPr lang="fr-CH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rot="16200000" flipV="1">
              <a:off x="5688124" y="4473116"/>
              <a:ext cx="1224136" cy="43204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300192" y="5229200"/>
              <a:ext cx="28918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Ecrou et tige de transmission</a:t>
              </a:r>
              <a:endParaRPr lang="fr-CH" dirty="0"/>
            </a:p>
          </p:txBody>
        </p:sp>
        <p:sp>
          <p:nvSpPr>
            <p:cNvPr id="31" name="Curved Up Arrow 30"/>
            <p:cNvSpPr/>
            <p:nvPr/>
          </p:nvSpPr>
          <p:spPr>
            <a:xfrm rot="6212685">
              <a:off x="2981526" y="4245116"/>
              <a:ext cx="360040" cy="227464"/>
            </a:xfrm>
            <a:prstGeom prst="curvedUpArrow">
              <a:avLst>
                <a:gd name="adj1" fmla="val 25000"/>
                <a:gd name="adj2" fmla="val 50000"/>
                <a:gd name="adj3" fmla="val 61846"/>
              </a:avLst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Curved Up Arrow 31"/>
            <p:cNvSpPr/>
            <p:nvPr/>
          </p:nvSpPr>
          <p:spPr>
            <a:xfrm rot="6212685">
              <a:off x="5120774" y="3732942"/>
              <a:ext cx="360040" cy="227464"/>
            </a:xfrm>
            <a:prstGeom prst="curvedUpArrow">
              <a:avLst>
                <a:gd name="adj1" fmla="val 25000"/>
                <a:gd name="adj2" fmla="val 50000"/>
                <a:gd name="adj3" fmla="val 61846"/>
              </a:avLst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Curved Up Arrow 32"/>
            <p:cNvSpPr/>
            <p:nvPr/>
          </p:nvSpPr>
          <p:spPr>
            <a:xfrm rot="14060222">
              <a:off x="4076575" y="3934471"/>
              <a:ext cx="500828" cy="278288"/>
            </a:xfrm>
            <a:prstGeom prst="curvedUpArrow">
              <a:avLst>
                <a:gd name="adj1" fmla="val 25000"/>
                <a:gd name="adj2" fmla="val 50000"/>
                <a:gd name="adj3" fmla="val 61846"/>
              </a:avLst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urved Up Arrow 33"/>
            <p:cNvSpPr/>
            <p:nvPr/>
          </p:nvSpPr>
          <p:spPr>
            <a:xfrm rot="6212685">
              <a:off x="224231" y="3012862"/>
              <a:ext cx="360040" cy="227464"/>
            </a:xfrm>
            <a:prstGeom prst="curvedUpArrow">
              <a:avLst>
                <a:gd name="adj1" fmla="val 25000"/>
                <a:gd name="adj2" fmla="val 50000"/>
                <a:gd name="adj3" fmla="val 61846"/>
              </a:avLst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Left-Right Arrow 34"/>
            <p:cNvSpPr/>
            <p:nvPr/>
          </p:nvSpPr>
          <p:spPr>
            <a:xfrm rot="1215178">
              <a:off x="7531686" y="4292327"/>
              <a:ext cx="862737" cy="196600"/>
            </a:xfrm>
            <a:prstGeom prst="leftRightArrow">
              <a:avLst>
                <a:gd name="adj1" fmla="val 34249"/>
                <a:gd name="adj2" fmla="val 104369"/>
              </a:avLst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Left-Right Arrow 35"/>
            <p:cNvSpPr/>
            <p:nvPr/>
          </p:nvSpPr>
          <p:spPr>
            <a:xfrm rot="1215178">
              <a:off x="1643732" y="4146201"/>
              <a:ext cx="508751" cy="119295"/>
            </a:xfrm>
            <a:prstGeom prst="leftRightArrow">
              <a:avLst>
                <a:gd name="adj1" fmla="val 34249"/>
                <a:gd name="adj2" fmla="val 104369"/>
              </a:avLst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3923928" y="2060848"/>
            <a:ext cx="0" cy="46085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71600" y="2348880"/>
            <a:ext cx="2987824" cy="3693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OK 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 Test positive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23928" y="2348880"/>
            <a:ext cx="446449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NOT OK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 Failure on transmission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0470-F964-4710-B8CD-3E2450450EC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851920" y="5013176"/>
            <a:ext cx="864096" cy="93610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>
            <a:stCxn id="42" idx="0"/>
          </p:cNvCxnSpPr>
          <p:nvPr/>
        </p:nvCxnSpPr>
        <p:spPr>
          <a:xfrm flipV="1">
            <a:off x="4283968" y="1772816"/>
            <a:ext cx="360040" cy="324036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419872" y="836712"/>
            <a:ext cx="2520280" cy="92333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Failure identified as being external </a:t>
            </a:r>
          </a:p>
          <a:p>
            <a:r>
              <a:rPr lang="en-US" dirty="0" smtClean="0"/>
              <a:t>Excellent news for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72000"/>
            <a:ext cx="7128792" cy="1143000"/>
          </a:xfrm>
        </p:spPr>
        <p:txBody>
          <a:bodyPr/>
          <a:lstStyle/>
          <a:p>
            <a:r>
              <a:rPr lang="en-US" dirty="0" smtClean="0"/>
              <a:t>Experimental hall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Remove and open RFQ Cooler</a:t>
            </a:r>
          </a:p>
          <a:p>
            <a:r>
              <a:rPr lang="en-US" dirty="0" smtClean="0"/>
              <a:t>RILIS</a:t>
            </a:r>
          </a:p>
          <a:p>
            <a:pPr lvl="1"/>
            <a:r>
              <a:rPr lang="en-US" dirty="0" smtClean="0"/>
              <a:t>Extension of laser lab</a:t>
            </a:r>
          </a:p>
          <a:p>
            <a:pPr lvl="1"/>
            <a:r>
              <a:rPr lang="en-US" dirty="0" smtClean="0"/>
              <a:t>Laser window modification</a:t>
            </a:r>
          </a:p>
          <a:p>
            <a:r>
              <a:rPr lang="en-US" dirty="0" smtClean="0"/>
              <a:t>New patch panels and remote mass marker power supplies</a:t>
            </a:r>
          </a:p>
          <a:p>
            <a:r>
              <a:rPr lang="en-US" dirty="0" smtClean="0"/>
              <a:t>Beam line adjustments</a:t>
            </a:r>
          </a:p>
          <a:p>
            <a:r>
              <a:rPr lang="en-US" dirty="0" smtClean="0"/>
              <a:t>Vacuum maintenance</a:t>
            </a:r>
          </a:p>
          <a:p>
            <a:r>
              <a:rPr lang="en-US" dirty="0" smtClean="0"/>
              <a:t>Beam instrumentation maintenance</a:t>
            </a:r>
            <a:endParaRPr lang="en-US" dirty="0"/>
          </a:p>
          <a:p>
            <a:r>
              <a:rPr lang="en-US" dirty="0" smtClean="0"/>
              <a:t>Tape stations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Modification of the HRS laser window holder</a:t>
            </a:r>
          </a:p>
          <a:p>
            <a:pPr lvl="1"/>
            <a:r>
              <a:rPr lang="en-US" dirty="0" smtClean="0"/>
              <a:t>Prolong tube in magnet </a:t>
            </a:r>
            <a:r>
              <a:rPr lang="en-US" dirty="0" smtClean="0">
                <a:sym typeface="Wingdings" pitchFamily="2" charset="2"/>
              </a:rPr>
              <a:t> To replace the removal tool</a:t>
            </a:r>
            <a:endParaRPr lang="en-US" dirty="0" smtClean="0"/>
          </a:p>
          <a:p>
            <a:pPr lvl="1"/>
            <a:r>
              <a:rPr lang="en-US" dirty="0" smtClean="0"/>
              <a:t>In order to facilitate the exchange of the window in the future</a:t>
            </a:r>
          </a:p>
          <a:p>
            <a:pPr lvl="1"/>
            <a:r>
              <a:rPr lang="en-US" dirty="0" smtClean="0"/>
              <a:t>Protection of </a:t>
            </a:r>
            <a:r>
              <a:rPr lang="en-US" dirty="0" err="1" smtClean="0"/>
              <a:t>orings</a:t>
            </a:r>
            <a:r>
              <a:rPr lang="en-US" dirty="0" smtClean="0"/>
              <a:t> from laser light needs to be integrated.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4252279"/>
            <a:ext cx="3390899" cy="2088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5" t="22750" r="19007" b="12015"/>
          <a:stretch/>
        </p:blipFill>
        <p:spPr bwMode="auto">
          <a:xfrm>
            <a:off x="5350934" y="4507389"/>
            <a:ext cx="2373842" cy="1578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676384" y="540099"/>
            <a:ext cx="504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716384" y="547007"/>
            <a:ext cx="0" cy="3542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79003" y="547007"/>
            <a:ext cx="0" cy="1368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9003" y="1915007"/>
            <a:ext cx="554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33403" y="1915007"/>
            <a:ext cx="0" cy="928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33403" y="2843807"/>
            <a:ext cx="201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44999" y="2843807"/>
            <a:ext cx="0" cy="453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44999" y="3297407"/>
            <a:ext cx="1627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72199" y="3297407"/>
            <a:ext cx="0" cy="792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72199" y="4089407"/>
            <a:ext cx="2656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65799" y="4615007"/>
            <a:ext cx="439200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04999" y="4089407"/>
            <a:ext cx="0" cy="52560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165799" y="4615007"/>
            <a:ext cx="0" cy="64800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165799" y="5263007"/>
            <a:ext cx="439200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04999" y="4615007"/>
            <a:ext cx="0" cy="64800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604999" y="5263007"/>
            <a:ext cx="0" cy="72000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68968" y="1981200"/>
            <a:ext cx="0" cy="363053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359922" y="5611730"/>
            <a:ext cx="810986" cy="862607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28398" y="6474337"/>
            <a:ext cx="1031524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5"/>
          <p:cNvGrpSpPr/>
          <p:nvPr/>
        </p:nvGrpSpPr>
        <p:grpSpPr>
          <a:xfrm>
            <a:off x="2170908" y="4819730"/>
            <a:ext cx="1051200" cy="792000"/>
            <a:chOff x="2157991" y="4731600"/>
            <a:chExt cx="1051200" cy="792000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2157991" y="5523600"/>
              <a:ext cx="1051200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157991" y="4783581"/>
              <a:ext cx="1051200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3209191" y="4731600"/>
              <a:ext cx="0" cy="7920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2157991" y="4731600"/>
              <a:ext cx="1051200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157991" y="5461027"/>
              <a:ext cx="1051200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2334203" y="4786615"/>
              <a:ext cx="0" cy="68196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2504132" y="4781496"/>
              <a:ext cx="0" cy="68196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2675635" y="4783581"/>
              <a:ext cx="0" cy="68196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3026646" y="4786615"/>
              <a:ext cx="0" cy="68196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2840750" y="4786615"/>
              <a:ext cx="0" cy="68196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/>
          <p:nvPr/>
        </p:nvCxnSpPr>
        <p:spPr>
          <a:xfrm>
            <a:off x="2248737" y="3294181"/>
            <a:ext cx="0" cy="1512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243399" y="3294181"/>
            <a:ext cx="2016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243399" y="4811202"/>
            <a:ext cx="19224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213142" y="3222695"/>
            <a:ext cx="43200" cy="86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249786" y="3932280"/>
            <a:ext cx="182346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713882" y="3297407"/>
            <a:ext cx="0" cy="150877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800000">
            <a:off x="3122453" y="3439980"/>
            <a:ext cx="583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-1800000">
            <a:off x="3403043" y="4673930"/>
            <a:ext cx="583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966030" y="3693407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254 cm</a:t>
            </a:r>
          </a:p>
        </p:txBody>
      </p:sp>
      <p:sp>
        <p:nvSpPr>
          <p:cNvPr id="63" name="TextBox 62"/>
          <p:cNvSpPr txBox="1"/>
          <p:nvPr/>
        </p:nvSpPr>
        <p:spPr>
          <a:xfrm rot="-5400000">
            <a:off x="2273222" y="4196866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210 cm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4073248" y="5983007"/>
            <a:ext cx="2041802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115050" y="5983007"/>
            <a:ext cx="0" cy="64800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6115050" y="6625328"/>
            <a:ext cx="601334" cy="5679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728999" y="4086695"/>
            <a:ext cx="0" cy="253863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072199" y="4086695"/>
            <a:ext cx="1049" cy="2538633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222108" y="5611730"/>
            <a:ext cx="7400" cy="1019277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3229508" y="6628167"/>
            <a:ext cx="843740" cy="4447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489857" y="1981200"/>
            <a:ext cx="1681052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947177" y="19150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28 m</a:t>
            </a:r>
            <a:r>
              <a:rPr lang="en-GB" baseline="30000" dirty="0" smtClean="0"/>
              <a:t>2</a:t>
            </a:r>
            <a:endParaRPr lang="en-GB" baseline="30000" dirty="0"/>
          </a:p>
        </p:txBody>
      </p:sp>
      <p:sp>
        <p:nvSpPr>
          <p:cNvPr id="82" name="TextBox 81"/>
          <p:cNvSpPr txBox="1"/>
          <p:nvPr/>
        </p:nvSpPr>
        <p:spPr>
          <a:xfrm>
            <a:off x="2966030" y="4158798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5.8 m</a:t>
            </a:r>
            <a:r>
              <a:rPr lang="en-GB" sz="1600" baseline="30000" dirty="0" smtClean="0"/>
              <a:t>2</a:t>
            </a:r>
            <a:endParaRPr lang="en-GB" sz="1600" baseline="30000" dirty="0"/>
          </a:p>
        </p:txBody>
      </p:sp>
      <p:sp>
        <p:nvSpPr>
          <p:cNvPr id="84" name="TextBox 83"/>
          <p:cNvSpPr txBox="1"/>
          <p:nvPr/>
        </p:nvSpPr>
        <p:spPr>
          <a:xfrm>
            <a:off x="899592" y="3573016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REX EBIS</a:t>
            </a:r>
            <a:endParaRPr lang="en-GB" baseline="30000" dirty="0"/>
          </a:p>
        </p:txBody>
      </p:sp>
      <p:sp>
        <p:nvSpPr>
          <p:cNvPr id="85" name="TextBox 84"/>
          <p:cNvSpPr txBox="1"/>
          <p:nvPr/>
        </p:nvSpPr>
        <p:spPr>
          <a:xfrm>
            <a:off x="3943302" y="1480002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RILIS</a:t>
            </a:r>
            <a:endParaRPr lang="en-GB" baseline="30000" dirty="0"/>
          </a:p>
        </p:txBody>
      </p:sp>
      <p:sp>
        <p:nvSpPr>
          <p:cNvPr id="86" name="TextBox 85"/>
          <p:cNvSpPr txBox="1"/>
          <p:nvPr/>
        </p:nvSpPr>
        <p:spPr>
          <a:xfrm>
            <a:off x="5213142" y="4893675"/>
            <a:ext cx="1162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IS COOLER</a:t>
            </a:r>
            <a:endParaRPr lang="en-GB" baseline="30000" dirty="0"/>
          </a:p>
        </p:txBody>
      </p:sp>
      <p:sp>
        <p:nvSpPr>
          <p:cNvPr id="56" name="TextBox 55"/>
          <p:cNvSpPr txBox="1"/>
          <p:nvPr/>
        </p:nvSpPr>
        <p:spPr>
          <a:xfrm>
            <a:off x="7184571" y="457200"/>
            <a:ext cx="1001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Option 1</a:t>
            </a:r>
            <a:endParaRPr lang="en-GB" dirty="0"/>
          </a:p>
        </p:txBody>
      </p:sp>
      <p:sp>
        <p:nvSpPr>
          <p:cNvPr id="57" name="Title 5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RILIS Extension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5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676384" y="540099"/>
            <a:ext cx="504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716384" y="547007"/>
            <a:ext cx="0" cy="3542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79003" y="547007"/>
            <a:ext cx="0" cy="1368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9003" y="1915007"/>
            <a:ext cx="554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33403" y="1915007"/>
            <a:ext cx="0" cy="928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33403" y="2843807"/>
            <a:ext cx="201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44999" y="2843807"/>
            <a:ext cx="0" cy="453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44999" y="3297407"/>
            <a:ext cx="5984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72199" y="3297407"/>
            <a:ext cx="0" cy="792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72199" y="4089407"/>
            <a:ext cx="2656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65799" y="4615007"/>
            <a:ext cx="439200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04999" y="4089407"/>
            <a:ext cx="0" cy="174240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65799" y="4615007"/>
            <a:ext cx="0" cy="64800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65799" y="5263007"/>
            <a:ext cx="439200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68648" y="4147007"/>
            <a:ext cx="0" cy="168480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68968" y="1981200"/>
            <a:ext cx="1941" cy="4493137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359922" y="5611730"/>
            <a:ext cx="810986" cy="862607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28398" y="6474337"/>
            <a:ext cx="1031524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373966" y="6474337"/>
            <a:ext cx="1978233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170909" y="5699014"/>
            <a:ext cx="1173334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344243" y="5647033"/>
            <a:ext cx="0" cy="79200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168968" y="5647033"/>
            <a:ext cx="1175278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433779" y="6422383"/>
            <a:ext cx="1908792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177860" y="5702049"/>
            <a:ext cx="0" cy="72033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248737" y="3294181"/>
            <a:ext cx="0" cy="2304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243399" y="3294181"/>
            <a:ext cx="2016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243399" y="5598181"/>
            <a:ext cx="11088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213142" y="3222695"/>
            <a:ext cx="43200" cy="86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249786" y="3932280"/>
            <a:ext cx="182346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682839" y="3297407"/>
            <a:ext cx="0" cy="22980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3600000">
            <a:off x="3211116" y="4407810"/>
            <a:ext cx="597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966030" y="3693407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254 cm</a:t>
            </a:r>
          </a:p>
        </p:txBody>
      </p:sp>
      <p:sp>
        <p:nvSpPr>
          <p:cNvPr id="43" name="TextBox 42"/>
          <p:cNvSpPr txBox="1"/>
          <p:nvPr/>
        </p:nvSpPr>
        <p:spPr>
          <a:xfrm rot="-5400000">
            <a:off x="2273222" y="4196866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320 cm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3968648" y="5831807"/>
            <a:ext cx="2146402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115050" y="5831807"/>
            <a:ext cx="0" cy="79920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115050" y="6625328"/>
            <a:ext cx="601334" cy="5679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728999" y="4086695"/>
            <a:ext cx="0" cy="253863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072199" y="4086695"/>
            <a:ext cx="1049" cy="2538633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344243" y="5598181"/>
            <a:ext cx="0" cy="1027147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89857" y="1981200"/>
            <a:ext cx="1681052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947177" y="19150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28 m</a:t>
            </a:r>
            <a:r>
              <a:rPr lang="en-GB" baseline="30000" dirty="0" smtClean="0"/>
              <a:t>2</a:t>
            </a:r>
            <a:endParaRPr lang="en-GB" baseline="30000" dirty="0"/>
          </a:p>
        </p:txBody>
      </p:sp>
      <p:sp>
        <p:nvSpPr>
          <p:cNvPr id="53" name="TextBox 52"/>
          <p:cNvSpPr txBox="1"/>
          <p:nvPr/>
        </p:nvSpPr>
        <p:spPr>
          <a:xfrm>
            <a:off x="2682138" y="5021891"/>
            <a:ext cx="567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6 m</a:t>
            </a:r>
            <a:r>
              <a:rPr lang="en-GB" sz="1600" baseline="30000" dirty="0" smtClean="0"/>
              <a:t>2</a:t>
            </a:r>
            <a:endParaRPr lang="en-GB" sz="1600" baseline="30000" dirty="0"/>
          </a:p>
        </p:txBody>
      </p:sp>
      <p:sp>
        <p:nvSpPr>
          <p:cNvPr id="54" name="TextBox 53"/>
          <p:cNvSpPr txBox="1"/>
          <p:nvPr/>
        </p:nvSpPr>
        <p:spPr>
          <a:xfrm>
            <a:off x="899592" y="3573016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REX EBIS</a:t>
            </a:r>
            <a:endParaRPr lang="en-GB" baseline="30000" dirty="0"/>
          </a:p>
        </p:txBody>
      </p:sp>
      <p:sp>
        <p:nvSpPr>
          <p:cNvPr id="55" name="TextBox 54"/>
          <p:cNvSpPr txBox="1"/>
          <p:nvPr/>
        </p:nvSpPr>
        <p:spPr>
          <a:xfrm>
            <a:off x="3943302" y="1480002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RILIS</a:t>
            </a:r>
            <a:endParaRPr lang="en-GB" baseline="30000" dirty="0"/>
          </a:p>
        </p:txBody>
      </p:sp>
      <p:sp>
        <p:nvSpPr>
          <p:cNvPr id="56" name="TextBox 55"/>
          <p:cNvSpPr txBox="1"/>
          <p:nvPr/>
        </p:nvSpPr>
        <p:spPr>
          <a:xfrm>
            <a:off x="5213142" y="4893675"/>
            <a:ext cx="1162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IS COOLER</a:t>
            </a:r>
            <a:endParaRPr lang="en-GB" baseline="30000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3342569" y="4787219"/>
            <a:ext cx="1674" cy="8028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352199" y="4091886"/>
            <a:ext cx="720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964199" y="4143631"/>
            <a:ext cx="640800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712199" y="3294181"/>
            <a:ext cx="36104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2980303" y="3222695"/>
            <a:ext cx="912420" cy="744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361240" y="4084783"/>
            <a:ext cx="1674" cy="72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3362914" y="5456280"/>
            <a:ext cx="70928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380004" y="5179281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100 cm</a:t>
            </a:r>
          </a:p>
        </p:txBody>
      </p:sp>
      <p:cxnSp>
        <p:nvCxnSpPr>
          <p:cNvPr id="95" name="Straight Connector 94"/>
          <p:cNvCxnSpPr/>
          <p:nvPr/>
        </p:nvCxnSpPr>
        <p:spPr>
          <a:xfrm flipV="1">
            <a:off x="3043451" y="5702049"/>
            <a:ext cx="0" cy="72033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2891036" y="5702049"/>
            <a:ext cx="0" cy="72033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2734086" y="5702049"/>
            <a:ext cx="0" cy="72033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2595586" y="5702049"/>
            <a:ext cx="0" cy="72033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2458618" y="5702049"/>
            <a:ext cx="0" cy="72033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2321104" y="5702049"/>
            <a:ext cx="0" cy="72033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7184571" y="457200"/>
            <a:ext cx="1001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Option 2</a:t>
            </a:r>
            <a:endParaRPr lang="en-GB" dirty="0"/>
          </a:p>
        </p:txBody>
      </p:sp>
      <p:sp>
        <p:nvSpPr>
          <p:cNvPr id="62" name="Title 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RILIS Extension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9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676384" y="540099"/>
            <a:ext cx="504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716384" y="547007"/>
            <a:ext cx="0" cy="3542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79003" y="547007"/>
            <a:ext cx="0" cy="1368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9003" y="1915007"/>
            <a:ext cx="554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33403" y="1915007"/>
            <a:ext cx="0" cy="928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33403" y="2843807"/>
            <a:ext cx="201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44999" y="2843807"/>
            <a:ext cx="0" cy="453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44999" y="3297407"/>
            <a:ext cx="5984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72199" y="3297407"/>
            <a:ext cx="0" cy="792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72199" y="4089407"/>
            <a:ext cx="2656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65799" y="4615007"/>
            <a:ext cx="439200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04999" y="4089407"/>
            <a:ext cx="0" cy="174240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65799" y="4615007"/>
            <a:ext cx="0" cy="64800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65799" y="5263007"/>
            <a:ext cx="439200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68648" y="4147007"/>
            <a:ext cx="0" cy="168480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28398" y="6474337"/>
            <a:ext cx="1031524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243399" y="3294181"/>
            <a:ext cx="2016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249786" y="4809208"/>
            <a:ext cx="11088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213142" y="3222695"/>
            <a:ext cx="43200" cy="86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249786" y="3932280"/>
            <a:ext cx="182346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3600000">
            <a:off x="3211116" y="4407810"/>
            <a:ext cx="597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966030" y="3693407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254 cm</a:t>
            </a:r>
          </a:p>
        </p:txBody>
      </p:sp>
      <p:sp>
        <p:nvSpPr>
          <p:cNvPr id="40" name="TextBox 39"/>
          <p:cNvSpPr txBox="1"/>
          <p:nvPr/>
        </p:nvSpPr>
        <p:spPr>
          <a:xfrm rot="-5400000">
            <a:off x="2273222" y="4196866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210 cm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3968648" y="5831807"/>
            <a:ext cx="2146402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115050" y="5831807"/>
            <a:ext cx="0" cy="79920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115050" y="6625328"/>
            <a:ext cx="601334" cy="5679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728999" y="4086695"/>
            <a:ext cx="0" cy="253863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072199" y="4086695"/>
            <a:ext cx="1049" cy="2538633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352199" y="4806181"/>
            <a:ext cx="0" cy="181746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489857" y="1981200"/>
            <a:ext cx="1681052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947177" y="19150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28 m</a:t>
            </a:r>
            <a:r>
              <a:rPr lang="en-GB" baseline="30000" dirty="0" smtClean="0"/>
              <a:t>2</a:t>
            </a:r>
            <a:endParaRPr lang="en-GB" baseline="30000" dirty="0"/>
          </a:p>
        </p:txBody>
      </p:sp>
      <p:sp>
        <p:nvSpPr>
          <p:cNvPr id="49" name="TextBox 48"/>
          <p:cNvSpPr txBox="1"/>
          <p:nvPr/>
        </p:nvSpPr>
        <p:spPr>
          <a:xfrm>
            <a:off x="2713238" y="4166088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4.3 m</a:t>
            </a:r>
            <a:r>
              <a:rPr lang="en-GB" sz="1600" baseline="30000" dirty="0" smtClean="0"/>
              <a:t>2</a:t>
            </a:r>
            <a:endParaRPr lang="en-GB" sz="1600" baseline="30000" dirty="0"/>
          </a:p>
        </p:txBody>
      </p:sp>
      <p:sp>
        <p:nvSpPr>
          <p:cNvPr id="50" name="TextBox 49"/>
          <p:cNvSpPr txBox="1"/>
          <p:nvPr/>
        </p:nvSpPr>
        <p:spPr>
          <a:xfrm>
            <a:off x="899592" y="3573016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REX EBIS</a:t>
            </a:r>
            <a:endParaRPr lang="en-GB" baseline="30000" dirty="0"/>
          </a:p>
        </p:txBody>
      </p:sp>
      <p:sp>
        <p:nvSpPr>
          <p:cNvPr id="51" name="TextBox 50"/>
          <p:cNvSpPr txBox="1"/>
          <p:nvPr/>
        </p:nvSpPr>
        <p:spPr>
          <a:xfrm>
            <a:off x="3943302" y="1480002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RILIS</a:t>
            </a:r>
            <a:endParaRPr lang="en-GB" baseline="30000" dirty="0"/>
          </a:p>
        </p:txBody>
      </p:sp>
      <p:sp>
        <p:nvSpPr>
          <p:cNvPr id="52" name="TextBox 51"/>
          <p:cNvSpPr txBox="1"/>
          <p:nvPr/>
        </p:nvSpPr>
        <p:spPr>
          <a:xfrm>
            <a:off x="5213142" y="4893675"/>
            <a:ext cx="1162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IS COOLER</a:t>
            </a:r>
            <a:endParaRPr lang="en-GB" baseline="30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3347945" y="4738255"/>
            <a:ext cx="0" cy="8147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352199" y="4091886"/>
            <a:ext cx="720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964199" y="4143631"/>
            <a:ext cx="640800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712199" y="3294181"/>
            <a:ext cx="36104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2980303" y="3222695"/>
            <a:ext cx="912420" cy="744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361240" y="4084783"/>
            <a:ext cx="1674" cy="72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362914" y="5456280"/>
            <a:ext cx="70928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380004" y="5179281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100 cm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2249786" y="3297407"/>
            <a:ext cx="0" cy="1512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4"/>
          <p:cNvGrpSpPr/>
          <p:nvPr/>
        </p:nvGrpSpPr>
        <p:grpSpPr>
          <a:xfrm>
            <a:off x="2170908" y="4819730"/>
            <a:ext cx="1051200" cy="792000"/>
            <a:chOff x="2157991" y="4731600"/>
            <a:chExt cx="1051200" cy="792000"/>
          </a:xfrm>
        </p:grpSpPr>
        <p:cxnSp>
          <p:nvCxnSpPr>
            <p:cNvPr id="66" name="Straight Connector 65"/>
            <p:cNvCxnSpPr/>
            <p:nvPr/>
          </p:nvCxnSpPr>
          <p:spPr>
            <a:xfrm flipH="1">
              <a:off x="2157991" y="5523600"/>
              <a:ext cx="1051200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2157991" y="4783581"/>
              <a:ext cx="1051200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3209191" y="4731600"/>
              <a:ext cx="0" cy="7920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2157991" y="4731600"/>
              <a:ext cx="1051200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2157991" y="5461027"/>
              <a:ext cx="1051200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2334203" y="4786615"/>
              <a:ext cx="0" cy="68196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2504132" y="4781496"/>
              <a:ext cx="0" cy="68196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2675635" y="4783581"/>
              <a:ext cx="0" cy="68196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3026646" y="4786615"/>
              <a:ext cx="0" cy="68196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2840750" y="4786615"/>
              <a:ext cx="0" cy="68196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Straight Connector 76"/>
          <p:cNvCxnSpPr/>
          <p:nvPr/>
        </p:nvCxnSpPr>
        <p:spPr>
          <a:xfrm>
            <a:off x="2168968" y="1981200"/>
            <a:ext cx="0" cy="363053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359922" y="5611730"/>
            <a:ext cx="810986" cy="862607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2170909" y="5611730"/>
            <a:ext cx="1190331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2713882" y="3297407"/>
            <a:ext cx="0" cy="150877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184571" y="457200"/>
            <a:ext cx="1001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Option 3</a:t>
            </a:r>
            <a:endParaRPr lang="en-GB" dirty="0"/>
          </a:p>
        </p:txBody>
      </p:sp>
      <p:sp>
        <p:nvSpPr>
          <p:cNvPr id="63" name="Title 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RILIS Extension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8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26-R-040 (old class C lab)</a:t>
            </a:r>
          </a:p>
          <a:p>
            <a:pPr lvl="1"/>
            <a:r>
              <a:rPr lang="en-US" dirty="0" smtClean="0"/>
              <a:t>Decommissioned as a radioactive laboratory in February 2013</a:t>
            </a:r>
          </a:p>
          <a:p>
            <a:pPr lvl="1"/>
            <a:r>
              <a:rPr lang="en-US" dirty="0" smtClean="0"/>
              <a:t>Be used as a lab for assembly of equipment, new off-line</a:t>
            </a:r>
          </a:p>
          <a:p>
            <a:r>
              <a:rPr lang="en-US" dirty="0" smtClean="0"/>
              <a:t>New </a:t>
            </a:r>
            <a:r>
              <a:rPr lang="en-US" dirty="0" err="1" smtClean="0"/>
              <a:t>nano</a:t>
            </a:r>
            <a:r>
              <a:rPr lang="en-US" dirty="0" smtClean="0"/>
              <a:t>-material lab (safety)</a:t>
            </a:r>
          </a:p>
          <a:p>
            <a:r>
              <a:rPr lang="en-US" dirty="0" smtClean="0"/>
              <a:t>Design Study activities</a:t>
            </a:r>
          </a:p>
          <a:p>
            <a:pPr lvl="1"/>
            <a:r>
              <a:rPr lang="en-US" dirty="0" smtClean="0"/>
              <a:t>FE #8 and #9, new RFQ Cooler, off line separator</a:t>
            </a:r>
          </a:p>
          <a:p>
            <a:r>
              <a:rPr lang="en-US" dirty="0" smtClean="0"/>
              <a:t>Pump stand x 2</a:t>
            </a:r>
          </a:p>
          <a:p>
            <a:pPr lvl="1"/>
            <a:r>
              <a:rPr lang="en-US" dirty="0" smtClean="0"/>
              <a:t>Replace old </a:t>
            </a:r>
            <a:r>
              <a:rPr lang="en-US" dirty="0" err="1" smtClean="0"/>
              <a:t>Balzers</a:t>
            </a:r>
            <a:r>
              <a:rPr lang="en-US" dirty="0" smtClean="0"/>
              <a:t> and existing contaminated </a:t>
            </a:r>
            <a:r>
              <a:rPr lang="en-US" dirty="0" err="1" smtClean="0"/>
              <a:t>pumpstand</a:t>
            </a:r>
            <a:r>
              <a:rPr lang="en-US" dirty="0" smtClean="0"/>
              <a:t> in lab.</a:t>
            </a:r>
          </a:p>
          <a:p>
            <a:r>
              <a:rPr lang="en-US" dirty="0" smtClean="0"/>
              <a:t>New pill press</a:t>
            </a:r>
          </a:p>
          <a:p>
            <a:pPr lvl="1"/>
            <a:r>
              <a:rPr lang="en-US" dirty="0" smtClean="0"/>
              <a:t>Required for </a:t>
            </a:r>
            <a:r>
              <a:rPr lang="en-US" dirty="0" err="1" smtClean="0"/>
              <a:t>nano</a:t>
            </a:r>
            <a:r>
              <a:rPr lang="en-US" dirty="0" smtClean="0"/>
              <a:t>-materials</a:t>
            </a:r>
          </a:p>
          <a:p>
            <a:r>
              <a:rPr lang="en-US" dirty="0" smtClean="0"/>
              <a:t>Target development</a:t>
            </a:r>
          </a:p>
          <a:p>
            <a:pPr lvl="1"/>
            <a:r>
              <a:rPr lang="en-US" dirty="0" smtClean="0"/>
              <a:t>Uranium set-up</a:t>
            </a:r>
          </a:p>
          <a:p>
            <a:pPr lvl="1"/>
            <a:r>
              <a:rPr lang="en-US" dirty="0" smtClean="0"/>
              <a:t>Lead Bismuth loop</a:t>
            </a:r>
          </a:p>
          <a:p>
            <a:pPr lvl="1"/>
            <a:r>
              <a:rPr lang="en-US" dirty="0" smtClean="0"/>
              <a:t>N-converter geometry</a:t>
            </a:r>
          </a:p>
          <a:p>
            <a:r>
              <a:rPr lang="en-US" dirty="0" smtClean="0"/>
              <a:t>Off line maintenance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6" t="19243" r="18625" b="24588"/>
          <a:stretch/>
        </p:blipFill>
        <p:spPr bwMode="auto">
          <a:xfrm>
            <a:off x="4572000" y="4221088"/>
            <a:ext cx="4244077" cy="23237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Everything finished by the end of March 2014</a:t>
            </a:r>
          </a:p>
          <a:p>
            <a:pPr>
              <a:buNone/>
            </a:pPr>
            <a:r>
              <a:rPr lang="en-US" sz="2400" dirty="0" smtClean="0"/>
              <a:t>Cold check starts the beginning of April</a:t>
            </a:r>
          </a:p>
          <a:p>
            <a:pPr>
              <a:buNone/>
            </a:pPr>
            <a:r>
              <a:rPr lang="en-US" sz="2400" dirty="0" smtClean="0"/>
              <a:t>Separator courses probably end of May/beginning of June</a:t>
            </a:r>
          </a:p>
          <a:p>
            <a:pPr>
              <a:buNone/>
            </a:pPr>
            <a:r>
              <a:rPr lang="en-US" sz="2400" dirty="0" smtClean="0"/>
              <a:t>Protons to ISOLDE 16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June 2014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…and don’t worry. Everything will be alright in the end.</a:t>
            </a:r>
          </a:p>
          <a:p>
            <a:pPr>
              <a:buNone/>
            </a:pPr>
            <a:r>
              <a:rPr lang="en-US" sz="2400" dirty="0" smtClean="0"/>
              <a:t>And if its not alright…</a:t>
            </a:r>
          </a:p>
          <a:p>
            <a:pPr>
              <a:buNone/>
            </a:pPr>
            <a:r>
              <a:rPr lang="en-US" sz="2400" dirty="0" smtClean="0"/>
              <a:t>It’s not the end!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Thank you for your attention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0470-F964-4710-B8CD-3E2450450EC5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RFQ Cooler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Discrepancies in the transmission and operation of the RFQ Cooler as a function of: mass, operator, faraday cups, calculations etc</a:t>
            </a:r>
          </a:p>
          <a:p>
            <a:endParaRPr lang="en-US" dirty="0" smtClean="0"/>
          </a:p>
          <a:p>
            <a:r>
              <a:rPr lang="en-US" b="1" dirty="0" smtClean="0"/>
              <a:t>Alignment</a:t>
            </a:r>
          </a:p>
          <a:p>
            <a:pPr lvl="1"/>
            <a:r>
              <a:rPr lang="en-US" dirty="0" smtClean="0"/>
              <a:t>Current position to be verified/determined</a:t>
            </a:r>
          </a:p>
          <a:p>
            <a:pPr lvl="1"/>
            <a:r>
              <a:rPr lang="en-US" dirty="0" smtClean="0"/>
              <a:t>Removed and taken to Class A laboratory</a:t>
            </a:r>
          </a:p>
          <a:p>
            <a:pPr lvl="1"/>
            <a:r>
              <a:rPr lang="en-US" dirty="0" smtClean="0"/>
              <a:t>Alignment checked and modifications made</a:t>
            </a:r>
          </a:p>
          <a:p>
            <a:pPr lvl="1"/>
            <a:r>
              <a:rPr lang="en-US" dirty="0" smtClean="0"/>
              <a:t>Installation into beam lines</a:t>
            </a:r>
          </a:p>
          <a:p>
            <a:r>
              <a:rPr lang="en-US" b="1" dirty="0" smtClean="0"/>
              <a:t>Gas valve</a:t>
            </a:r>
          </a:p>
          <a:p>
            <a:pPr lvl="1"/>
            <a:r>
              <a:rPr lang="en-US" dirty="0" smtClean="0"/>
              <a:t>Gas valve system for new RFQ Cooler will be duplicated for “old” one</a:t>
            </a:r>
          </a:p>
          <a:p>
            <a:r>
              <a:rPr lang="en-US" b="1" dirty="0" smtClean="0"/>
              <a:t>RF amplifier</a:t>
            </a:r>
          </a:p>
          <a:p>
            <a:pPr lvl="1"/>
            <a:r>
              <a:rPr lang="en-US" dirty="0" smtClean="0"/>
              <a:t>To be followed with the RF group</a:t>
            </a:r>
          </a:p>
          <a:p>
            <a:r>
              <a:rPr lang="en-US" b="1" dirty="0" smtClean="0"/>
              <a:t>Electrical connections</a:t>
            </a:r>
          </a:p>
          <a:p>
            <a:pPr lvl="1"/>
            <a:r>
              <a:rPr lang="en-US" dirty="0" smtClean="0"/>
              <a:t>Verified and corrected while in Class A Laboratory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New compatible RFQ Cooler being built within the Design Study</a:t>
            </a:r>
          </a:p>
          <a:p>
            <a:pPr lvl="1"/>
            <a:r>
              <a:rPr lang="en-US" dirty="0" smtClean="0"/>
              <a:t>Can be used for verification and testing in 3 months.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0470-F964-4710-B8CD-3E2450450EC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Tape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old one is/has come to the end of its lifetime.</a:t>
            </a:r>
          </a:p>
          <a:p>
            <a:pPr lvl="1"/>
            <a:r>
              <a:rPr lang="en-US" dirty="0" smtClean="0"/>
              <a:t>Discrepancies in measurements (factor of 10) especially towards the end of last year.</a:t>
            </a:r>
          </a:p>
          <a:p>
            <a:r>
              <a:rPr lang="en-US" dirty="0" smtClean="0"/>
              <a:t>The Fast Tape Station (FTS)</a:t>
            </a:r>
          </a:p>
          <a:p>
            <a:pPr lvl="1"/>
            <a:r>
              <a:rPr lang="en-US" dirty="0" smtClean="0"/>
              <a:t>Vacuum leak finally repaired.</a:t>
            </a:r>
          </a:p>
          <a:p>
            <a:pPr lvl="1"/>
            <a:r>
              <a:rPr lang="en-US" dirty="0" smtClean="0"/>
              <a:t>Moved out from the LA2 line</a:t>
            </a:r>
          </a:p>
          <a:p>
            <a:pPr lvl="1"/>
            <a:r>
              <a:rPr lang="en-US" dirty="0" smtClean="0"/>
              <a:t>Controls issues still not solved (offer from P. Dessagne to help)</a:t>
            </a:r>
          </a:p>
          <a:p>
            <a:pPr lvl="1"/>
            <a:r>
              <a:rPr lang="en-US" dirty="0" smtClean="0"/>
              <a:t>Difficult to integrate into CAO beam line.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Build two identical tape stations during LS1</a:t>
            </a:r>
          </a:p>
          <a:p>
            <a:pPr lvl="1"/>
            <a:r>
              <a:rPr lang="en-US" dirty="0" smtClean="0"/>
              <a:t>Similar transport times as existing</a:t>
            </a:r>
          </a:p>
          <a:p>
            <a:pPr lvl="1"/>
            <a:r>
              <a:rPr lang="en-US" dirty="0" smtClean="0"/>
              <a:t>In beam measurements for short lived isotopes</a:t>
            </a:r>
          </a:p>
          <a:p>
            <a:pPr lvl="1"/>
            <a:r>
              <a:rPr lang="en-US" dirty="0" smtClean="0"/>
              <a:t>Support from EN-STI for controls and PH-SME for detectors</a:t>
            </a:r>
          </a:p>
          <a:p>
            <a:pPr lvl="1"/>
            <a:r>
              <a:rPr lang="en-US" dirty="0" smtClean="0"/>
              <a:t>Mobile unit will be available as a spare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0470-F964-4710-B8CD-3E2450450EC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2" descr="C:\Users\emacario.CERN\AppData\Local\Microsoft\Windows\Temporary Internet Files\Content.Outlook\CP1RAZR7\elodie-tapestation-implantation-poin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9" t="8374" r="20208" b="5338"/>
          <a:stretch/>
        </p:blipFill>
        <p:spPr bwMode="auto">
          <a:xfrm>
            <a:off x="7380312" y="3284984"/>
            <a:ext cx="1397386" cy="3314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1187624" y="0"/>
            <a:ext cx="698477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Alignment </a:t>
            </a:r>
            <a: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– horizontal plane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bearings comparison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15616" y="1916832"/>
          <a:ext cx="4416945" cy="2888028"/>
        </p:xfrm>
        <a:graphic>
          <a:graphicData uri="http://schemas.openxmlformats.org/drawingml/2006/table">
            <a:tbl>
              <a:tblPr/>
              <a:tblGrid>
                <a:gridCol w="1405392"/>
                <a:gridCol w="1003851"/>
                <a:gridCol w="1003851"/>
                <a:gridCol w="1003851"/>
              </a:tblGrid>
              <a:tr h="4018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3366"/>
                          </a:solidFill>
                          <a:effectLst/>
                          <a:latin typeface="Calibri"/>
                        </a:rPr>
                        <a:t>Line</a:t>
                      </a:r>
                    </a:p>
                  </a:txBody>
                  <a:tcPr marL="9524" marR="9524" marT="9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Calibri"/>
                        </a:rPr>
                        <a:t>Theoretical</a:t>
                      </a:r>
                      <a:endParaRPr lang="pl-PL" sz="1400" b="1" i="0" u="none" strike="noStrike" dirty="0" smtClean="0">
                        <a:solidFill>
                          <a:srgbClr val="003366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Calibri"/>
                        </a:rPr>
                        <a:t>Bearing</a:t>
                      </a:r>
                      <a:endParaRPr lang="en-GB" sz="1400" b="1" i="0" u="none" strike="noStrike" dirty="0">
                        <a:solidFill>
                          <a:srgbClr val="003366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Calibri"/>
                        </a:rPr>
                        <a:t>Calculated</a:t>
                      </a:r>
                      <a:endParaRPr lang="pl-PL" sz="1400" b="1" i="0" u="none" strike="noStrike" dirty="0" smtClean="0">
                        <a:solidFill>
                          <a:srgbClr val="003366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Calibri"/>
                        </a:rPr>
                        <a:t>Bearing</a:t>
                      </a:r>
                      <a:endParaRPr lang="en-GB" sz="1400" b="1" i="0" u="none" strike="noStrike" dirty="0">
                        <a:solidFill>
                          <a:srgbClr val="003366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Calibri"/>
                        </a:rPr>
                        <a:t>Difference</a:t>
                      </a:r>
                    </a:p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Calibri"/>
                        </a:rPr>
                        <a:t>Calc-Theo</a:t>
                      </a:r>
                      <a:endParaRPr lang="en-GB" sz="1400" b="1" i="0" u="none" strike="noStrike" dirty="0">
                        <a:solidFill>
                          <a:srgbClr val="003366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3366"/>
                          </a:solidFill>
                          <a:effectLst/>
                          <a:latin typeface="Calibri"/>
                        </a:rPr>
                        <a:t>[g]</a:t>
                      </a:r>
                    </a:p>
                  </a:txBody>
                  <a:tcPr marL="9524" marR="9524" marT="9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3366"/>
                          </a:solidFill>
                          <a:effectLst/>
                          <a:latin typeface="Calibri"/>
                        </a:rPr>
                        <a:t>[g]</a:t>
                      </a:r>
                    </a:p>
                  </a:txBody>
                  <a:tcPr marL="9524" marR="9524" marT="9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pl-PL" sz="14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Calibri"/>
                        </a:rPr>
                        <a:t>cc</a:t>
                      </a:r>
                      <a:r>
                        <a:rPr lang="en-GB" sz="14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GB" sz="1400" b="1" i="0" u="none" strike="noStrike" dirty="0">
                        <a:solidFill>
                          <a:srgbClr val="003366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4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Calibri"/>
                        </a:rPr>
                        <a:t>CA0-CB0-CC0-CD0</a:t>
                      </a:r>
                      <a:endParaRPr lang="en-GB" sz="1400" b="1" i="0" u="none" strike="noStrike" dirty="0">
                        <a:solidFill>
                          <a:srgbClr val="003366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351.4121</a:t>
                      </a:r>
                      <a:r>
                        <a:rPr lang="pl-PL" sz="14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351.4005</a:t>
                      </a:r>
                    </a:p>
                  </a:txBody>
                  <a:tcPr marL="9524" marR="9524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-116</a:t>
                      </a:r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4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Calibri"/>
                        </a:rPr>
                        <a:t>LA1</a:t>
                      </a:r>
                      <a:endParaRPr lang="en-GB" sz="1400" b="1" i="0" u="none" strike="noStrike" dirty="0">
                        <a:solidFill>
                          <a:srgbClr val="003366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245.8565</a:t>
                      </a:r>
                    </a:p>
                  </a:txBody>
                  <a:tcPr marL="9524" marR="9524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245.8974</a:t>
                      </a:r>
                    </a:p>
                  </a:txBody>
                  <a:tcPr marL="9524" marR="9524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409</a:t>
                      </a:r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4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Calibri"/>
                        </a:rPr>
                        <a:t>LA2</a:t>
                      </a:r>
                      <a:endParaRPr lang="en-GB" sz="1400" b="1" i="0" u="none" strike="noStrike" dirty="0">
                        <a:solidFill>
                          <a:srgbClr val="003366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279.1898</a:t>
                      </a:r>
                    </a:p>
                  </a:txBody>
                  <a:tcPr marL="9524" marR="9524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279.2213</a:t>
                      </a:r>
                    </a:p>
                  </a:txBody>
                  <a:tcPr marL="9524" marR="9524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315</a:t>
                      </a:r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4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Calibri"/>
                        </a:rPr>
                        <a:t>LA0-LA3</a:t>
                      </a:r>
                      <a:endParaRPr lang="en-GB" sz="1400" b="1" i="0" u="none" strike="noStrike" dirty="0">
                        <a:solidFill>
                          <a:srgbClr val="003366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312.5232</a:t>
                      </a:r>
                    </a:p>
                  </a:txBody>
                  <a:tcPr marL="9524" marR="9524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312.4988</a:t>
                      </a:r>
                    </a:p>
                  </a:txBody>
                  <a:tcPr marL="9524" marR="9524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-244</a:t>
                      </a:r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4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Calibri"/>
                        </a:rPr>
                        <a:t>LC0</a:t>
                      </a:r>
                      <a:endParaRPr lang="en-GB" sz="1400" b="1" i="0" u="none" strike="noStrike" dirty="0">
                        <a:solidFill>
                          <a:srgbClr val="003366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312.5232</a:t>
                      </a:r>
                    </a:p>
                  </a:txBody>
                  <a:tcPr marL="9524" marR="9524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312.5030</a:t>
                      </a:r>
                    </a:p>
                  </a:txBody>
                  <a:tcPr marL="9524" marR="9524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-202</a:t>
                      </a:r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4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Calibri"/>
                        </a:rPr>
                        <a:t>RA0</a:t>
                      </a:r>
                      <a:endParaRPr lang="en-GB" sz="1400" b="1" i="0" u="none" strike="noStrike" dirty="0">
                        <a:solidFill>
                          <a:srgbClr val="003366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390.2997</a:t>
                      </a:r>
                    </a:p>
                  </a:txBody>
                  <a:tcPr marL="9524" marR="9524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390.3080</a:t>
                      </a:r>
                    </a:p>
                  </a:txBody>
                  <a:tcPr marL="9524" marR="9524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83</a:t>
                      </a:r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4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Calibri"/>
                        </a:rPr>
                        <a:t>RB0</a:t>
                      </a:r>
                      <a:endParaRPr lang="en-GB" sz="1400" b="1" i="0" u="none" strike="noStrike" dirty="0">
                        <a:solidFill>
                          <a:srgbClr val="003366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390.3010</a:t>
                      </a:r>
                    </a:p>
                  </a:txBody>
                  <a:tcPr marL="9524" marR="9524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390.2699</a:t>
                      </a:r>
                    </a:p>
                  </a:txBody>
                  <a:tcPr marL="9524" marR="9524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-311</a:t>
                      </a:r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4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Calibri"/>
                        </a:rPr>
                        <a:t>RC0-RC2-RC6</a:t>
                      </a:r>
                      <a:endParaRPr lang="en-GB" sz="1400" b="1" i="0" u="none" strike="noStrike" dirty="0">
                        <a:solidFill>
                          <a:srgbClr val="003366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390.3010</a:t>
                      </a:r>
                    </a:p>
                  </a:txBody>
                  <a:tcPr marL="9524" marR="9524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390.2941</a:t>
                      </a:r>
                    </a:p>
                  </a:txBody>
                  <a:tcPr marL="9524" marR="9524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-69</a:t>
                      </a:r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4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Calibri"/>
                        </a:rPr>
                        <a:t>RC3</a:t>
                      </a:r>
                      <a:endParaRPr lang="en-GB" sz="1400" b="1" i="0" u="none" strike="noStrike" dirty="0">
                        <a:solidFill>
                          <a:srgbClr val="003366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29.1899</a:t>
                      </a:r>
                    </a:p>
                  </a:txBody>
                  <a:tcPr marL="9524" marR="9524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29.1670</a:t>
                      </a:r>
                    </a:p>
                  </a:txBody>
                  <a:tcPr marL="9524" marR="9524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-229</a:t>
                      </a:r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1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400" b="1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Calibri"/>
                        </a:rPr>
                        <a:t>RC4</a:t>
                      </a:r>
                      <a:endParaRPr lang="en-GB" sz="1400" b="1" i="0" u="none" strike="noStrike" dirty="0">
                        <a:solidFill>
                          <a:srgbClr val="003366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323.6343</a:t>
                      </a:r>
                    </a:p>
                  </a:txBody>
                  <a:tcPr marL="9524" marR="9524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323.6108</a:t>
                      </a:r>
                    </a:p>
                  </a:txBody>
                  <a:tcPr marL="9524" marR="9524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-235</a:t>
                      </a:r>
                      <a:endParaRPr lang="en-GB" sz="14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1115616" y="1916832"/>
            <a:ext cx="4424883" cy="2886075"/>
            <a:chOff x="412750" y="1828800"/>
            <a:chExt cx="4911725" cy="2886075"/>
          </a:xfrm>
        </p:grpSpPr>
        <p:sp>
          <p:nvSpPr>
            <p:cNvPr id="25" name="Rectangle 24"/>
            <p:cNvSpPr/>
            <p:nvPr/>
          </p:nvSpPr>
          <p:spPr>
            <a:xfrm>
              <a:off x="412750" y="1828800"/>
              <a:ext cx="4911725" cy="28860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30213" y="2501900"/>
              <a:ext cx="4886325" cy="1335088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3" name="Group 16402"/>
          <p:cNvGrpSpPr>
            <a:grpSpLocks/>
          </p:cNvGrpSpPr>
          <p:nvPr/>
        </p:nvGrpSpPr>
        <p:grpSpPr bwMode="auto">
          <a:xfrm>
            <a:off x="5580112" y="2348880"/>
            <a:ext cx="3563888" cy="3888432"/>
            <a:chOff x="5356411" y="1569167"/>
            <a:chExt cx="3653126" cy="4019164"/>
          </a:xfrm>
        </p:grpSpPr>
        <p:pic>
          <p:nvPicPr>
            <p:cNvPr id="16460" name="Picture 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56411" y="1766047"/>
              <a:ext cx="3603812" cy="3603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61" name="TextBox 63"/>
            <p:cNvSpPr txBox="1">
              <a:spLocks noChangeArrowheads="1"/>
            </p:cNvSpPr>
            <p:nvPr/>
          </p:nvSpPr>
          <p:spPr bwMode="auto">
            <a:xfrm>
              <a:off x="5579864" y="1569167"/>
              <a:ext cx="100920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 b="1">
                  <a:solidFill>
                    <a:srgbClr val="7030A0"/>
                  </a:solidFill>
                </a:rPr>
                <a:t>+409cc</a:t>
              </a:r>
              <a:endParaRPr lang="en-GB" sz="1400" b="1">
                <a:solidFill>
                  <a:srgbClr val="7030A0"/>
                </a:solidFill>
              </a:endParaRPr>
            </a:p>
          </p:txBody>
        </p:sp>
        <p:sp>
          <p:nvSpPr>
            <p:cNvPr id="16462" name="TextBox 63"/>
            <p:cNvSpPr txBox="1">
              <a:spLocks noChangeArrowheads="1"/>
            </p:cNvSpPr>
            <p:nvPr/>
          </p:nvSpPr>
          <p:spPr bwMode="auto">
            <a:xfrm>
              <a:off x="6288070" y="5020573"/>
              <a:ext cx="2013247" cy="31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 b="1" dirty="0" smtClean="0">
                  <a:solidFill>
                    <a:srgbClr val="FF0000"/>
                  </a:solidFill>
                </a:rPr>
                <a:t>Theoretic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a</a:t>
              </a:r>
              <a:r>
                <a:rPr lang="pl-PL" sz="1400" b="1" dirty="0" smtClean="0">
                  <a:solidFill>
                    <a:srgbClr val="FF0000"/>
                  </a:solidFill>
                </a:rPr>
                <a:t>l </a:t>
              </a:r>
              <a:r>
                <a:rPr lang="pl-PL" sz="1400" b="1" dirty="0">
                  <a:solidFill>
                    <a:srgbClr val="FF0000"/>
                  </a:solidFill>
                </a:rPr>
                <a:t>Bearing</a:t>
              </a:r>
              <a:endParaRPr lang="en-GB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6463" name="TextBox 63"/>
            <p:cNvSpPr txBox="1">
              <a:spLocks noChangeArrowheads="1"/>
            </p:cNvSpPr>
            <p:nvPr/>
          </p:nvSpPr>
          <p:spPr bwMode="auto">
            <a:xfrm>
              <a:off x="6314965" y="5280554"/>
              <a:ext cx="201324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 b="1">
                  <a:solidFill>
                    <a:srgbClr val="7030A0"/>
                  </a:solidFill>
                </a:rPr>
                <a:t>Calculated Bearing</a:t>
              </a:r>
              <a:endParaRPr lang="en-GB" sz="1400" b="1">
                <a:solidFill>
                  <a:srgbClr val="7030A0"/>
                </a:solidFill>
              </a:endParaRPr>
            </a:p>
          </p:txBody>
        </p:sp>
        <p:sp>
          <p:nvSpPr>
            <p:cNvPr id="16464" name="TextBox 63"/>
            <p:cNvSpPr txBox="1">
              <a:spLocks noChangeArrowheads="1"/>
            </p:cNvSpPr>
            <p:nvPr/>
          </p:nvSpPr>
          <p:spPr bwMode="auto">
            <a:xfrm>
              <a:off x="6637699" y="2035333"/>
              <a:ext cx="100920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 b="1">
                  <a:solidFill>
                    <a:srgbClr val="7030A0"/>
                  </a:solidFill>
                </a:rPr>
                <a:t>+315cc</a:t>
              </a:r>
              <a:endParaRPr lang="en-GB" sz="1400" b="1">
                <a:solidFill>
                  <a:srgbClr val="7030A0"/>
                </a:solidFill>
              </a:endParaRPr>
            </a:p>
          </p:txBody>
        </p:sp>
        <p:sp>
          <p:nvSpPr>
            <p:cNvPr id="16465" name="TextBox 63"/>
            <p:cNvSpPr txBox="1">
              <a:spLocks noChangeArrowheads="1"/>
            </p:cNvSpPr>
            <p:nvPr/>
          </p:nvSpPr>
          <p:spPr bwMode="auto">
            <a:xfrm>
              <a:off x="7059038" y="2609075"/>
              <a:ext cx="100920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 b="1">
                  <a:solidFill>
                    <a:srgbClr val="7030A0"/>
                  </a:solidFill>
                </a:rPr>
                <a:t>-244cc</a:t>
              </a:r>
              <a:endParaRPr lang="en-GB" sz="1400" b="1">
                <a:solidFill>
                  <a:srgbClr val="7030A0"/>
                </a:solidFill>
              </a:endParaRPr>
            </a:p>
          </p:txBody>
        </p:sp>
        <p:sp>
          <p:nvSpPr>
            <p:cNvPr id="16466" name="TextBox 63"/>
            <p:cNvSpPr txBox="1">
              <a:spLocks noChangeArrowheads="1"/>
            </p:cNvSpPr>
            <p:nvPr/>
          </p:nvSpPr>
          <p:spPr bwMode="auto">
            <a:xfrm>
              <a:off x="7327980" y="3303468"/>
              <a:ext cx="73129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 b="1">
                  <a:solidFill>
                    <a:srgbClr val="7030A0"/>
                  </a:solidFill>
                </a:rPr>
                <a:t>-116cc</a:t>
              </a:r>
              <a:endParaRPr lang="en-GB" sz="1400" b="1">
                <a:solidFill>
                  <a:srgbClr val="7030A0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5561215" y="1704144"/>
              <a:ext cx="1195481" cy="1870634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6737645" y="2285343"/>
              <a:ext cx="19052" cy="1276732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343914" y="2793495"/>
              <a:ext cx="711256" cy="1816643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5511998" y="3022164"/>
              <a:ext cx="3226054" cy="2121534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343914" y="4616490"/>
              <a:ext cx="990678" cy="203261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72" name="TextBox 63"/>
            <p:cNvSpPr txBox="1">
              <a:spLocks noChangeArrowheads="1"/>
            </p:cNvSpPr>
            <p:nvPr/>
          </p:nvSpPr>
          <p:spPr bwMode="auto">
            <a:xfrm>
              <a:off x="7247299" y="4721383"/>
              <a:ext cx="100920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 b="1">
                  <a:solidFill>
                    <a:srgbClr val="7030A0"/>
                  </a:solidFill>
                </a:rPr>
                <a:t>+83cc</a:t>
              </a:r>
              <a:endParaRPr lang="en-GB" sz="1400" b="1">
                <a:solidFill>
                  <a:srgbClr val="7030A0"/>
                </a:solidFill>
              </a:endParaRPr>
            </a:p>
          </p:txBody>
        </p:sp>
        <p:cxnSp>
          <p:nvCxnSpPr>
            <p:cNvPr id="16398" name="Straight Connector 16397"/>
            <p:cNvCxnSpPr/>
            <p:nvPr/>
          </p:nvCxnSpPr>
          <p:spPr>
            <a:xfrm>
              <a:off x="6451872" y="4641898"/>
              <a:ext cx="1104987" cy="698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8436404" y="2707745"/>
              <a:ext cx="231793" cy="61772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75" name="TextBox 63"/>
            <p:cNvSpPr txBox="1">
              <a:spLocks noChangeArrowheads="1"/>
            </p:cNvSpPr>
            <p:nvPr/>
          </p:nvSpPr>
          <p:spPr bwMode="auto">
            <a:xfrm>
              <a:off x="8036193" y="2433891"/>
              <a:ext cx="87472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 b="1">
                  <a:solidFill>
                    <a:srgbClr val="7030A0"/>
                  </a:solidFill>
                </a:rPr>
                <a:t>-202cc</a:t>
              </a:r>
              <a:endParaRPr lang="en-GB" sz="1400" b="1">
                <a:solidFill>
                  <a:srgbClr val="7030A0"/>
                </a:solidFill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V="1">
              <a:off x="8453868" y="2734741"/>
              <a:ext cx="34928" cy="573258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77" name="TextBox 63"/>
            <p:cNvSpPr txBox="1">
              <a:spLocks noChangeArrowheads="1"/>
            </p:cNvSpPr>
            <p:nvPr/>
          </p:nvSpPr>
          <p:spPr bwMode="auto">
            <a:xfrm>
              <a:off x="8565119" y="2702833"/>
              <a:ext cx="4444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800" b="1"/>
                <a:t>LC0</a:t>
              </a:r>
              <a:endParaRPr lang="en-GB" sz="800" b="1"/>
            </a:p>
          </p:txBody>
        </p:sp>
      </p:grpSp>
      <p:sp>
        <p:nvSpPr>
          <p:cNvPr id="16459" name="Rectangle 14"/>
          <p:cNvSpPr>
            <a:spLocks noChangeArrowheads="1"/>
          </p:cNvSpPr>
          <p:nvPr/>
        </p:nvSpPr>
        <p:spPr bwMode="auto">
          <a:xfrm>
            <a:off x="6156325" y="1863725"/>
            <a:ext cx="241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ctr"/>
            <a:r>
              <a:rPr lang="pl-PL" sz="2000" b="1" u="sng">
                <a:solidFill>
                  <a:srgbClr val="003366"/>
                </a:solidFill>
                <a:latin typeface="Calibri" pitchFamily="34" charset="0"/>
              </a:rPr>
              <a:t>10cc ~ 0.16 mm/10m</a:t>
            </a:r>
            <a:endParaRPr lang="en-GB" sz="2000" b="1" i="1" u="sng">
              <a:solidFill>
                <a:srgbClr val="003366"/>
              </a:solidFill>
              <a:latin typeface="Calibri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1325" y="2562225"/>
            <a:ext cx="5726113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381000" y="6438900"/>
            <a:ext cx="835183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1259632" y="332656"/>
            <a:ext cx="684076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Alignment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– horizontal plane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line CA0 – CD0</a:t>
            </a:r>
          </a:p>
        </p:txBody>
      </p:sp>
      <p:sp>
        <p:nvSpPr>
          <p:cNvPr id="12296" name="TextBox 23"/>
          <p:cNvSpPr txBox="1">
            <a:spLocks noChangeArrowheads="1"/>
          </p:cNvSpPr>
          <p:nvPr/>
        </p:nvSpPr>
        <p:spPr bwMode="auto">
          <a:xfrm>
            <a:off x="2581275" y="6323013"/>
            <a:ext cx="3533775" cy="260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100" b="1">
                <a:solidFill>
                  <a:srgbClr val="003366"/>
                </a:solidFill>
              </a:rPr>
              <a:t>Isolde Lines Survey Results – meeting 15.01.2013</a:t>
            </a:r>
            <a:endParaRPr lang="en-GB" sz="1100" b="1">
              <a:solidFill>
                <a:srgbClr val="003366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43608" y="2060848"/>
          <a:ext cx="3790950" cy="2703511"/>
        </p:xfrm>
        <a:graphic>
          <a:graphicData uri="http://schemas.openxmlformats.org/drawingml/2006/table">
            <a:tbl>
              <a:tblPr/>
              <a:tblGrid>
                <a:gridCol w="819150"/>
                <a:gridCol w="1019175"/>
                <a:gridCol w="1019175"/>
                <a:gridCol w="933450"/>
              </a:tblGrid>
              <a:tr h="4181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[m]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 [m]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Distance</a:t>
                      </a:r>
                      <a:endParaRPr lang="pl-PL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line [mm]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4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CA0_Q_E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1879.3962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2239.1236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-0.1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4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CA0_Q_S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1878.7661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2239.7807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-1.1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4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CB0_Q1_E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1877.3575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2241.2535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-0.6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4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CB0_Q1_S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1876.7272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2241.9131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4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CB0_Q2_E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1874.9036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2243.8206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4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CB0_Q2_S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1874.2733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2244.4785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4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CC0_Q1_E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1872.8599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2245.9545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4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CC0_Q1_S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1872.2301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2246.6140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4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CC0_Q2_E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1871.3751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2247.5059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4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CC0_Q2_S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1870.7443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2248.1640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-0.7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4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CD0_Q1_E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1869.3341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2249.6383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-0.3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4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CD0_Q1_S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1868.3920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2250.6219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-0.9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369" name="Rectangle 3"/>
          <p:cNvSpPr>
            <a:spLocks noChangeArrowheads="1"/>
          </p:cNvSpPr>
          <p:nvPr/>
        </p:nvSpPr>
        <p:spPr bwMode="auto">
          <a:xfrm>
            <a:off x="1043608" y="1556792"/>
            <a:ext cx="2390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ctr"/>
            <a:r>
              <a:rPr lang="en-GB" b="1" dirty="0">
                <a:solidFill>
                  <a:srgbClr val="000000"/>
                </a:solidFill>
                <a:latin typeface="Calibri" pitchFamily="34" charset="0"/>
              </a:rPr>
              <a:t>Line:</a:t>
            </a:r>
            <a:r>
              <a:rPr lang="pl-PL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b="1" i="1" dirty="0">
                <a:solidFill>
                  <a:srgbClr val="FF0000"/>
                </a:solidFill>
                <a:latin typeface="Calibri" pitchFamily="34" charset="0"/>
              </a:rPr>
              <a:t>CA0-CB0-CC0-CD0</a:t>
            </a:r>
          </a:p>
        </p:txBody>
      </p:sp>
      <p:sp>
        <p:nvSpPr>
          <p:cNvPr id="12370" name="Rectangle 4"/>
          <p:cNvSpPr>
            <a:spLocks noChangeArrowheads="1"/>
          </p:cNvSpPr>
          <p:nvPr/>
        </p:nvSpPr>
        <p:spPr bwMode="auto">
          <a:xfrm>
            <a:off x="3923928" y="1556792"/>
            <a:ext cx="2222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ctr"/>
            <a:r>
              <a:rPr lang="en-GB" b="1" dirty="0">
                <a:solidFill>
                  <a:srgbClr val="000000"/>
                </a:solidFill>
                <a:latin typeface="Calibri" pitchFamily="34" charset="0"/>
              </a:rPr>
              <a:t>Bearing [g]:</a:t>
            </a:r>
            <a:r>
              <a:rPr lang="pl-PL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b="1" i="1" dirty="0">
                <a:solidFill>
                  <a:srgbClr val="FF0000"/>
                </a:solidFill>
                <a:latin typeface="Calibri" pitchFamily="34" charset="0"/>
              </a:rPr>
              <a:t>351.4005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638550" y="5675313"/>
            <a:ext cx="392113" cy="1270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030663" y="5192713"/>
            <a:ext cx="587375" cy="484187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614863" y="4916488"/>
            <a:ext cx="234950" cy="27940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852988" y="4208463"/>
            <a:ext cx="688975" cy="71437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543550" y="4116388"/>
            <a:ext cx="323850" cy="9207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865813" y="3495675"/>
            <a:ext cx="898525" cy="61912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764338" y="3433763"/>
            <a:ext cx="501650" cy="6350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267575" y="3376613"/>
            <a:ext cx="347663" cy="5715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615238" y="2919413"/>
            <a:ext cx="604837" cy="45402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8228013" y="2841625"/>
            <a:ext cx="333375" cy="7302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82" name="Rectangle 46"/>
          <p:cNvSpPr>
            <a:spLocks noChangeArrowheads="1"/>
          </p:cNvSpPr>
          <p:nvPr/>
        </p:nvSpPr>
        <p:spPr bwMode="auto">
          <a:xfrm>
            <a:off x="5529263" y="4948238"/>
            <a:ext cx="3021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ctr"/>
            <a:r>
              <a:rPr lang="pl-PL" b="1">
                <a:solidFill>
                  <a:srgbClr val="000000"/>
                </a:solidFill>
                <a:latin typeface="Calibri" pitchFamily="34" charset="0"/>
              </a:rPr>
              <a:t>Deviation scale </a:t>
            </a:r>
            <a:r>
              <a:rPr lang="pl-PL" b="1" i="1">
                <a:solidFill>
                  <a:srgbClr val="000000"/>
                </a:solidFill>
                <a:latin typeface="Calibri" pitchFamily="34" charset="0"/>
              </a:rPr>
              <a:t>500:1</a:t>
            </a:r>
          </a:p>
          <a:p>
            <a:pPr algn="ctr" fontAlgn="ctr"/>
            <a:r>
              <a:rPr lang="pl-PL" sz="1400" b="1" i="1">
                <a:solidFill>
                  <a:srgbClr val="000000"/>
                </a:solidFill>
                <a:latin typeface="Calibri" pitchFamily="34" charset="0"/>
              </a:rPr>
              <a:t>Relatively to the scale along the beam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381000" y="6438900"/>
            <a:ext cx="835183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1187624" y="548680"/>
            <a:ext cx="54314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Alignment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– vertical plane</a:t>
            </a:r>
          </a:p>
        </p:txBody>
      </p:sp>
      <p:sp>
        <p:nvSpPr>
          <p:cNvPr id="10247" name="TextBox 23"/>
          <p:cNvSpPr txBox="1">
            <a:spLocks noChangeArrowheads="1"/>
          </p:cNvSpPr>
          <p:nvPr/>
        </p:nvSpPr>
        <p:spPr bwMode="auto">
          <a:xfrm>
            <a:off x="2581275" y="6323013"/>
            <a:ext cx="3533775" cy="260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100" b="1">
                <a:solidFill>
                  <a:srgbClr val="003366"/>
                </a:solidFill>
              </a:rPr>
              <a:t>Isolde Lines Survey Results – meeting 15.01.2013</a:t>
            </a:r>
            <a:endParaRPr lang="en-GB" sz="1100" b="1">
              <a:solidFill>
                <a:srgbClr val="003366"/>
              </a:solidFill>
            </a:endParaRPr>
          </a:p>
        </p:txBody>
      </p:sp>
      <p:pic>
        <p:nvPicPr>
          <p:cNvPr id="10248" name="Picture 1"/>
          <p:cNvPicPr>
            <a:picLocks noChangeAspect="1"/>
          </p:cNvPicPr>
          <p:nvPr/>
        </p:nvPicPr>
        <p:blipFill>
          <a:blip r:embed="rId3" cstate="print"/>
          <a:srcRect l="5054" t="17839" r="6631"/>
          <a:stretch>
            <a:fillRect/>
          </a:stretch>
        </p:blipFill>
        <p:spPr bwMode="auto">
          <a:xfrm>
            <a:off x="484188" y="1905000"/>
            <a:ext cx="8175625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2171700" y="1866900"/>
            <a:ext cx="6619875" cy="4419600"/>
          </a:xfrm>
          <a:prstGeom prst="rect">
            <a:avLst/>
          </a:prstGeom>
          <a:solidFill>
            <a:srgbClr val="FFFFCC">
              <a:alpha val="15000"/>
            </a:srgbClr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23850" y="1866900"/>
            <a:ext cx="1847850" cy="44196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ounded Rectangular Callout 2"/>
          <p:cNvSpPr/>
          <p:nvPr/>
        </p:nvSpPr>
        <p:spPr>
          <a:xfrm>
            <a:off x="419100" y="5543550"/>
            <a:ext cx="2390775" cy="504825"/>
          </a:xfrm>
          <a:prstGeom prst="wedgeRoundRectCallout">
            <a:avLst>
              <a:gd name="adj1" fmla="val 18467"/>
              <a:gd name="adj2" fmla="val -43638"/>
              <a:gd name="adj3" fmla="val 16667"/>
            </a:avLst>
          </a:prstGeom>
          <a:solidFill>
            <a:schemeClr val="accent1">
              <a:alpha val="9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400" dirty="0">
                <a:solidFill>
                  <a:schemeClr val="bg1"/>
                </a:solidFill>
              </a:rPr>
              <a:t>Zavg = 437.0073m</a:t>
            </a:r>
          </a:p>
          <a:p>
            <a:pPr algn="ctr">
              <a:defRPr/>
            </a:pPr>
            <a:r>
              <a:rPr lang="pl-PL" sz="1400" dirty="0">
                <a:solidFill>
                  <a:schemeClr val="bg1"/>
                </a:solidFill>
              </a:rPr>
              <a:t>Dev:  -1.8mm to +1.1mm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4991100" y="4016375"/>
            <a:ext cx="2390775" cy="504825"/>
          </a:xfrm>
          <a:prstGeom prst="wedgeRoundRectCallout">
            <a:avLst>
              <a:gd name="adj1" fmla="val 16217"/>
              <a:gd name="adj2" fmla="val -52517"/>
              <a:gd name="adj3" fmla="val 16667"/>
            </a:avLst>
          </a:prstGeom>
          <a:solidFill>
            <a:srgbClr val="FFFF00">
              <a:alpha val="9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400" dirty="0">
                <a:solidFill>
                  <a:srgbClr val="CC3300"/>
                </a:solidFill>
              </a:rPr>
              <a:t>Zavg = 437.0172m</a:t>
            </a:r>
          </a:p>
          <a:p>
            <a:pPr algn="ctr">
              <a:defRPr/>
            </a:pPr>
            <a:r>
              <a:rPr lang="pl-PL" sz="1400" dirty="0">
                <a:solidFill>
                  <a:srgbClr val="CC3300"/>
                </a:solidFill>
              </a:rPr>
              <a:t>Dev:  -1.5mm to +1.5mm</a:t>
            </a:r>
            <a:endParaRPr lang="en-GB" sz="1400" dirty="0">
              <a:solidFill>
                <a:srgbClr val="CC3300"/>
              </a:solidFill>
            </a:endParaRPr>
          </a:p>
        </p:txBody>
      </p:sp>
      <p:sp>
        <p:nvSpPr>
          <p:cNvPr id="10253" name="TextBox 63"/>
          <p:cNvSpPr txBox="1">
            <a:spLocks noChangeArrowheads="1"/>
          </p:cNvSpPr>
          <p:nvPr/>
        </p:nvSpPr>
        <p:spPr bwMode="auto">
          <a:xfrm>
            <a:off x="1454150" y="2178050"/>
            <a:ext cx="1470025" cy="338138"/>
          </a:xfrm>
          <a:prstGeom prst="rect">
            <a:avLst/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>
                <a:solidFill>
                  <a:srgbClr val="003366"/>
                </a:solidFill>
              </a:rPr>
              <a:t>~ 10mm step</a:t>
            </a:r>
            <a:endParaRPr lang="en-GB" sz="1600" b="1">
              <a:solidFill>
                <a:srgbClr val="003366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483768" y="1412776"/>
            <a:ext cx="410445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Proton beam height = 437.0015 (+10mm)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381000" y="6438900"/>
            <a:ext cx="835183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1403648" y="620688"/>
            <a:ext cx="54314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i="1" dirty="0" smtClean="0">
                <a:solidFill>
                  <a:srgbClr val="2934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Alignment</a:t>
            </a:r>
            <a:r>
              <a:rPr lang="en-US" sz="2000" b="1" i="1" dirty="0" smtClean="0">
                <a:solidFill>
                  <a:srgbClr val="2934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l-PL" sz="2000" b="1" i="1" dirty="0" smtClean="0">
                <a:solidFill>
                  <a:srgbClr val="2934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– vertical plane</a:t>
            </a:r>
          </a:p>
        </p:txBody>
      </p:sp>
      <p:sp>
        <p:nvSpPr>
          <p:cNvPr id="11271" name="TextBox 23"/>
          <p:cNvSpPr txBox="1">
            <a:spLocks noChangeArrowheads="1"/>
          </p:cNvSpPr>
          <p:nvPr/>
        </p:nvSpPr>
        <p:spPr bwMode="auto">
          <a:xfrm>
            <a:off x="2581275" y="6323013"/>
            <a:ext cx="3533775" cy="260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100" b="1">
                <a:solidFill>
                  <a:srgbClr val="003366"/>
                </a:solidFill>
              </a:rPr>
              <a:t>Isolde Lines Survey Results – meeting 15.01.2013</a:t>
            </a:r>
            <a:endParaRPr lang="en-GB" sz="1100" b="1">
              <a:solidFill>
                <a:srgbClr val="003366"/>
              </a:solidFill>
            </a:endParaRPr>
          </a:p>
        </p:txBody>
      </p:sp>
      <p:graphicFrame>
        <p:nvGraphicFramePr>
          <p:cNvPr id="11272" name="Chart 20"/>
          <p:cNvGraphicFramePr>
            <a:graphicFrameLocks noGrp="1"/>
          </p:cNvGraphicFramePr>
          <p:nvPr/>
        </p:nvGraphicFramePr>
        <p:xfrm>
          <a:off x="971600" y="1628800"/>
          <a:ext cx="8061275" cy="458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8" r:id="rId5" imgW="8986283" imgH="4657748" progId="Excel.Chart.8">
                  <p:embed/>
                </p:oleObj>
              </mc:Choice>
              <mc:Fallback>
                <p:oleObj r:id="rId5" imgW="8986283" imgH="4657748" progId="Excel.Chart.8">
                  <p:embed/>
                  <p:pic>
                    <p:nvPicPr>
                      <p:cNvPr id="0" name="Chart 2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628800"/>
                        <a:ext cx="8061275" cy="458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8989</TotalTime>
  <Words>1875</Words>
  <Application>Microsoft Office PowerPoint</Application>
  <PresentationFormat>On-screen Show (4:3)</PresentationFormat>
  <Paragraphs>523</Paragraphs>
  <Slides>36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Office Theme</vt:lpstr>
      <vt:lpstr>Microsoft Excel Chart</vt:lpstr>
      <vt:lpstr>Chart</vt:lpstr>
      <vt:lpstr>Acrobat Document</vt:lpstr>
      <vt:lpstr>ISOLDE Technical Report &amp; Long Shutdown Works </vt:lpstr>
      <vt:lpstr>Outline</vt:lpstr>
      <vt:lpstr>Separator Operations: GPS Frontend</vt:lpstr>
      <vt:lpstr>RFQ Cooler</vt:lpstr>
      <vt:lpstr>Tape station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Record RILIS operation time in 2012 </vt:lpstr>
      <vt:lpstr>PowerPoint Presentation</vt:lpstr>
      <vt:lpstr>RILIS room extension</vt:lpstr>
      <vt:lpstr>ISOLDE RILIS future developments</vt:lpstr>
      <vt:lpstr>LS1 works – a preview</vt:lpstr>
      <vt:lpstr>Hot Cell dismantling</vt:lpstr>
      <vt:lpstr>Target Storage and MEDICIS</vt:lpstr>
      <vt:lpstr>Target removal</vt:lpstr>
      <vt:lpstr>Covering of target trenches</vt:lpstr>
      <vt:lpstr>Installation of Shielding</vt:lpstr>
      <vt:lpstr>BTY pick ups</vt:lpstr>
      <vt:lpstr>Robot dismantling</vt:lpstr>
      <vt:lpstr>Robot Upgrade: installation</vt:lpstr>
      <vt:lpstr>PAD-MAD Access</vt:lpstr>
      <vt:lpstr>Alpha Gamma Hot Cell</vt:lpstr>
      <vt:lpstr>Planning and ALARA in progress</vt:lpstr>
      <vt:lpstr>Experimental hall</vt:lpstr>
      <vt:lpstr>Laser windows</vt:lpstr>
      <vt:lpstr>RILIS Extension</vt:lpstr>
      <vt:lpstr>RILIS Extension</vt:lpstr>
      <vt:lpstr>RILIS Extension</vt:lpstr>
      <vt:lpstr>Laboratories</vt:lpstr>
      <vt:lpstr>Finally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skreim</dc:creator>
  <cp:lastModifiedBy>Jenny Weterings</cp:lastModifiedBy>
  <cp:revision>354</cp:revision>
  <cp:lastPrinted>2013-01-29T09:28:22Z</cp:lastPrinted>
  <dcterms:created xsi:type="dcterms:W3CDTF">2012-03-08T16:06:15Z</dcterms:created>
  <dcterms:modified xsi:type="dcterms:W3CDTF">2013-04-08T11:58:58Z</dcterms:modified>
</cp:coreProperties>
</file>