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5" r:id="rId3"/>
    <p:sldId id="335" r:id="rId4"/>
    <p:sldId id="339" r:id="rId5"/>
    <p:sldId id="329" r:id="rId6"/>
    <p:sldId id="341" r:id="rId7"/>
    <p:sldId id="340" r:id="rId8"/>
    <p:sldId id="342" r:id="rId9"/>
    <p:sldId id="343" r:id="rId10"/>
    <p:sldId id="321" r:id="rId11"/>
    <p:sldId id="322" r:id="rId12"/>
    <p:sldId id="323" r:id="rId13"/>
    <p:sldId id="338" r:id="rId14"/>
    <p:sldId id="336" r:id="rId15"/>
    <p:sldId id="344" r:id="rId16"/>
    <p:sldId id="346" r:id="rId17"/>
    <p:sldId id="324" r:id="rId18"/>
    <p:sldId id="325" r:id="rId19"/>
    <p:sldId id="330" r:id="rId20"/>
    <p:sldId id="34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07B5-DE61-48EF-9703-824CB0461DF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0041-09D5-42FC-BED7-B5D52A62D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19C-D10F-49C5-9F8F-2A0B083675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119C-D10F-49C5-9F8F-2A0B083675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C0910-B4D2-4123-A5A7-2318B33589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FC8D-E044-4350-BFB9-DC6706EACC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FC8D-E044-4350-BFB9-DC6706EACC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C0910-B4D2-4123-A5A7-2318B33589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DB9F-B06D-47E5-97D1-4D18DBCB75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2657" y="909638"/>
            <a:ext cx="8215312" cy="5440402"/>
          </a:xfrm>
          <a:prstGeom prst="rect">
            <a:avLst/>
          </a:prstGeom>
        </p:spPr>
        <p:txBody>
          <a:bodyPr/>
          <a:lstStyle>
            <a:lvl1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540000" indent="-270000">
              <a:spcBef>
                <a:spcPts val="600"/>
              </a:spcBef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 marL="540000" indent="0">
              <a:spcBef>
                <a:spcPts val="300"/>
              </a:spcBef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792000" indent="-25200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 marL="792000" indent="0">
              <a:spcBef>
                <a:spcPts val="200"/>
              </a:spcBef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27/1/2010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R. Losito, EN-STI, Summary of the  R2E Workshop, LMC 30 June 2010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771094-50EC-486C-96CC-F7E1AC6FA7BE}" type="slidenum">
              <a:rPr lang="en-GB"/>
              <a:pPr>
                <a:defRPr/>
              </a:pPr>
              <a:t>‹#›</a:t>
            </a:fld>
            <a:r>
              <a:rPr lang="en-GB" dirty="0"/>
              <a:t> of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gif"/><Relationship Id="rId10" Type="http://schemas.openxmlformats.org/officeDocument/2006/relationships/image" Target="../media/image36.jpeg"/><Relationship Id="rId4" Type="http://schemas.openxmlformats.org/officeDocument/2006/relationships/hyperlink" Target="http://storage.canalblog.com/66/02/621426/49201776.gif" TargetMode="External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scholarpedia.org/wiki/images/c/ce/3D_ISOLD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pedia.org/wiki/images/c/ce/3D_ISOLD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Catherall EN-STI</a:t>
            </a:r>
          </a:p>
          <a:p>
            <a:r>
              <a:rPr lang="en-US" dirty="0" smtClean="0"/>
              <a:t>CERN, 31</a:t>
            </a:r>
            <a:r>
              <a:rPr lang="en-US" baseline="30000" dirty="0" smtClean="0"/>
              <a:t>st</a:t>
            </a:r>
            <a:r>
              <a:rPr lang="en-US" dirty="0" smtClean="0"/>
              <a:t> January 2012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ISOLDE Technical Report for the ISCC 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57800"/>
            <a:ext cx="14521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Shutdown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Beam instrumentation</a:t>
            </a:r>
          </a:p>
          <a:p>
            <a:pPr lvl="1"/>
            <a:r>
              <a:rPr lang="en-US" dirty="0" smtClean="0"/>
              <a:t>Exchange of double scanner unit in HRS separator zone</a:t>
            </a:r>
          </a:p>
          <a:p>
            <a:pPr lvl="1"/>
            <a:r>
              <a:rPr lang="en-US" dirty="0" smtClean="0"/>
              <a:t>Displacement of PAM’s externally to HRS separator zone.</a:t>
            </a:r>
          </a:p>
          <a:p>
            <a:pPr lvl="1"/>
            <a:r>
              <a:rPr lang="en-US" dirty="0" smtClean="0"/>
              <a:t>Migration of PLC software for PAM’s Grids and FNBS to IEPLC standard</a:t>
            </a:r>
          </a:p>
          <a:p>
            <a:r>
              <a:rPr lang="en-US" dirty="0" smtClean="0"/>
              <a:t>General maintenance</a:t>
            </a:r>
          </a:p>
          <a:p>
            <a:pPr lvl="1"/>
            <a:r>
              <a:rPr lang="en-US" dirty="0" smtClean="0"/>
              <a:t>Electricity, ventilation, robots, water, vacuum, laser window exchange….etc</a:t>
            </a:r>
          </a:p>
          <a:p>
            <a:r>
              <a:rPr lang="en-US" dirty="0" smtClean="0"/>
              <a:t>Controls applications</a:t>
            </a:r>
          </a:p>
          <a:p>
            <a:pPr lvl="1"/>
            <a:r>
              <a:rPr lang="en-US" dirty="0" smtClean="0"/>
              <a:t>Upgrade of various applications</a:t>
            </a:r>
          </a:p>
          <a:p>
            <a:pPr lvl="1"/>
            <a:r>
              <a:rPr lang="en-US" dirty="0" smtClean="0"/>
              <a:t>TIMBER traceability on-going</a:t>
            </a:r>
          </a:p>
          <a:p>
            <a:r>
              <a:rPr lang="en-US" dirty="0" smtClean="0"/>
              <a:t>Front End maintenance</a:t>
            </a:r>
          </a:p>
          <a:p>
            <a:pPr lvl="1"/>
            <a:r>
              <a:rPr lang="en-US" dirty="0" smtClean="0"/>
              <a:t>Faraday cage pistons to be replaced with “</a:t>
            </a:r>
            <a:r>
              <a:rPr lang="en-US" dirty="0" err="1" smtClean="0"/>
              <a:t>nuclearized</a:t>
            </a:r>
            <a:r>
              <a:rPr lang="en-US" dirty="0" smtClean="0"/>
              <a:t>” pistons &amp; new cabling</a:t>
            </a:r>
          </a:p>
          <a:p>
            <a:pPr lvl="1"/>
            <a:r>
              <a:rPr lang="en-US" dirty="0" smtClean="0"/>
              <a:t>New HT cable to be pulled through HT transfer tube</a:t>
            </a:r>
          </a:p>
          <a:p>
            <a:r>
              <a:rPr lang="en-US" dirty="0" smtClean="0"/>
              <a:t>Target ramping cards</a:t>
            </a:r>
          </a:p>
          <a:p>
            <a:pPr lvl="1"/>
            <a:r>
              <a:rPr lang="en-US" dirty="0" smtClean="0"/>
              <a:t>Installation of controlled current reduction cards (ramping cards) for GPS &amp; HRS target &amp; EBIS cathode power supplies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cooling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Modifications of the existing target cooling system</a:t>
            </a:r>
          </a:p>
          <a:p>
            <a:pPr lvl="1"/>
            <a:r>
              <a:rPr lang="en-US" dirty="0" smtClean="0"/>
              <a:t>Refilling of reservoir with “clean” </a:t>
            </a:r>
            <a:r>
              <a:rPr lang="en-US" dirty="0" err="1" smtClean="0"/>
              <a:t>demineralized</a:t>
            </a:r>
            <a:r>
              <a:rPr lang="en-US" dirty="0" smtClean="0"/>
              <a:t> water from another circuit.</a:t>
            </a:r>
          </a:p>
          <a:p>
            <a:pPr lvl="2"/>
            <a:r>
              <a:rPr lang="en-US" dirty="0" smtClean="0"/>
              <a:t>Previous filled from target station closed circuit</a:t>
            </a:r>
          </a:p>
          <a:p>
            <a:pPr lvl="1"/>
            <a:r>
              <a:rPr lang="en-US" dirty="0" smtClean="0"/>
              <a:t>Diversion of water drainage</a:t>
            </a:r>
          </a:p>
          <a:p>
            <a:pPr lvl="1"/>
            <a:r>
              <a:rPr lang="en-US" dirty="0" smtClean="0"/>
              <a:t>Modification of controls to implement a delay before switching to reservoir</a:t>
            </a:r>
          </a:p>
          <a:p>
            <a:pPr lvl="1"/>
            <a:r>
              <a:rPr lang="en-US" dirty="0" smtClean="0"/>
              <a:t>Independent pressure regulation of  GPS and HRS water circuits</a:t>
            </a:r>
          </a:p>
          <a:p>
            <a:r>
              <a:rPr lang="en-US" dirty="0" smtClean="0"/>
              <a:t>Tests on cavity cooling using 27C water cooling</a:t>
            </a:r>
          </a:p>
          <a:p>
            <a:pPr lvl="1"/>
            <a:r>
              <a:rPr lang="en-US" dirty="0" smtClean="0"/>
              <a:t>New HIE-ISOLDE specs for cooling tower.</a:t>
            </a:r>
          </a:p>
          <a:p>
            <a:pPr lvl="1"/>
            <a:r>
              <a:rPr lang="en-US" dirty="0" smtClean="0"/>
              <a:t>May need a water cooling sub-station?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ISOLDE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3153544" cy="26642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Following report by RP on the evaluation of the shielding at ISOLDE</a:t>
            </a:r>
          </a:p>
          <a:p>
            <a:pPr lvl="1"/>
            <a:r>
              <a:rPr lang="en-US" dirty="0" smtClean="0"/>
              <a:t>EDMS </a:t>
            </a:r>
            <a:r>
              <a:rPr lang="en-US" b="1" dirty="0" smtClean="0"/>
              <a:t>1142606 </a:t>
            </a:r>
          </a:p>
          <a:p>
            <a:r>
              <a:rPr lang="en-US" dirty="0" smtClean="0"/>
              <a:t>Fencing to be put up before start up.</a:t>
            </a:r>
          </a:p>
          <a:p>
            <a:r>
              <a:rPr lang="en-US" dirty="0" smtClean="0"/>
              <a:t>Turnstile will be moved to new </a:t>
            </a:r>
            <a:r>
              <a:rPr lang="en-US" dirty="0" err="1" smtClean="0"/>
              <a:t>sas</a:t>
            </a:r>
            <a:r>
              <a:rPr lang="en-US" dirty="0" smtClean="0"/>
              <a:t> in </a:t>
            </a:r>
            <a:endParaRPr lang="en-US" dirty="0"/>
          </a:p>
        </p:txBody>
      </p:sp>
      <p:pic>
        <p:nvPicPr>
          <p:cNvPr id="4" name="Picture 3" descr="Screen shot 2011-06-28 at 17.28.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531392" cy="266042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796136" y="1340768"/>
            <a:ext cx="36004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00392" y="3501008"/>
            <a:ext cx="28803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796136" y="3501008"/>
            <a:ext cx="2304256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156176" y="1340768"/>
            <a:ext cx="2232248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72" descr="image004"/>
          <p:cNvPicPr>
            <a:picLocks noChangeAspect="1" noChangeArrowheads="1"/>
          </p:cNvPicPr>
          <p:nvPr/>
        </p:nvPicPr>
        <p:blipFill>
          <a:blip r:embed="rId5" cstate="print"/>
          <a:srcRect l="55280"/>
          <a:stretch>
            <a:fillRect/>
          </a:stretch>
        </p:blipFill>
        <p:spPr bwMode="auto">
          <a:xfrm>
            <a:off x="4644008" y="4221088"/>
            <a:ext cx="330228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49080"/>
            <a:ext cx="357632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812360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0"/>
            <a:ext cx="4824536" cy="692696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jector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ontrol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rchitecture @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088232" cy="4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584" y="980728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1600" y="2276872"/>
            <a:ext cx="266429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sz="2000" b="1" dirty="0" smtClean="0">
                <a:solidFill>
                  <a:schemeClr val="accent1"/>
                </a:solidFill>
              </a:rPr>
              <a:t>based protocol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212976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System INCA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Application server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142" y="980728"/>
            <a:ext cx="32139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Control room workstation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1340768"/>
            <a:ext cx="130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Working set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1340768"/>
            <a:ext cx="66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Knob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851" y="1628800"/>
            <a:ext cx="207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Specific applications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39752" y="1988840"/>
            <a:ext cx="0" cy="2880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34888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2339752" y="2924944"/>
            <a:ext cx="0" cy="2880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3608" y="4221088"/>
            <a:ext cx="266429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CMW (middleware)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39752" y="3933056"/>
            <a:ext cx="0" cy="2880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3018" y="515719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2218" y="5157192"/>
            <a:ext cx="32006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FEC (Front End Computer)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5899" y="5517232"/>
            <a:ext cx="126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FESA server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7744" y="5723964"/>
            <a:ext cx="162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Real Time tasks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39752" y="4869160"/>
            <a:ext cx="0" cy="2880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2060848"/>
            <a:ext cx="553998" cy="2952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3-tier Architecture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24" name="Elbow Connector 42"/>
          <p:cNvCxnSpPr>
            <a:endCxn id="18" idx="1"/>
          </p:cNvCxnSpPr>
          <p:nvPr/>
        </p:nvCxnSpPr>
        <p:spPr>
          <a:xfrm rot="16200000" flipH="1">
            <a:off x="110221" y="4938451"/>
            <a:ext cx="864096" cy="581498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2"/>
          <p:cNvCxnSpPr/>
          <p:nvPr/>
        </p:nvCxnSpPr>
        <p:spPr>
          <a:xfrm rot="16200000">
            <a:off x="110222" y="1554075"/>
            <a:ext cx="864096" cy="581498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7544" y="3573016"/>
            <a:ext cx="360040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11960" y="810578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u="sng" dirty="0" smtClean="0">
                <a:solidFill>
                  <a:schemeClr val="accent1"/>
                </a:solidFill>
              </a:rPr>
              <a:t>Advantages: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Better performance thanks to centralised computing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Settings history logged in DB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Better scalability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Better security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9750" y="2754794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u="sng" dirty="0" smtClean="0">
                <a:solidFill>
                  <a:schemeClr val="accent1"/>
                </a:solidFill>
              </a:rPr>
              <a:t>INCA deployments status: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PSB &amp; LINAC 2 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PS 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LEIR &amp; LINAC 3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 SPS </a:t>
            </a: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ISOLDE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302" y="3356992"/>
            <a:ext cx="3692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140968"/>
            <a:ext cx="3692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3692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 rot="19838424">
            <a:off x="5707852" y="4097818"/>
            <a:ext cx="64807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838424">
            <a:off x="5707852" y="40885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67944" y="4869160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u="sng" dirty="0" smtClean="0">
                <a:solidFill>
                  <a:schemeClr val="accent1"/>
                </a:solidFill>
              </a:rPr>
              <a:t>Why at Isolde?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Control system uniformity within the accelerators complex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More flexibility and customization capabilities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6516052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 smtClean="0"/>
              <a:t>E.Piselli</a:t>
            </a:r>
            <a:r>
              <a:rPr lang="en-GB" sz="1600" b="1" dirty="0" smtClean="0"/>
              <a:t> (BE-OP-PSB)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Signals Renovation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4352"/>
          <a:stretch>
            <a:fillRect/>
          </a:stretch>
        </p:blipFill>
        <p:spPr bwMode="auto">
          <a:xfrm>
            <a:off x="467544" y="1628799"/>
            <a:ext cx="8266496" cy="50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6309320"/>
            <a:ext cx="17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Giles, P. Fernier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50157" cy="495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6934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General Safety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443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ISOLDE </a:t>
            </a:r>
            <a:r>
              <a:rPr lang="en-US" dirty="0" smtClean="0"/>
              <a:t>Primary area inspection by the French and Swiss authorities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Few minor remarks</a:t>
            </a:r>
          </a:p>
        </p:txBody>
      </p:sp>
      <p:sp>
        <p:nvSpPr>
          <p:cNvPr id="8" name="Oval 7"/>
          <p:cNvSpPr/>
          <p:nvPr/>
        </p:nvSpPr>
        <p:spPr>
          <a:xfrm>
            <a:off x="1691680" y="2204864"/>
            <a:ext cx="3096344" cy="18002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251520" y="980728"/>
            <a:ext cx="8568952" cy="5133559"/>
            <a:chOff x="251520" y="980728"/>
            <a:chExt cx="8568952" cy="5133559"/>
          </a:xfrm>
        </p:grpSpPr>
        <p:pic>
          <p:nvPicPr>
            <p:cNvPr id="7" name="Picture 6" descr="Screen shot 2012-01-30 at 10.59.3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077072"/>
              <a:ext cx="2269615" cy="20372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1520" y="980728"/>
              <a:ext cx="856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Web based </a:t>
              </a:r>
              <a:r>
                <a:rPr lang="en-US" dirty="0"/>
                <a:t>safety course will be requested to get the access rights of the primary area</a:t>
              </a:r>
            </a:p>
            <a:p>
              <a:endParaRPr lang="en-US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20272" y="6309320"/>
            <a:ext cx="14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A-P Bernardes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presentations\pics for IAP presentation\STEP_INFRA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79512" y="1916832"/>
            <a:ext cx="5257800" cy="2910541"/>
            <a:chOff x="3505200" y="762000"/>
            <a:chExt cx="5257800" cy="2910541"/>
          </a:xfrm>
        </p:grpSpPr>
        <p:grpSp>
          <p:nvGrpSpPr>
            <p:cNvPr id="6" name="Group 42"/>
            <p:cNvGrpSpPr/>
            <p:nvPr/>
          </p:nvGrpSpPr>
          <p:grpSpPr>
            <a:xfrm>
              <a:off x="3505200" y="762000"/>
              <a:ext cx="5257800" cy="2910541"/>
              <a:chOff x="3505200" y="762000"/>
              <a:chExt cx="5257800" cy="291054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505200" y="776941"/>
                <a:ext cx="5257800" cy="2895600"/>
              </a:xfrm>
              <a:prstGeom prst="rect">
                <a:avLst/>
              </a:prstGeom>
              <a:solidFill>
                <a:srgbClr val="F7F2D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" descr="SA_black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1798638"/>
                <a:ext cx="2103438" cy="14779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733800" y="1383268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  <a:r>
                  <a:rPr lang="en-US" b="1" dirty="0" smtClean="0"/>
                  <a:t>upervised area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05200" y="762000"/>
                <a:ext cx="2514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Existing Building 170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5943600" y="838200"/>
              <a:ext cx="2681941" cy="2819400"/>
              <a:chOff x="5943600" y="838200"/>
              <a:chExt cx="2681941" cy="2819400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5943600" y="2209800"/>
                <a:ext cx="457200" cy="22860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4"/>
              <p:cNvGrpSpPr/>
              <p:nvPr/>
            </p:nvGrpSpPr>
            <p:grpSpPr>
              <a:xfrm>
                <a:off x="6415741" y="838200"/>
                <a:ext cx="2209800" cy="2819400"/>
                <a:chOff x="6415741" y="838200"/>
                <a:chExt cx="2209800" cy="2819400"/>
              </a:xfrm>
            </p:grpSpPr>
            <p:grpSp>
              <p:nvGrpSpPr>
                <p:cNvPr id="10" name="Group 43"/>
                <p:cNvGrpSpPr/>
                <p:nvPr/>
              </p:nvGrpSpPr>
              <p:grpSpPr>
                <a:xfrm>
                  <a:off x="6415741" y="1295400"/>
                  <a:ext cx="2209800" cy="2362200"/>
                  <a:chOff x="6415741" y="1295400"/>
                  <a:chExt cx="2209800" cy="2362200"/>
                </a:xfrm>
              </p:grpSpPr>
              <p:pic>
                <p:nvPicPr>
                  <p:cNvPr id="12" name="Picture 2" descr="ZoneRad_new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77000" y="1295400"/>
                    <a:ext cx="2085975" cy="14859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415741" y="2765048"/>
                    <a:ext cx="2209800" cy="892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Date to be discuss with RP </a:t>
                    </a:r>
                  </a:p>
                  <a:p>
                    <a:pPr algn="ctr"/>
                    <a:r>
                      <a:rPr lang="en-US" sz="1600" dirty="0" smtClean="0">
                        <a:solidFill>
                          <a:srgbClr val="000000"/>
                        </a:solidFill>
                      </a:rPr>
                      <a:t>(D &lt; 6mSv/year)</a:t>
                    </a:r>
                    <a:endParaRPr lang="en-US" sz="16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6445623" y="838200"/>
                  <a:ext cx="213360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Controlled area</a:t>
                  </a:r>
                  <a:endParaRPr lang="en-US" b="1" dirty="0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287016" y="5085184"/>
            <a:ext cx="8389440" cy="120032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2830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Supervised area </a:t>
            </a:r>
            <a:r>
              <a:rPr lang="en-US" dirty="0" smtClean="0">
                <a:sym typeface="Wingdings"/>
              </a:rPr>
              <a:t> Controlled area: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No more VCT (Short term visitor)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Medical certificate mandatory to get the dosimeter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No visitor allowed (only technical visits)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020272" y="6309320"/>
            <a:ext cx="14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A-P Bernardes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752600" y="914400"/>
            <a:ext cx="2024080" cy="160043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 new </a:t>
            </a:r>
            <a:r>
              <a:rPr lang="en-US" sz="1400" dirty="0" err="1" smtClean="0"/>
              <a:t>Kuka</a:t>
            </a:r>
            <a:r>
              <a:rPr lang="en-US" sz="1400" dirty="0" smtClean="0"/>
              <a:t> linear Robots</a:t>
            </a:r>
          </a:p>
          <a:p>
            <a:pPr algn="ctr"/>
            <a:r>
              <a:rPr lang="en-US" sz="1400" dirty="0" smtClean="0"/>
              <a:t>In Isolde Target Area</a:t>
            </a:r>
          </a:p>
          <a:p>
            <a:pPr algn="ctr"/>
            <a:r>
              <a:rPr lang="en-US" sz="1400" dirty="0" smtClean="0"/>
              <a:t>(2013)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Target life cycle and Handling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810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/>
          <p:nvPr/>
        </p:nvSpPr>
        <p:spPr>
          <a:xfrm>
            <a:off x="2514600" y="2971800"/>
            <a:ext cx="3048000" cy="2667000"/>
          </a:xfrm>
          <a:custGeom>
            <a:avLst/>
            <a:gdLst>
              <a:gd name="connsiteX0" fmla="*/ 292308 w 1866275"/>
              <a:gd name="connsiteY0" fmla="*/ 0 h 1693889"/>
              <a:gd name="connsiteX1" fmla="*/ 1041816 w 1866275"/>
              <a:gd name="connsiteY1" fmla="*/ 1019332 h 1693889"/>
              <a:gd name="connsiteX2" fmla="*/ 1866275 w 1866275"/>
              <a:gd name="connsiteY2" fmla="*/ 1034322 h 1693889"/>
              <a:gd name="connsiteX3" fmla="*/ 1866275 w 1866275"/>
              <a:gd name="connsiteY3" fmla="*/ 1678899 h 1693889"/>
              <a:gd name="connsiteX4" fmla="*/ 667062 w 1866275"/>
              <a:gd name="connsiteY4" fmla="*/ 1693889 h 1693889"/>
              <a:gd name="connsiteX5" fmla="*/ 659567 w 1866275"/>
              <a:gd name="connsiteY5" fmla="*/ 1341620 h 1693889"/>
              <a:gd name="connsiteX6" fmla="*/ 0 w 1866275"/>
              <a:gd name="connsiteY6" fmla="*/ 479686 h 1693889"/>
              <a:gd name="connsiteX7" fmla="*/ 7495 w 1866275"/>
              <a:gd name="connsiteY7" fmla="*/ 397240 h 1693889"/>
              <a:gd name="connsiteX8" fmla="*/ 277318 w 1866275"/>
              <a:gd name="connsiteY8" fmla="*/ 172387 h 1693889"/>
              <a:gd name="connsiteX9" fmla="*/ 292308 w 1866275"/>
              <a:gd name="connsiteY9" fmla="*/ 0 h 16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6275" h="1693889">
                <a:moveTo>
                  <a:pt x="292308" y="0"/>
                </a:moveTo>
                <a:lnTo>
                  <a:pt x="1041816" y="1019332"/>
                </a:lnTo>
                <a:lnTo>
                  <a:pt x="1866275" y="1034322"/>
                </a:lnTo>
                <a:lnTo>
                  <a:pt x="1866275" y="1678899"/>
                </a:lnTo>
                <a:lnTo>
                  <a:pt x="667062" y="1693889"/>
                </a:lnTo>
                <a:lnTo>
                  <a:pt x="659567" y="1341620"/>
                </a:lnTo>
                <a:lnTo>
                  <a:pt x="0" y="479686"/>
                </a:lnTo>
                <a:lnTo>
                  <a:pt x="7495" y="397240"/>
                </a:lnTo>
                <a:lnTo>
                  <a:pt x="277318" y="172387"/>
                </a:lnTo>
                <a:lnTo>
                  <a:pt x="292308" y="0"/>
                </a:lnTo>
                <a:close/>
              </a:path>
            </a:pathLst>
          </a:cu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45961" y="2908092"/>
            <a:ext cx="682052" cy="1319134"/>
          </a:xfrm>
          <a:custGeom>
            <a:avLst/>
            <a:gdLst>
              <a:gd name="connsiteX0" fmla="*/ 0 w 682052"/>
              <a:gd name="connsiteY0" fmla="*/ 0 h 1319134"/>
              <a:gd name="connsiteX1" fmla="*/ 344773 w 682052"/>
              <a:gd name="connsiteY1" fmla="*/ 194872 h 1319134"/>
              <a:gd name="connsiteX2" fmla="*/ 607101 w 682052"/>
              <a:gd name="connsiteY2" fmla="*/ 891915 h 1319134"/>
              <a:gd name="connsiteX3" fmla="*/ 682052 w 682052"/>
              <a:gd name="connsiteY3" fmla="*/ 1319134 h 13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052" h="1319134">
                <a:moveTo>
                  <a:pt x="0" y="0"/>
                </a:moveTo>
                <a:cubicBezTo>
                  <a:pt x="121795" y="23110"/>
                  <a:pt x="243590" y="46220"/>
                  <a:pt x="344773" y="194872"/>
                </a:cubicBezTo>
                <a:cubicBezTo>
                  <a:pt x="445956" y="343524"/>
                  <a:pt x="550888" y="704538"/>
                  <a:pt x="607101" y="891915"/>
                </a:cubicBezTo>
                <a:cubicBezTo>
                  <a:pt x="663314" y="1079292"/>
                  <a:pt x="663314" y="1252928"/>
                  <a:pt x="682052" y="1319134"/>
                </a:cubicBezTo>
              </a:path>
            </a:pathLst>
          </a:cu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701384" y="2895600"/>
            <a:ext cx="1370351" cy="2435902"/>
          </a:xfrm>
          <a:custGeom>
            <a:avLst/>
            <a:gdLst>
              <a:gd name="connsiteX0" fmla="*/ 0 w 1370351"/>
              <a:gd name="connsiteY0" fmla="*/ 2435902 h 2435902"/>
              <a:gd name="connsiteX1" fmla="*/ 29981 w 1370351"/>
              <a:gd name="connsiteY1" fmla="*/ 2271010 h 2435902"/>
              <a:gd name="connsiteX2" fmla="*/ 164892 w 1370351"/>
              <a:gd name="connsiteY2" fmla="*/ 2203554 h 2435902"/>
              <a:gd name="connsiteX3" fmla="*/ 442210 w 1370351"/>
              <a:gd name="connsiteY3" fmla="*/ 2256020 h 2435902"/>
              <a:gd name="connsiteX4" fmla="*/ 831954 w 1370351"/>
              <a:gd name="connsiteY4" fmla="*/ 2300990 h 2435902"/>
              <a:gd name="connsiteX5" fmla="*/ 1244184 w 1370351"/>
              <a:gd name="connsiteY5" fmla="*/ 2083633 h 2435902"/>
              <a:gd name="connsiteX6" fmla="*/ 1349115 w 1370351"/>
              <a:gd name="connsiteY6" fmla="*/ 1701383 h 2435902"/>
              <a:gd name="connsiteX7" fmla="*/ 1116768 w 1370351"/>
              <a:gd name="connsiteY7" fmla="*/ 1304144 h 2435902"/>
              <a:gd name="connsiteX8" fmla="*/ 637082 w 1370351"/>
              <a:gd name="connsiteY8" fmla="*/ 816964 h 2435902"/>
              <a:gd name="connsiteX9" fmla="*/ 547141 w 1370351"/>
              <a:gd name="connsiteY9" fmla="*/ 569626 h 2435902"/>
              <a:gd name="connsiteX10" fmla="*/ 622092 w 1370351"/>
              <a:gd name="connsiteY10" fmla="*/ 0 h 243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0351" h="2435902">
                <a:moveTo>
                  <a:pt x="0" y="2435902"/>
                </a:moveTo>
                <a:cubicBezTo>
                  <a:pt x="1249" y="2372818"/>
                  <a:pt x="2499" y="2309735"/>
                  <a:pt x="29981" y="2271010"/>
                </a:cubicBezTo>
                <a:cubicBezTo>
                  <a:pt x="57463" y="2232285"/>
                  <a:pt x="96187" y="2206052"/>
                  <a:pt x="164892" y="2203554"/>
                </a:cubicBezTo>
                <a:cubicBezTo>
                  <a:pt x="233597" y="2201056"/>
                  <a:pt x="331033" y="2239781"/>
                  <a:pt x="442210" y="2256020"/>
                </a:cubicBezTo>
                <a:cubicBezTo>
                  <a:pt x="553387" y="2272259"/>
                  <a:pt x="698292" y="2329721"/>
                  <a:pt x="831954" y="2300990"/>
                </a:cubicBezTo>
                <a:cubicBezTo>
                  <a:pt x="965616" y="2272259"/>
                  <a:pt x="1157991" y="2183567"/>
                  <a:pt x="1244184" y="2083633"/>
                </a:cubicBezTo>
                <a:cubicBezTo>
                  <a:pt x="1330377" y="1983699"/>
                  <a:pt x="1370351" y="1831298"/>
                  <a:pt x="1349115" y="1701383"/>
                </a:cubicBezTo>
                <a:cubicBezTo>
                  <a:pt x="1327879" y="1571468"/>
                  <a:pt x="1235440" y="1451547"/>
                  <a:pt x="1116768" y="1304144"/>
                </a:cubicBezTo>
                <a:cubicBezTo>
                  <a:pt x="998096" y="1156741"/>
                  <a:pt x="732020" y="939384"/>
                  <a:pt x="637082" y="816964"/>
                </a:cubicBezTo>
                <a:cubicBezTo>
                  <a:pt x="542144" y="694544"/>
                  <a:pt x="549639" y="705787"/>
                  <a:pt x="547141" y="569626"/>
                </a:cubicBezTo>
                <a:cubicBezTo>
                  <a:pt x="544643" y="433465"/>
                  <a:pt x="583367" y="216732"/>
                  <a:pt x="622092" y="0"/>
                </a:cubicBezTo>
              </a:path>
            </a:pathLst>
          </a:custGeom>
          <a:ln w="285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m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86663" y="4800600"/>
            <a:ext cx="1719556" cy="1295400"/>
          </a:xfrm>
          <a:prstGeom prst="rect">
            <a:avLst/>
          </a:prstGeom>
          <a:noFill/>
        </p:spPr>
      </p:pic>
      <p:pic>
        <p:nvPicPr>
          <p:cNvPr id="46" name="Picture 45" descr="Infrastructure de test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948720" y="1676400"/>
            <a:ext cx="685800" cy="609600"/>
          </a:xfrm>
          <a:prstGeom prst="rect">
            <a:avLst/>
          </a:prstGeom>
        </p:spPr>
      </p:pic>
      <p:pic>
        <p:nvPicPr>
          <p:cNvPr id="47" name="Picture 46" descr="Infrastructure de test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 flipH="1">
            <a:off x="2971800" y="1676400"/>
            <a:ext cx="685800" cy="6096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rot="5400000">
            <a:off x="2514600" y="2286000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156085" y="2507105"/>
            <a:ext cx="534194" cy="769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943600" y="152400"/>
            <a:ext cx="28956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545610"/>
            <a:ext cx="19812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Deliver the new target to the exchange point for the </a:t>
            </a:r>
            <a:r>
              <a:rPr lang="en-US" sz="1200" dirty="0" err="1" smtClean="0"/>
              <a:t>Kuka</a:t>
            </a:r>
            <a:r>
              <a:rPr lang="en-US" sz="1200" dirty="0" smtClean="0"/>
              <a:t> robots</a:t>
            </a:r>
          </a:p>
          <a:p>
            <a:endParaRPr lang="en-US" sz="1200" dirty="0" smtClean="0"/>
          </a:p>
          <a:p>
            <a:r>
              <a:rPr lang="en-US" sz="1200" dirty="0" smtClean="0"/>
              <a:t>Remove hot target and place on the shelf (during shut down)</a:t>
            </a:r>
          </a:p>
          <a:p>
            <a:endParaRPr lang="en-US" sz="1200" dirty="0" smtClean="0"/>
          </a:p>
          <a:p>
            <a:r>
              <a:rPr lang="en-US" sz="1200" dirty="0" smtClean="0"/>
              <a:t>Move the 3 years decayed target from shelf to hot cell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Move waste containers (with “standard” trans-pallet)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48400" y="169801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246001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3144222"/>
            <a:ext cx="38100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4113212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17676"/>
            <a:ext cx="1447800" cy="1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5943600" y="381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Handling with</a:t>
            </a:r>
          </a:p>
          <a:p>
            <a:pPr algn="ctr"/>
            <a:r>
              <a:rPr lang="en-US" sz="1400" dirty="0" smtClean="0"/>
              <a:t>1 remote controlled </a:t>
            </a:r>
          </a:p>
          <a:p>
            <a:pPr algn="ctr"/>
            <a:r>
              <a:rPr lang="en-US" sz="1400" dirty="0" smtClean="0"/>
              <a:t>vehicle</a:t>
            </a:r>
          </a:p>
        </p:txBody>
      </p:sp>
      <p:sp>
        <p:nvSpPr>
          <p:cNvPr id="62" name="Freeform 61"/>
          <p:cNvSpPr/>
          <p:nvPr/>
        </p:nvSpPr>
        <p:spPr>
          <a:xfrm>
            <a:off x="5036695" y="5124138"/>
            <a:ext cx="2420912" cy="302301"/>
          </a:xfrm>
          <a:custGeom>
            <a:avLst/>
            <a:gdLst>
              <a:gd name="connsiteX0" fmla="*/ 0 w 2420912"/>
              <a:gd name="connsiteY0" fmla="*/ 302301 h 302301"/>
              <a:gd name="connsiteX1" fmla="*/ 359764 w 2420912"/>
              <a:gd name="connsiteY1" fmla="*/ 159895 h 302301"/>
              <a:gd name="connsiteX2" fmla="*/ 757003 w 2420912"/>
              <a:gd name="connsiteY2" fmla="*/ 17488 h 302301"/>
              <a:gd name="connsiteX3" fmla="*/ 1798820 w 2420912"/>
              <a:gd name="connsiteY3" fmla="*/ 54964 h 302301"/>
              <a:gd name="connsiteX4" fmla="*/ 2420912 w 2420912"/>
              <a:gd name="connsiteY4" fmla="*/ 129914 h 30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912" h="302301">
                <a:moveTo>
                  <a:pt x="0" y="302301"/>
                </a:moveTo>
                <a:cubicBezTo>
                  <a:pt x="116798" y="254832"/>
                  <a:pt x="233597" y="207364"/>
                  <a:pt x="359764" y="159895"/>
                </a:cubicBezTo>
                <a:cubicBezTo>
                  <a:pt x="485931" y="112426"/>
                  <a:pt x="517160" y="34976"/>
                  <a:pt x="757003" y="17488"/>
                </a:cubicBezTo>
                <a:cubicBezTo>
                  <a:pt x="996846" y="0"/>
                  <a:pt x="1521502" y="36226"/>
                  <a:pt x="1798820" y="54964"/>
                </a:cubicBezTo>
                <a:cubicBezTo>
                  <a:pt x="2076138" y="73702"/>
                  <a:pt x="2248525" y="101808"/>
                  <a:pt x="2420912" y="129914"/>
                </a:cubicBezTo>
              </a:path>
            </a:pathLst>
          </a:custGeom>
          <a:ln w="285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382000" y="5791200"/>
            <a:ext cx="533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410786" y="6096000"/>
            <a:ext cx="73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PSI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57200" y="5562600"/>
            <a:ext cx="762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33400" y="4234721"/>
            <a:ext cx="3070485" cy="1446551"/>
          </a:xfrm>
          <a:custGeom>
            <a:avLst/>
            <a:gdLst>
              <a:gd name="connsiteX0" fmla="*/ 2473377 w 3034259"/>
              <a:gd name="connsiteY0" fmla="*/ 0 h 1446551"/>
              <a:gd name="connsiteX1" fmla="*/ 2713220 w 3034259"/>
              <a:gd name="connsiteY1" fmla="*/ 37476 h 1446551"/>
              <a:gd name="connsiteX2" fmla="*/ 2953063 w 3034259"/>
              <a:gd name="connsiteY2" fmla="*/ 202367 h 1446551"/>
              <a:gd name="connsiteX3" fmla="*/ 3013023 w 3034259"/>
              <a:gd name="connsiteY3" fmla="*/ 457200 h 1446551"/>
              <a:gd name="connsiteX4" fmla="*/ 2825646 w 3034259"/>
              <a:gd name="connsiteY4" fmla="*/ 779489 h 1446551"/>
              <a:gd name="connsiteX5" fmla="*/ 2091128 w 3034259"/>
              <a:gd name="connsiteY5" fmla="*/ 1041817 h 1446551"/>
              <a:gd name="connsiteX6" fmla="*/ 1364105 w 3034259"/>
              <a:gd name="connsiteY6" fmla="*/ 1034321 h 1446551"/>
              <a:gd name="connsiteX7" fmla="*/ 674558 w 3034259"/>
              <a:gd name="connsiteY7" fmla="*/ 906905 h 1446551"/>
              <a:gd name="connsiteX8" fmla="*/ 119922 w 3034259"/>
              <a:gd name="connsiteY8" fmla="*/ 996846 h 1446551"/>
              <a:gd name="connsiteX9" fmla="*/ 0 w 3034259"/>
              <a:gd name="connsiteY9" fmla="*/ 1446551 h 144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4259" h="1446551">
                <a:moveTo>
                  <a:pt x="2473377" y="0"/>
                </a:moveTo>
                <a:cubicBezTo>
                  <a:pt x="2553324" y="1874"/>
                  <a:pt x="2633272" y="3748"/>
                  <a:pt x="2713220" y="37476"/>
                </a:cubicBezTo>
                <a:cubicBezTo>
                  <a:pt x="2793168" y="71204"/>
                  <a:pt x="2903096" y="132413"/>
                  <a:pt x="2953063" y="202367"/>
                </a:cubicBezTo>
                <a:cubicBezTo>
                  <a:pt x="3003030" y="272321"/>
                  <a:pt x="3034259" y="361013"/>
                  <a:pt x="3013023" y="457200"/>
                </a:cubicBezTo>
                <a:cubicBezTo>
                  <a:pt x="2991787" y="553387"/>
                  <a:pt x="2979295" y="682053"/>
                  <a:pt x="2825646" y="779489"/>
                </a:cubicBezTo>
                <a:cubicBezTo>
                  <a:pt x="2671997" y="876925"/>
                  <a:pt x="2334718" y="999345"/>
                  <a:pt x="2091128" y="1041817"/>
                </a:cubicBezTo>
                <a:cubicBezTo>
                  <a:pt x="1847538" y="1084289"/>
                  <a:pt x="1600200" y="1056806"/>
                  <a:pt x="1364105" y="1034321"/>
                </a:cubicBezTo>
                <a:cubicBezTo>
                  <a:pt x="1128010" y="1011836"/>
                  <a:pt x="881922" y="913151"/>
                  <a:pt x="674558" y="906905"/>
                </a:cubicBezTo>
                <a:cubicBezTo>
                  <a:pt x="467194" y="900659"/>
                  <a:pt x="232348" y="906905"/>
                  <a:pt x="119922" y="996846"/>
                </a:cubicBezTo>
                <a:cubicBezTo>
                  <a:pt x="7496" y="1086787"/>
                  <a:pt x="3748" y="1266669"/>
                  <a:pt x="0" y="144655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81000" y="5943600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hot</a:t>
            </a:r>
          </a:p>
          <a:p>
            <a:r>
              <a:rPr lang="en-US" sz="1400" dirty="0" smtClean="0"/>
              <a:t>Cell (2013)</a:t>
            </a:r>
            <a:endParaRPr lang="en-US" sz="1400" dirty="0"/>
          </a:p>
        </p:txBody>
      </p:sp>
      <p:pic>
        <p:nvPicPr>
          <p:cNvPr id="2056" name="Picture 8" descr="http://www.parlementia.com/blog/wp-content/uploads/2010/08/nucleaire-bidons_dechet_danger_retraitement_bombe_retardement_planete_terre_risque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5250305"/>
            <a:ext cx="914400" cy="354328"/>
          </a:xfrm>
          <a:prstGeom prst="rect">
            <a:avLst/>
          </a:prstGeom>
          <a:noFill/>
        </p:spPr>
      </p:pic>
      <p:cxnSp>
        <p:nvCxnSpPr>
          <p:cNvPr id="71" name="Straight Arrow Connector 70"/>
          <p:cNvCxnSpPr/>
          <p:nvPr/>
        </p:nvCxnSpPr>
        <p:spPr>
          <a:xfrm rot="5400000" flipH="1" flipV="1">
            <a:off x="1334294" y="5828506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600200" y="6172200"/>
            <a:ext cx="63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 </a:t>
            </a:r>
          </a:p>
          <a:p>
            <a:r>
              <a:rPr lang="en-US" sz="1400" dirty="0" smtClean="0"/>
              <a:t>Target</a:t>
            </a:r>
          </a:p>
        </p:txBody>
      </p:sp>
      <p:pic>
        <p:nvPicPr>
          <p:cNvPr id="77" name="Picture 10" descr="http://www.parlementia.com/blog/wp-content/uploads/2010/08/nucleaire-bidons_dechet_danger_retraitement_bombe_retardement_planete_terre_risqu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610" y="5576340"/>
            <a:ext cx="220157" cy="396394"/>
          </a:xfrm>
          <a:prstGeom prst="rect">
            <a:avLst/>
          </a:prstGeom>
          <a:noFill/>
        </p:spPr>
      </p:pic>
      <p:sp>
        <p:nvSpPr>
          <p:cNvPr id="43" name="Freeform 42"/>
          <p:cNvSpPr/>
          <p:nvPr/>
        </p:nvSpPr>
        <p:spPr>
          <a:xfrm>
            <a:off x="667062" y="5252803"/>
            <a:ext cx="3432748" cy="383499"/>
          </a:xfrm>
          <a:custGeom>
            <a:avLst/>
            <a:gdLst>
              <a:gd name="connsiteX0" fmla="*/ 0 w 3432748"/>
              <a:gd name="connsiteY0" fmla="*/ 383499 h 383499"/>
              <a:gd name="connsiteX1" fmla="*/ 29981 w 3432748"/>
              <a:gd name="connsiteY1" fmla="*/ 158646 h 383499"/>
              <a:gd name="connsiteX2" fmla="*/ 119922 w 3432748"/>
              <a:gd name="connsiteY2" fmla="*/ 53715 h 383499"/>
              <a:gd name="connsiteX3" fmla="*/ 419725 w 3432748"/>
              <a:gd name="connsiteY3" fmla="*/ 1249 h 383499"/>
              <a:gd name="connsiteX4" fmla="*/ 816964 w 3432748"/>
              <a:gd name="connsiteY4" fmla="*/ 61210 h 383499"/>
              <a:gd name="connsiteX5" fmla="*/ 1191718 w 3432748"/>
              <a:gd name="connsiteY5" fmla="*/ 136161 h 383499"/>
              <a:gd name="connsiteX6" fmla="*/ 1528997 w 3432748"/>
              <a:gd name="connsiteY6" fmla="*/ 158646 h 383499"/>
              <a:gd name="connsiteX7" fmla="*/ 2001187 w 3432748"/>
              <a:gd name="connsiteY7" fmla="*/ 158646 h 383499"/>
              <a:gd name="connsiteX8" fmla="*/ 2450892 w 3432748"/>
              <a:gd name="connsiteY8" fmla="*/ 106181 h 383499"/>
              <a:gd name="connsiteX9" fmla="*/ 2780676 w 3432748"/>
              <a:gd name="connsiteY9" fmla="*/ 46220 h 383499"/>
              <a:gd name="connsiteX10" fmla="*/ 3125449 w 3432748"/>
              <a:gd name="connsiteY10" fmla="*/ 53715 h 383499"/>
              <a:gd name="connsiteX11" fmla="*/ 3432748 w 3432748"/>
              <a:gd name="connsiteY11" fmla="*/ 166141 h 38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748" h="383499">
                <a:moveTo>
                  <a:pt x="0" y="383499"/>
                </a:moveTo>
                <a:cubicBezTo>
                  <a:pt x="4997" y="298554"/>
                  <a:pt x="9994" y="213610"/>
                  <a:pt x="29981" y="158646"/>
                </a:cubicBezTo>
                <a:cubicBezTo>
                  <a:pt x="49968" y="103682"/>
                  <a:pt x="54965" y="79948"/>
                  <a:pt x="119922" y="53715"/>
                </a:cubicBezTo>
                <a:cubicBezTo>
                  <a:pt x="184879" y="27482"/>
                  <a:pt x="303551" y="0"/>
                  <a:pt x="419725" y="1249"/>
                </a:cubicBezTo>
                <a:cubicBezTo>
                  <a:pt x="535899" y="2498"/>
                  <a:pt x="688299" y="38725"/>
                  <a:pt x="816964" y="61210"/>
                </a:cubicBezTo>
                <a:cubicBezTo>
                  <a:pt x="945629" y="83695"/>
                  <a:pt x="1073046" y="119922"/>
                  <a:pt x="1191718" y="136161"/>
                </a:cubicBezTo>
                <a:cubicBezTo>
                  <a:pt x="1310390" y="152400"/>
                  <a:pt x="1394086" y="154899"/>
                  <a:pt x="1528997" y="158646"/>
                </a:cubicBezTo>
                <a:cubicBezTo>
                  <a:pt x="1663908" y="162393"/>
                  <a:pt x="1847538" y="167390"/>
                  <a:pt x="2001187" y="158646"/>
                </a:cubicBezTo>
                <a:cubicBezTo>
                  <a:pt x="2154836" y="149902"/>
                  <a:pt x="2320977" y="124919"/>
                  <a:pt x="2450892" y="106181"/>
                </a:cubicBezTo>
                <a:cubicBezTo>
                  <a:pt x="2580807" y="87443"/>
                  <a:pt x="2668250" y="54964"/>
                  <a:pt x="2780676" y="46220"/>
                </a:cubicBezTo>
                <a:cubicBezTo>
                  <a:pt x="2893102" y="37476"/>
                  <a:pt x="3016770" y="33728"/>
                  <a:pt x="3125449" y="53715"/>
                </a:cubicBezTo>
                <a:cubicBezTo>
                  <a:pt x="3234128" y="73702"/>
                  <a:pt x="3333438" y="119921"/>
                  <a:pt x="3432748" y="166141"/>
                </a:cubicBezTo>
              </a:path>
            </a:pathLst>
          </a:custGeom>
          <a:ln w="285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http://www.logismarket.fr/ip/veab-chariot-porte-futs-chariot-porte-futs-bs-91-c-458839-FGR.jpg?imgmax=8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019800" y="4625715"/>
            <a:ext cx="723900" cy="723901"/>
          </a:xfrm>
          <a:prstGeom prst="rect">
            <a:avLst/>
          </a:prstGeom>
          <a:noFill/>
        </p:spPr>
      </p:pic>
      <p:pic>
        <p:nvPicPr>
          <p:cNvPr id="2058" name="Picture 10" descr="http://www.parlementia.com/blog/wp-content/uploads/2010/08/nucleaire-bidons_dechet_danger_retraitement_bombe_retardement_planete_terre_risqu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335718">
            <a:off x="6442541" y="4782212"/>
            <a:ext cx="282133" cy="463331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380312" y="6309320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Marzari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7295071" cy="44958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 rot="1379759">
            <a:off x="3061299" y="2259563"/>
            <a:ext cx="1549682" cy="664537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407379">
            <a:off x="4206046" y="1014141"/>
            <a:ext cx="1785162" cy="164949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1828800"/>
            <a:ext cx="134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HRS Shielding improvement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438400"/>
            <a:ext cx="134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New storage</a:t>
            </a:r>
            <a:endParaRPr lang="en-US" sz="1600" b="1" dirty="0">
              <a:solidFill>
                <a:srgbClr val="FFC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289604" y="3272996"/>
            <a:ext cx="4499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587196" y="3723108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466" y="2916768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0304" y="3242525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08704" y="3539696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052229" y="3463496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94504" y="3539696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821723" y="2976316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2667000"/>
            <a:ext cx="1752600" cy="381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3055629"/>
            <a:ext cx="2286000" cy="44957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5285" y="2708915"/>
            <a:ext cx="38863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496146" y="2904654"/>
            <a:ext cx="551508" cy="381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753554" y="3378145"/>
            <a:ext cx="152399" cy="11670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76600" y="3297558"/>
            <a:ext cx="304800" cy="5524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2514600"/>
            <a:ext cx="1129957" cy="2943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95600" y="3276600"/>
            <a:ext cx="304800" cy="8979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672111">
            <a:off x="494972" y="3359411"/>
            <a:ext cx="2451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~200m2 for nuclear medicine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6364" t="23030" r="6364" b="10303"/>
          <a:stretch>
            <a:fillRect/>
          </a:stretch>
        </p:blipFill>
        <p:spPr bwMode="auto">
          <a:xfrm>
            <a:off x="3880659" y="3810000"/>
            <a:ext cx="51871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>
          <a:xfrm rot="5400000" flipH="1" flipV="1">
            <a:off x="2438400" y="2590800"/>
            <a:ext cx="533400" cy="381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731189" y="2747716"/>
            <a:ext cx="3737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7557216" y="3796585"/>
            <a:ext cx="1066800" cy="3316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17437" y="3199606"/>
            <a:ext cx="172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~5000 m3 earth removal</a:t>
            </a:r>
            <a:endParaRPr lang="en-US" sz="12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971600" y="630932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Marzari, T. Stora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engineering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File:3D ISOL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00" t="17600" r="1200" b="11200"/>
          <a:stretch>
            <a:fillRect/>
          </a:stretch>
        </p:blipFill>
        <p:spPr bwMode="auto">
          <a:xfrm>
            <a:off x="2339752" y="2276872"/>
            <a:ext cx="470019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1484784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115</a:t>
            </a:r>
          </a:p>
          <a:p>
            <a:r>
              <a:rPr lang="en-US" dirty="0" smtClean="0"/>
              <a:t>Class C 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1628800"/>
            <a:ext cx="13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507</a:t>
            </a:r>
          </a:p>
          <a:p>
            <a:r>
              <a:rPr lang="en-US" dirty="0" smtClean="0"/>
              <a:t>Light building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636912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TSR extension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4080" y="3861048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199</a:t>
            </a:r>
          </a:p>
          <a:p>
            <a:r>
              <a:rPr lang="en-US" dirty="0" smtClean="0"/>
              <a:t>cold box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589240"/>
            <a:ext cx="1714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198</a:t>
            </a:r>
          </a:p>
          <a:p>
            <a:r>
              <a:rPr lang="en-US" dirty="0" smtClean="0"/>
              <a:t>Compressor room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50100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Medical Isotope </a:t>
            </a:r>
          </a:p>
          <a:p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348880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area extension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4781054" y="3645024"/>
            <a:ext cx="78978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 flipV="1">
            <a:off x="5580112" y="3645024"/>
            <a:ext cx="1513968" cy="539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6156176" y="2821578"/>
            <a:ext cx="1008112" cy="175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H="1">
            <a:off x="5436096" y="1951966"/>
            <a:ext cx="1368152" cy="860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>
            <a:off x="4737734" y="1807950"/>
            <a:ext cx="410330" cy="756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03648" y="2708920"/>
            <a:ext cx="2232248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619672" y="3645024"/>
            <a:ext cx="172819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3960440" cy="3349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Targets</a:t>
            </a:r>
          </a:p>
          <a:p>
            <a:r>
              <a:rPr lang="en-US" dirty="0" smtClean="0"/>
              <a:t>REX</a:t>
            </a:r>
          </a:p>
          <a:p>
            <a:r>
              <a:rPr lang="en-US" dirty="0" smtClean="0"/>
              <a:t>RILIS</a:t>
            </a:r>
          </a:p>
          <a:p>
            <a:r>
              <a:rPr lang="en-US" dirty="0" smtClean="0"/>
              <a:t>Shutdown work 2011/2012</a:t>
            </a:r>
          </a:p>
          <a:p>
            <a:pPr lvl="1"/>
            <a:r>
              <a:rPr lang="en-US" dirty="0" smtClean="0"/>
              <a:t>Water cooling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INCA</a:t>
            </a:r>
          </a:p>
          <a:p>
            <a:pPr lvl="1"/>
            <a:r>
              <a:rPr lang="en-US" dirty="0" smtClean="0"/>
              <a:t>Timing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News from EN</a:t>
            </a:r>
          </a:p>
          <a:p>
            <a:endParaRPr lang="en-US" dirty="0" smtClean="0"/>
          </a:p>
        </p:txBody>
      </p:sp>
      <p:pic>
        <p:nvPicPr>
          <p:cNvPr id="6" name="Picture 14" descr="File:3D ISOL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00" t="17600" r="1200" b="11200"/>
          <a:stretch>
            <a:fillRect/>
          </a:stretch>
        </p:blipFill>
        <p:spPr bwMode="auto">
          <a:xfrm>
            <a:off x="4283968" y="2708920"/>
            <a:ext cx="470019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the ISOLDE team and all the supporting groups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…and for your attention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628800"/>
            <a:ext cx="7416824" cy="1970261"/>
          </a:xfrm>
          <a:prstGeom prst="rect">
            <a:avLst/>
          </a:prstGeom>
        </p:spPr>
        <p:txBody>
          <a:bodyPr bIns="91440" anchor="b" anchorCtr="0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third target nanomaterial (SiC, Y</a:t>
            </a:r>
            <a:r>
              <a:rPr kumimoji="0" lang="pt-PT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pt-PT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9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CaO</a:t>
            </a: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for ISOLDE</a:t>
            </a:r>
            <a:b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35</a:t>
            </a: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 from CaO469-VD7 for </a:t>
            </a:r>
            <a:b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Proprietary CERN technology</a:t>
            </a:r>
            <a:b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J. Nucl. Mat. 416, 99 (2011)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http://iks32.fys.kuleuven.be/phpBB3/styles/prosilver/imageset/wit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608300" cy="5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9000" contrast="48000"/>
          </a:blip>
          <a:srcRect l="51505" t="51830" r="-2"/>
          <a:stretch>
            <a:fillRect/>
          </a:stretch>
        </p:blipFill>
        <p:spPr bwMode="auto">
          <a:xfrm>
            <a:off x="6660232" y="1556792"/>
            <a:ext cx="2343952" cy="16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1950059" cy="151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267744" y="5877272"/>
            <a:ext cx="6732240" cy="72008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Yields on 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31,32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 measured by ISOLDE experiment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IS476 – H.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Fynbo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B. Blank.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Turrion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M.; 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Urszula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H.-I. ISOLDE Yield Database. https://oraweb.cern.ch/pls/isolde/query_tgt (accessed December 1st, 2011)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TRIUMF. ISAC Yield Measurement.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http://www.triumf.info/facility/research_fac/yield.php (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accessed December 5th, 2011)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GANIL. SPIRAL Beams.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http://pro.ganil-spiral2.eu/users-guide/accelerators/spiral-beams (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accessed December 5th, 2011)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99792" y="4797152"/>
          <a:ext cx="6223000" cy="949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1066800"/>
                <a:gridCol w="1066800"/>
                <a:gridCol w="1066800"/>
                <a:gridCol w="1066800"/>
                <a:gridCol w="1066800"/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sng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Ions per second</a:t>
                      </a:r>
                      <a:endParaRPr lang="en-US" sz="1200" b="0" i="0" u="sng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30000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en-US" sz="14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 (15.1ms)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3000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en-US" sz="1400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</a:p>
                    <a:p>
                      <a:pPr algn="ctr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(98ms)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30000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lang="en-US" sz="14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</a:p>
                    <a:p>
                      <a:pPr algn="ctr" rtl="0" fontAlgn="ctr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(174.1ms)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30000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lang="en-US" sz="14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</a:p>
                    <a:p>
                      <a:pPr algn="ctr" rtl="0" fontAlgn="ctr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(844ms)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30000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lang="en-US" sz="14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</a:p>
                    <a:p>
                      <a:pPr algn="ctr" rtl="0" fontAlgn="ctr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(1.78s)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ISOLDE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6.3E+01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3.6E+03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2.0E+05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2.6E+06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3.0E+08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>
                          <a:effectLst/>
                          <a:latin typeface="Arial" pitchFamily="34" charset="0"/>
                          <a:cs typeface="Arial" pitchFamily="34" charset="0"/>
                        </a:rPr>
                        <a:t>TRIUMF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7.0E+02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2.9E+04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6.5E+06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56992"/>
            <a:ext cx="497929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5576" y="6453336"/>
            <a:ext cx="82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Stora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990600"/>
            <a:ext cx="6473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Addition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of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FC readout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channels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baseline="0" dirty="0" smtClean="0">
                <a:latin typeface="Arial" pitchFamily="34" charset="0"/>
                <a:cs typeface="Times New Roman" pitchFamily="18" charset="0"/>
              </a:rPr>
              <a:t> Avoid having to move cables between XL65 and XL20 line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pitchFamily="34" charset="0"/>
                <a:cs typeface="Times New Roman" pitchFamily="18" charset="0"/>
              </a:rPr>
              <a:t>    </a:t>
            </a:r>
            <a:r>
              <a:rPr lang="en-US" baseline="0" dirty="0" smtClean="0">
                <a:latin typeface="Arial" pitchFamily="34" charset="0"/>
                <a:cs typeface="Times New Roman" pitchFamily="18" charset="0"/>
              </a:rPr>
              <a:t>when reading out </a:t>
            </a:r>
            <a:r>
              <a:rPr lang="en-US" baseline="0" dirty="0" err="1" smtClean="0">
                <a:latin typeface="Arial" pitchFamily="34" charset="0"/>
                <a:cs typeface="Times New Roman" pitchFamily="18" charset="0"/>
              </a:rPr>
              <a:t>Miniball</a:t>
            </a:r>
            <a:r>
              <a:rPr lang="en-US" baseline="0" dirty="0" smtClean="0">
                <a:latin typeface="Arial" pitchFamily="34" charset="0"/>
                <a:cs typeface="Times New Roman" pitchFamily="18" charset="0"/>
              </a:rPr>
              <a:t> and beta-NMR FCs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2209800"/>
            <a:ext cx="63177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XEBS.FC20: new FC installed at the same location as EBIS.BO10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XL65.FC100: new PAM for the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Miniball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XL20. FC100: new PAM for the beta-NMR FC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3282077"/>
            <a:ext cx="7956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REX controls upgrade</a:t>
            </a:r>
            <a:endParaRPr lang="en-GB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Discussion about an upgrade of a number REX controls items have started.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Four work packages identified.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WP1: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PLC/RS422 Controlled Power-supplies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WP2: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REX magnetic field regulation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WP3: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REX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Linac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RF Controls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4: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REX EBIS pulsed power-converters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Work to be carried out between now and end of LS1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382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REX improvements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19800"/>
            <a:ext cx="6566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3. Increased performance of the new REXTRAP RF excitation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   (e.g. reduced loading time)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64886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Wenander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REX consolidation and improvements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Linac cooling water</a:t>
            </a:r>
          </a:p>
          <a:p>
            <a:pPr lvl="1"/>
            <a:r>
              <a:rPr lang="en-US" dirty="0" smtClean="0"/>
              <a:t>Several trips during 2011</a:t>
            </a:r>
          </a:p>
          <a:p>
            <a:pPr lvl="1"/>
            <a:r>
              <a:rPr lang="en-US" dirty="0" smtClean="0"/>
              <a:t>Flow can be reduced on the BTY line magnets -&gt; Install flow regulators (gain ~7 m3/h)</a:t>
            </a:r>
            <a:endParaRPr lang="en-GB" dirty="0" smtClean="0"/>
          </a:p>
          <a:p>
            <a:r>
              <a:rPr lang="en-US" dirty="0" smtClean="0"/>
              <a:t>Vacuum upgrade in RFQ section (high losses with highly charged ions)</a:t>
            </a:r>
          </a:p>
          <a:p>
            <a:pPr lvl="1"/>
            <a:r>
              <a:rPr lang="en-US" dirty="0" smtClean="0"/>
              <a:t>New Hi-pace pump installed in front of RFQ</a:t>
            </a:r>
          </a:p>
          <a:p>
            <a:pPr lvl="1"/>
            <a:r>
              <a:rPr lang="en-US" dirty="0" smtClean="0"/>
              <a:t>Renovation of DB2 (this shutdown)</a:t>
            </a:r>
          </a:p>
          <a:p>
            <a:r>
              <a:rPr lang="en-US" dirty="0" smtClean="0"/>
              <a:t>Enable 2 ms RF pulse length on all amplifiers for slow extraction (this shutdown)</a:t>
            </a:r>
          </a:p>
          <a:p>
            <a:pPr lvl="1"/>
            <a:r>
              <a:rPr lang="en-US" dirty="0" smtClean="0"/>
              <a:t>Max rep rate: 50 Hz without 9-gap / 15-20 Hz with 9-gap</a:t>
            </a:r>
          </a:p>
          <a:p>
            <a:pPr lvl="1"/>
            <a:r>
              <a:rPr lang="en-US" dirty="0" smtClean="0"/>
              <a:t>Need reduced power for the 9-gap -&gt; lower max energy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12360" y="6309320"/>
            <a:ext cx="95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Voulot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9-gap amplifier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Upgrade of 9-gap amplifier to ensure stable operation during the 2014-2018 period</a:t>
            </a:r>
          </a:p>
          <a:p>
            <a:r>
              <a:rPr lang="en-US" dirty="0" smtClean="0"/>
              <a:t>Replace final stage tube, 130 kW, 2 ms pulse length</a:t>
            </a:r>
          </a:p>
          <a:p>
            <a:r>
              <a:rPr lang="en-US" dirty="0" smtClean="0"/>
              <a:t>Estimated cost 300 k€</a:t>
            </a:r>
          </a:p>
          <a:p>
            <a:r>
              <a:rPr lang="en-US" dirty="0" smtClean="0"/>
              <a:t>Commissioning early 2014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90144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Departments\AB\Projects\REX\Linac\Pictures\20060511_IH-9gap\060507_IH-9gap_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1804318" cy="172055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6381328"/>
            <a:ext cx="18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Voulot, H. Broere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800"/>
            <a:ext cx="23669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/>
          <p:nvPr/>
        </p:nvGrpSpPr>
        <p:grpSpPr>
          <a:xfrm>
            <a:off x="3276600" y="2590800"/>
            <a:ext cx="2417456" cy="2133600"/>
            <a:chOff x="2895600" y="1295400"/>
            <a:chExt cx="2696435" cy="237982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1295400"/>
              <a:ext cx="1752600" cy="223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4419600" y="2819400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4495800" y="20574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800600" y="1828800"/>
              <a:ext cx="7914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200" dirty="0">
                  <a:latin typeface="Calibri" pitchFamily="34" charset="0"/>
                </a:rPr>
                <a:t>New </a:t>
              </a:r>
              <a:r>
                <a:rPr lang="fr-CH" sz="1200" dirty="0" err="1">
                  <a:latin typeface="Calibri" pitchFamily="34" charset="0"/>
                </a:rPr>
                <a:t>IrCe</a:t>
              </a:r>
              <a:r>
                <a:rPr lang="fr-CH" sz="1200" dirty="0">
                  <a:latin typeface="Calibri" pitchFamily="34" charset="0"/>
                </a:rPr>
                <a:t> </a:t>
              </a:r>
              <a:br>
                <a:rPr lang="fr-CH" sz="1200" dirty="0">
                  <a:latin typeface="Calibri" pitchFamily="34" charset="0"/>
                </a:rPr>
              </a:br>
              <a:r>
                <a:rPr lang="fr-CH" sz="1200" dirty="0">
                  <a:latin typeface="Calibri" pitchFamily="34" charset="0"/>
                </a:rPr>
                <a:t>cathode</a:t>
              </a:r>
              <a:endParaRPr lang="fr-FR" sz="1200" dirty="0">
                <a:latin typeface="Calibri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648200" y="2895600"/>
              <a:ext cx="7800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200">
                  <a:latin typeface="Calibri" pitchFamily="34" charset="0"/>
                </a:rPr>
                <a:t>Modified</a:t>
              </a:r>
            </a:p>
            <a:p>
              <a:r>
                <a:rPr lang="fr-CH" sz="1200">
                  <a:latin typeface="Calibri" pitchFamily="34" charset="0"/>
                </a:rPr>
                <a:t>Wehnelt</a:t>
              </a:r>
            </a:p>
            <a:p>
              <a:r>
                <a:rPr lang="fr-CH" sz="1200">
                  <a:latin typeface="Calibri" pitchFamily="34" charset="0"/>
                </a:rPr>
                <a:t>electrode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321050" y="3429000"/>
              <a:ext cx="11641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000" i="1" dirty="0" err="1">
                  <a:latin typeface="Calibri" pitchFamily="34" charset="0"/>
                </a:rPr>
                <a:t>Courtesy</a:t>
              </a:r>
              <a:r>
                <a:rPr lang="fr-CH" sz="1000" i="1" dirty="0">
                  <a:latin typeface="Calibri" pitchFamily="34" charset="0"/>
                </a:rPr>
                <a:t> </a:t>
              </a:r>
              <a:r>
                <a:rPr lang="fr-CH" sz="1000" i="1" dirty="0" smtClean="0">
                  <a:latin typeface="Calibri" pitchFamily="34" charset="0"/>
                </a:rPr>
                <a:t>of T</a:t>
              </a:r>
              <a:r>
                <a:rPr lang="fr-CH" sz="1000" i="1" dirty="0">
                  <a:latin typeface="Calibri" pitchFamily="34" charset="0"/>
                </a:rPr>
                <a:t>. Berg</a:t>
              </a:r>
              <a:endParaRPr lang="fr-FR" sz="1000" i="1" dirty="0">
                <a:latin typeface="Calibri" pitchFamily="34" charset="0"/>
              </a:endParaRPr>
            </a:p>
          </p:txBody>
        </p:sp>
      </p:grp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324600" y="4191000"/>
            <a:ext cx="2083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rbel" pitchFamily="34" charset="0"/>
              </a:rPr>
              <a:t>TwinEBIS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 err="1" smtClean="0">
                <a:latin typeface="Corbel" pitchFamily="34" charset="0"/>
              </a:rPr>
              <a:t>testbench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7554" y="4876800"/>
            <a:ext cx="430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2.  Detect low-intensity stable beam </a:t>
            </a:r>
            <a:br>
              <a:rPr lang="en-US" dirty="0" smtClean="0"/>
            </a:br>
            <a:r>
              <a:rPr lang="en-US" dirty="0" smtClean="0"/>
              <a:t>	contamination using an MCP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0389" y="5486400"/>
            <a:ext cx="63468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Install the equipment (2 dedicated MCPs and vacuum chamber)</a:t>
            </a:r>
          </a:p>
          <a:p>
            <a:r>
              <a:rPr lang="en-US" sz="1600" dirty="0" smtClean="0"/>
              <a:t>* Set up electronics for particle counting of low-energetic (30-60 </a:t>
            </a:r>
            <a:r>
              <a:rPr lang="en-US" sz="1600" dirty="0" err="1" smtClean="0"/>
              <a:t>keV</a:t>
            </a:r>
            <a:r>
              <a:rPr lang="en-US" sz="1600" dirty="0" smtClean="0"/>
              <a:t>) ions</a:t>
            </a:r>
          </a:p>
          <a:p>
            <a:r>
              <a:rPr lang="en-US" sz="1600" dirty="0" smtClean="0"/>
              <a:t>* Evaluate the setup, i.e. test efficiencies, counting rates etc</a:t>
            </a:r>
          </a:p>
          <a:p>
            <a:r>
              <a:rPr lang="en-US" sz="1600" dirty="0" smtClean="0"/>
              <a:t>* Estimated time 3 months</a:t>
            </a:r>
          </a:p>
          <a:p>
            <a:pPr lvl="1"/>
            <a:r>
              <a:rPr lang="en-US" sz="1400" dirty="0" smtClean="0"/>
              <a:t>		Contact persons: F. Wenander, M. Kowalska and B. Marsh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0164" t="14981" r="25902" b="7116"/>
          <a:stretch>
            <a:fillRect/>
          </a:stretch>
        </p:blipFill>
        <p:spPr bwMode="auto">
          <a:xfrm>
            <a:off x="228601" y="3829334"/>
            <a:ext cx="2438400" cy="28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332656"/>
            <a:ext cx="471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 for support by external students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81000" y="838200"/>
            <a:ext cx="739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Project 1. Setup the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TwinEBIS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testbench</a:t>
            </a:r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a. Finalize design and installation of mechanical parts, 6 months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b. Re-commission superconducting solenoid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c. Produce a control system for power supplies, current readouts,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vacuum control system, interlocks. </a:t>
            </a:r>
            <a:r>
              <a:rPr lang="en-US" sz="1600" dirty="0" err="1" smtClean="0">
                <a:ea typeface="Calibri" pitchFamily="34" charset="0"/>
                <a:cs typeface="Times New Roman" pitchFamily="18" charset="0"/>
              </a:rPr>
              <a:t>Labview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 experience, 6-9 months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d. Commission the source, test alternative cathode and gun types,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increase electron beam current and energy.  Electron beam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simulations. &gt;12 months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Experienced student(s)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Contact person: F. Wenander</a:t>
            </a:r>
            <a:endParaRPr lang="en-US" sz="28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988B22A-1265-4E73-8BB0-590D77B4507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42840"/>
              </p:ext>
            </p:extLst>
          </p:nvPr>
        </p:nvGraphicFramePr>
        <p:xfrm>
          <a:off x="107503" y="5157192"/>
          <a:ext cx="8856991" cy="104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4331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  <a:gridCol w="522844"/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Beam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Sm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Ga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Mg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At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Pb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Dy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Nd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Pr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Tl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Cd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Mn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Ni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Yb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Zn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Planned 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104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256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64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136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208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272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376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Real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89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101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146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269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221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110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92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231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242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390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348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73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407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31758"/>
              </p:ext>
            </p:extLst>
          </p:nvPr>
        </p:nvGraphicFramePr>
        <p:xfrm>
          <a:off x="-76200" y="1371600"/>
          <a:ext cx="6016352" cy="402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371600"/>
                        <a:ext cx="6016352" cy="4023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44881" y="15521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RILIS operation</a:t>
            </a:r>
            <a:endParaRPr lang="en-GB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24600" y="2438400"/>
            <a:ext cx="2388840" cy="2641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2756 </a:t>
            </a:r>
            <a:r>
              <a:rPr lang="en-US" b="1" dirty="0"/>
              <a:t>h </a:t>
            </a:r>
            <a:r>
              <a:rPr lang="en-US" b="1" dirty="0" smtClean="0"/>
              <a:t>– Total 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2527 h – On-line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Char char="•"/>
            </a:pPr>
            <a:endParaRPr lang="en-US" b="1" dirty="0" smtClean="0"/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&gt; 50 % of the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b="1" dirty="0" smtClean="0">
                <a:solidFill>
                  <a:srgbClr val="FF0000"/>
                </a:solidFill>
              </a:rPr>
              <a:t>Total  running time of ISOLDE facility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Char char="•"/>
            </a:pPr>
            <a:endParaRPr lang="en-US" b="1" dirty="0" smtClean="0"/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Char char="•"/>
            </a:pPr>
            <a:endParaRPr lang="en-US" b="1" dirty="0" smtClean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81172" y="1668316"/>
            <a:ext cx="1665521" cy="770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None/>
            </a:pPr>
            <a:r>
              <a:rPr lang="en-US" sz="2000" dirty="0"/>
              <a:t>Laser ON time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None/>
            </a:pPr>
            <a:r>
              <a:rPr lang="en-US" sz="2000" dirty="0"/>
              <a:t>in </a:t>
            </a:r>
            <a:r>
              <a:rPr lang="en-US" sz="2000" dirty="0" smtClean="0"/>
              <a:t>2011: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231739" y="7867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GB" sz="2000" b="1" dirty="0">
                <a:solidFill>
                  <a:srgbClr val="C00000"/>
                </a:solidFill>
              </a:rPr>
              <a:t>Ion beams of </a:t>
            </a:r>
            <a:r>
              <a:rPr lang="en-GB" sz="2000" b="1" dirty="0" smtClean="0">
                <a:solidFill>
                  <a:srgbClr val="C00000"/>
                </a:solidFill>
              </a:rPr>
              <a:t>15 </a:t>
            </a:r>
            <a:r>
              <a:rPr lang="en-GB" sz="2000" b="1">
                <a:solidFill>
                  <a:srgbClr val="C00000"/>
                </a:solidFill>
              </a:rPr>
              <a:t>elements </a:t>
            </a:r>
            <a:r>
              <a:rPr lang="en-GB" sz="2000" b="1" smtClean="0">
                <a:solidFill>
                  <a:srgbClr val="C00000"/>
                </a:solidFill>
              </a:rPr>
              <a:t>were </a:t>
            </a:r>
            <a:r>
              <a:rPr lang="en-GB" sz="2000" b="1" dirty="0" smtClean="0">
                <a:solidFill>
                  <a:srgbClr val="C00000"/>
                </a:solidFill>
              </a:rPr>
              <a:t>produced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24128" y="6453336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Fedosseev, B. Marsh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1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E988B22A-1265-4E73-8BB0-590D77B450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836712"/>
            <a:ext cx="4320480" cy="4766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Arial" charset="0"/>
              </a:rPr>
              <a:t>New ion beam - Astatine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8551" y="1458686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May 2011 (b, c) :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 ionization schemes were compared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up to 150 </a:t>
            </a:r>
            <a:r>
              <a:rPr lang="en-US" dirty="0" err="1" smtClean="0"/>
              <a:t>pA</a:t>
            </a:r>
            <a:r>
              <a:rPr lang="en-US" dirty="0" smtClean="0"/>
              <a:t> of </a:t>
            </a:r>
            <a:r>
              <a:rPr lang="en-US" baseline="30000" dirty="0" smtClean="0"/>
              <a:t>205</a:t>
            </a:r>
            <a:r>
              <a:rPr lang="en-US" dirty="0" smtClean="0"/>
              <a:t>At was obtained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58858"/>
              </p:ext>
            </p:extLst>
          </p:nvPr>
        </p:nvGraphicFramePr>
        <p:xfrm>
          <a:off x="3834165" y="3048000"/>
          <a:ext cx="517525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ph" r:id="rId4" imgW="4133088" imgH="2851709" progId="">
                  <p:embed/>
                </p:oleObj>
              </mc:Choice>
              <mc:Fallback>
                <p:oleObj name="Graph" r:id="rId4" imgW="4133088" imgH="285170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165" y="3048000"/>
                        <a:ext cx="5175250" cy="357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238201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August 2011(d) :</a:t>
            </a:r>
            <a:r>
              <a:rPr lang="en-US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A series of Rydberg states observed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 ionization potential measured precisely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4881" y="15521"/>
            <a:ext cx="8153400" cy="990600"/>
          </a:xfrm>
        </p:spPr>
        <p:txBody>
          <a:bodyPr/>
          <a:lstStyle/>
          <a:p>
            <a:r>
              <a:rPr lang="en-GB" dirty="0" smtClean="0"/>
              <a:t>ISOLDE RILIS development</a:t>
            </a:r>
            <a:endParaRPr lang="en-GB" dirty="0"/>
          </a:p>
        </p:txBody>
      </p:sp>
      <p:grpSp>
        <p:nvGrpSpPr>
          <p:cNvPr id="2" name="Group 9"/>
          <p:cNvGrpSpPr/>
          <p:nvPr/>
        </p:nvGrpSpPr>
        <p:grpSpPr>
          <a:xfrm>
            <a:off x="228600" y="1706990"/>
            <a:ext cx="3200400" cy="5068347"/>
            <a:chOff x="-283620" y="95681"/>
            <a:chExt cx="3567113" cy="557688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620" y="95681"/>
              <a:ext cx="3567113" cy="55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60" y="5647168"/>
              <a:ext cx="2593975" cy="2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25881" y="6211669"/>
            <a:ext cx="4818119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Dye laser scan, </a:t>
            </a:r>
          </a:p>
          <a:p>
            <a:r>
              <a:rPr lang="en-US" dirty="0" smtClean="0"/>
              <a:t>At-205 ion current measured with a Faraday cap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372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28150</TotalTime>
  <Words>1281</Words>
  <Application>Microsoft Office PowerPoint</Application>
  <PresentationFormat>On-screen Show (4:3)</PresentationFormat>
  <Paragraphs>320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Equity</vt:lpstr>
      <vt:lpstr>Chart</vt:lpstr>
      <vt:lpstr>Graph</vt:lpstr>
      <vt:lpstr>ISOLDE Technical Report for the ISCC </vt:lpstr>
      <vt:lpstr>Agenda</vt:lpstr>
      <vt:lpstr>Targets</vt:lpstr>
      <vt:lpstr>PowerPoint Presentation</vt:lpstr>
      <vt:lpstr>REX consolidation and improvements</vt:lpstr>
      <vt:lpstr>9-gap amplifier upgrade</vt:lpstr>
      <vt:lpstr>PowerPoint Presentation</vt:lpstr>
      <vt:lpstr>PowerPoint Presentation</vt:lpstr>
      <vt:lpstr>ISOLDE RILIS development</vt:lpstr>
      <vt:lpstr>Shutdown Work</vt:lpstr>
      <vt:lpstr>Water cooling system</vt:lpstr>
      <vt:lpstr>Access to ISOLDE</vt:lpstr>
      <vt:lpstr>PowerPoint Presentation</vt:lpstr>
      <vt:lpstr>Timing Signals Renovation</vt:lpstr>
      <vt:lpstr>PowerPoint Presentation</vt:lpstr>
      <vt:lpstr>Safety</vt:lpstr>
      <vt:lpstr>PowerPoint Presentation</vt:lpstr>
      <vt:lpstr>PowerPoint Presentation</vt:lpstr>
      <vt:lpstr>Civil engineering overview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ISOLDE Technical Report for the INTC</dc:title>
  <dc:creator>M. Catherall</dc:creator>
  <cp:lastModifiedBy>Jenny Weterings</cp:lastModifiedBy>
  <cp:revision>80</cp:revision>
  <dcterms:created xsi:type="dcterms:W3CDTF">2011-02-01T21:25:55Z</dcterms:created>
  <dcterms:modified xsi:type="dcterms:W3CDTF">2013-04-04T11:38:52Z</dcterms:modified>
</cp:coreProperties>
</file>