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71" r:id="rId6"/>
    <p:sldId id="276" r:id="rId7"/>
    <p:sldId id="280" r:id="rId8"/>
    <p:sldId id="282" r:id="rId9"/>
    <p:sldId id="306" r:id="rId10"/>
    <p:sldId id="307" r:id="rId11"/>
    <p:sldId id="263" r:id="rId12"/>
    <p:sldId id="262" r:id="rId13"/>
    <p:sldId id="308" r:id="rId14"/>
    <p:sldId id="261" r:id="rId15"/>
    <p:sldId id="309" r:id="rId16"/>
    <p:sldId id="289" r:id="rId17"/>
    <p:sldId id="310" r:id="rId18"/>
    <p:sldId id="275" r:id="rId19"/>
    <p:sldId id="294" r:id="rId20"/>
    <p:sldId id="278" r:id="rId21"/>
    <p:sldId id="296" r:id="rId22"/>
    <p:sldId id="311" r:id="rId23"/>
    <p:sldId id="312" r:id="rId24"/>
    <p:sldId id="287" r:id="rId25"/>
    <p:sldId id="288" r:id="rId26"/>
    <p:sldId id="317" r:id="rId27"/>
    <p:sldId id="314" r:id="rId28"/>
    <p:sldId id="315" r:id="rId29"/>
    <p:sldId id="316" r:id="rId30"/>
    <p:sldId id="300" r:id="rId31"/>
    <p:sldId id="301" r:id="rId32"/>
    <p:sldId id="31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BDB4-E382-45B6-939C-D9401D48F523}" type="doc">
      <dgm:prSet loTypeId="urn:microsoft.com/office/officeart/2008/layout/RadialCluster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B21EA8-9891-4585-971D-98C017717D5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800" dirty="0" smtClean="0"/>
            <a:t>Targets</a:t>
          </a:r>
          <a:endParaRPr lang="en-US" sz="2800" dirty="0"/>
        </a:p>
      </dgm:t>
    </dgm:pt>
    <dgm:pt modelId="{ED438449-57EA-45CF-A012-BCCBBE97CB5C}" type="parTrans" cxnId="{ABEE5CD8-492E-4F73-B93F-BCA1D348E698}">
      <dgm:prSet/>
      <dgm:spPr/>
      <dgm:t>
        <a:bodyPr/>
        <a:lstStyle/>
        <a:p>
          <a:endParaRPr lang="en-US"/>
        </a:p>
      </dgm:t>
    </dgm:pt>
    <dgm:pt modelId="{29471387-E46C-4B71-876A-5E885039C406}" type="sibTrans" cxnId="{ABEE5CD8-492E-4F73-B93F-BCA1D348E698}">
      <dgm:prSet/>
      <dgm:spPr/>
      <dgm:t>
        <a:bodyPr/>
        <a:lstStyle/>
        <a:p>
          <a:endParaRPr lang="en-US"/>
        </a:p>
      </dgm:t>
    </dgm:pt>
    <dgm:pt modelId="{8A233388-690D-4209-8724-13D3CB55BC8C}">
      <dgm:prSet phldrT="[Text]"/>
      <dgm:spPr/>
      <dgm:t>
        <a:bodyPr/>
        <a:lstStyle/>
        <a:p>
          <a:r>
            <a:rPr lang="pl-PL" dirty="0" smtClean="0"/>
            <a:t>Solid </a:t>
          </a:r>
          <a:r>
            <a:rPr lang="pl-PL" dirty="0" err="1" smtClean="0"/>
            <a:t>metals</a:t>
          </a:r>
          <a:endParaRPr lang="pl-PL" dirty="0" smtClean="0"/>
        </a:p>
      </dgm:t>
    </dgm:pt>
    <dgm:pt modelId="{479B47CB-A8BE-4BFE-B934-953CD631483E}" type="parTrans" cxnId="{E520F772-4138-40F4-9A64-D055488BD7A2}">
      <dgm:prSet/>
      <dgm:spPr/>
      <dgm:t>
        <a:bodyPr/>
        <a:lstStyle/>
        <a:p>
          <a:endParaRPr lang="en-US"/>
        </a:p>
      </dgm:t>
    </dgm:pt>
    <dgm:pt modelId="{BC2E8DBF-9A7A-4F6A-95E1-46CD93174C22}" type="sibTrans" cxnId="{E520F772-4138-40F4-9A64-D055488BD7A2}">
      <dgm:prSet/>
      <dgm:spPr/>
      <dgm:t>
        <a:bodyPr/>
        <a:lstStyle/>
        <a:p>
          <a:endParaRPr lang="en-US"/>
        </a:p>
      </dgm:t>
    </dgm:pt>
    <dgm:pt modelId="{F10E7102-1BC0-4B2B-97D4-AD52381EB2A7}">
      <dgm:prSet phldrT="[Text]"/>
      <dgm:spPr/>
      <dgm:t>
        <a:bodyPr/>
        <a:lstStyle/>
        <a:p>
          <a:r>
            <a:rPr lang="pl-PL" b="1" dirty="0" smtClean="0"/>
            <a:t>Carbides</a:t>
          </a:r>
        </a:p>
        <a:p>
          <a:r>
            <a:rPr lang="pl-PL" b="0" dirty="0" smtClean="0"/>
            <a:t>SiC</a:t>
          </a:r>
          <a:endParaRPr lang="en-US" b="0" dirty="0"/>
        </a:p>
      </dgm:t>
    </dgm:pt>
    <dgm:pt modelId="{5F248E60-F5BB-4D52-B3E8-D47BAF5497B1}" type="parTrans" cxnId="{55257F43-B7AA-4340-98FA-AC7B65A25E45}">
      <dgm:prSet/>
      <dgm:spPr/>
      <dgm:t>
        <a:bodyPr/>
        <a:lstStyle/>
        <a:p>
          <a:endParaRPr lang="en-US"/>
        </a:p>
      </dgm:t>
    </dgm:pt>
    <dgm:pt modelId="{BB69F7CE-D675-4B27-9425-EB4254E4652F}" type="sibTrans" cxnId="{55257F43-B7AA-4340-98FA-AC7B65A25E45}">
      <dgm:prSet/>
      <dgm:spPr/>
      <dgm:t>
        <a:bodyPr/>
        <a:lstStyle/>
        <a:p>
          <a:endParaRPr lang="en-US"/>
        </a:p>
      </dgm:t>
    </dgm:pt>
    <dgm:pt modelId="{A3D69F3D-8BA9-4039-ACAB-09CE45EF8991}">
      <dgm:prSet phldrT="[Text]"/>
      <dgm:spPr/>
      <dgm:t>
        <a:bodyPr/>
        <a:lstStyle/>
        <a:p>
          <a:r>
            <a:rPr lang="pl-PL" b="1" dirty="0" smtClean="0"/>
            <a:t>Oxides</a:t>
          </a:r>
        </a:p>
        <a:p>
          <a:r>
            <a:rPr lang="pl-PL" b="0" dirty="0" smtClean="0"/>
            <a:t>Alumina</a:t>
          </a:r>
          <a:endParaRPr lang="en-US" b="0" dirty="0"/>
        </a:p>
      </dgm:t>
    </dgm:pt>
    <dgm:pt modelId="{C0611570-7FDA-42BA-AF5E-A1A994ADD463}" type="parTrans" cxnId="{31890E6A-9D27-4D5A-8376-4F8BAEA8E58F}">
      <dgm:prSet/>
      <dgm:spPr/>
      <dgm:t>
        <a:bodyPr/>
        <a:lstStyle/>
        <a:p>
          <a:endParaRPr lang="en-US"/>
        </a:p>
      </dgm:t>
    </dgm:pt>
    <dgm:pt modelId="{A797C2DD-E38D-4BE7-B97F-AB5772DD6E23}" type="sibTrans" cxnId="{31890E6A-9D27-4D5A-8376-4F8BAEA8E58F}">
      <dgm:prSet/>
      <dgm:spPr/>
      <dgm:t>
        <a:bodyPr/>
        <a:lstStyle/>
        <a:p>
          <a:endParaRPr lang="en-US"/>
        </a:p>
      </dgm:t>
    </dgm:pt>
    <dgm:pt modelId="{A86471E3-866D-4600-95AF-5DE1838977E1}">
      <dgm:prSet phldrT="[Text]"/>
      <dgm:spPr/>
      <dgm:t>
        <a:bodyPr/>
        <a:lstStyle/>
        <a:p>
          <a:r>
            <a:rPr lang="pl-PL" dirty="0" smtClean="0"/>
            <a:t>Molten metals</a:t>
          </a:r>
          <a:endParaRPr lang="en-US" dirty="0"/>
        </a:p>
      </dgm:t>
    </dgm:pt>
    <dgm:pt modelId="{5D8DD877-87F5-48A7-8808-C7AF7CAB5BA7}" type="parTrans" cxnId="{285854C5-F089-4A0E-80E4-3C9C4F8DDC36}">
      <dgm:prSet/>
      <dgm:spPr/>
      <dgm:t>
        <a:bodyPr/>
        <a:lstStyle/>
        <a:p>
          <a:endParaRPr lang="en-US"/>
        </a:p>
      </dgm:t>
    </dgm:pt>
    <dgm:pt modelId="{A8D4E4A0-5087-4DD7-9607-89D46F0630A5}" type="sibTrans" cxnId="{285854C5-F089-4A0E-80E4-3C9C4F8DDC36}">
      <dgm:prSet/>
      <dgm:spPr/>
      <dgm:t>
        <a:bodyPr/>
        <a:lstStyle/>
        <a:p>
          <a:endParaRPr lang="en-US"/>
        </a:p>
      </dgm:t>
    </dgm:pt>
    <dgm:pt modelId="{D309013B-BA97-46DB-9AD5-D3F928AC0315}" type="pres">
      <dgm:prSet presAssocID="{D00EBDB4-E382-45B6-939C-D9401D48F5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FEFB351-E236-4458-81C5-261474AFB7CB}" type="pres">
      <dgm:prSet presAssocID="{FFB21EA8-9891-4585-971D-98C017717D5E}" presName="singleCycle" presStyleCnt="0"/>
      <dgm:spPr/>
      <dgm:t>
        <a:bodyPr/>
        <a:lstStyle/>
        <a:p>
          <a:endParaRPr lang="en-US"/>
        </a:p>
      </dgm:t>
    </dgm:pt>
    <dgm:pt modelId="{72C91BC7-BFD8-44F2-BA0B-85B223F6FA73}" type="pres">
      <dgm:prSet presAssocID="{FFB21EA8-9891-4585-971D-98C017717D5E}" presName="singleCenter" presStyleLbl="node1" presStyleIdx="0" presStyleCnt="5" custScaleX="119290" custScaleY="104235" custLinFactNeighborX="-7154" custLinFactNeighborY="1284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4289407-0A03-4D09-B438-B83CB0CEAB18}" type="pres">
      <dgm:prSet presAssocID="{479B47CB-A8BE-4BFE-B934-953CD631483E}" presName="Name56" presStyleLbl="parChTrans1D2" presStyleIdx="0" presStyleCnt="4"/>
      <dgm:spPr/>
      <dgm:t>
        <a:bodyPr/>
        <a:lstStyle/>
        <a:p>
          <a:endParaRPr lang="fr-FR"/>
        </a:p>
      </dgm:t>
    </dgm:pt>
    <dgm:pt modelId="{F0FBE8B1-0AD0-43E1-ABCE-4ECEEE7D9937}" type="pres">
      <dgm:prSet presAssocID="{8A233388-690D-4209-8724-13D3CB55BC8C}" presName="text0" presStyleLbl="node1" presStyleIdx="1" presStyleCnt="5" custScaleX="127706" custScaleY="68745" custRadScaleRad="155796" custRadScaleInc="-284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14FF8-34C6-4230-B170-9AB5263DC6AE}" type="pres">
      <dgm:prSet presAssocID="{5F248E60-F5BB-4D52-B3E8-D47BAF5497B1}" presName="Name56" presStyleLbl="parChTrans1D2" presStyleIdx="1" presStyleCnt="4"/>
      <dgm:spPr/>
      <dgm:t>
        <a:bodyPr/>
        <a:lstStyle/>
        <a:p>
          <a:endParaRPr lang="fr-FR"/>
        </a:p>
      </dgm:t>
    </dgm:pt>
    <dgm:pt modelId="{975EFEAA-D286-4CB1-B4EC-5BBCF0340E6F}" type="pres">
      <dgm:prSet presAssocID="{F10E7102-1BC0-4B2B-97D4-AD52381EB2A7}" presName="text0" presStyleLbl="node1" presStyleIdx="2" presStyleCnt="5" custScaleX="194199" custScaleY="144912" custRadScaleRad="109148" custRadScaleInc="-42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58EAB-9003-4D96-B16D-C7581737AACB}" type="pres">
      <dgm:prSet presAssocID="{C0611570-7FDA-42BA-AF5E-A1A994ADD463}" presName="Name56" presStyleLbl="parChTrans1D2" presStyleIdx="2" presStyleCnt="4"/>
      <dgm:spPr/>
      <dgm:t>
        <a:bodyPr/>
        <a:lstStyle/>
        <a:p>
          <a:endParaRPr lang="fr-FR"/>
        </a:p>
      </dgm:t>
    </dgm:pt>
    <dgm:pt modelId="{EA1C0BA5-B4E9-4EB2-A759-2598C823E1AF}" type="pres">
      <dgm:prSet presAssocID="{A3D69F3D-8BA9-4039-ACAB-09CE45EF8991}" presName="text0" presStyleLbl="node1" presStyleIdx="3" presStyleCnt="5" custScaleX="198654" custScaleY="180159" custRadScaleRad="130794" custRadScaleInc="-956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E1B238-17DA-44DC-B38A-0A65BE3E18EB}" type="pres">
      <dgm:prSet presAssocID="{5D8DD877-87F5-48A7-8808-C7AF7CAB5BA7}" presName="Name56" presStyleLbl="parChTrans1D2" presStyleIdx="3" presStyleCnt="4"/>
      <dgm:spPr/>
      <dgm:t>
        <a:bodyPr/>
        <a:lstStyle/>
        <a:p>
          <a:endParaRPr lang="fr-FR"/>
        </a:p>
      </dgm:t>
    </dgm:pt>
    <dgm:pt modelId="{E322108D-4AEA-4CDB-9C01-F527642955E8}" type="pres">
      <dgm:prSet presAssocID="{A86471E3-866D-4600-95AF-5DE1838977E1}" presName="text0" presStyleLbl="node1" presStyleIdx="4" presStyleCnt="5" custScaleX="87308" custScaleY="74928" custRadScaleRad="127421" custRadScaleInc="826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0A4DE5-3262-4BD1-83E8-B86FE5471A0C}" type="presOf" srcId="{5D8DD877-87F5-48A7-8808-C7AF7CAB5BA7}" destId="{84E1B238-17DA-44DC-B38A-0A65BE3E18EB}" srcOrd="0" destOrd="0" presId="urn:microsoft.com/office/officeart/2008/layout/RadialCluster"/>
    <dgm:cxn modelId="{421EEF9E-40C6-48A5-8706-392808758B50}" type="presOf" srcId="{FFB21EA8-9891-4585-971D-98C017717D5E}" destId="{72C91BC7-BFD8-44F2-BA0B-85B223F6FA73}" srcOrd="0" destOrd="0" presId="urn:microsoft.com/office/officeart/2008/layout/RadialCluster"/>
    <dgm:cxn modelId="{ABEE5CD8-492E-4F73-B93F-BCA1D348E698}" srcId="{D00EBDB4-E382-45B6-939C-D9401D48F523}" destId="{FFB21EA8-9891-4585-971D-98C017717D5E}" srcOrd="0" destOrd="0" parTransId="{ED438449-57EA-45CF-A012-BCCBBE97CB5C}" sibTransId="{29471387-E46C-4B71-876A-5E885039C406}"/>
    <dgm:cxn modelId="{EAE16AC8-9EE2-4D67-A453-744B1B54AE95}" type="presOf" srcId="{8A233388-690D-4209-8724-13D3CB55BC8C}" destId="{F0FBE8B1-0AD0-43E1-ABCE-4ECEEE7D9937}" srcOrd="0" destOrd="0" presId="urn:microsoft.com/office/officeart/2008/layout/RadialCluster"/>
    <dgm:cxn modelId="{51E64A63-58A1-4689-9F9E-BA32305B8694}" type="presOf" srcId="{C0611570-7FDA-42BA-AF5E-A1A994ADD463}" destId="{E9358EAB-9003-4D96-B16D-C7581737AACB}" srcOrd="0" destOrd="0" presId="urn:microsoft.com/office/officeart/2008/layout/RadialCluster"/>
    <dgm:cxn modelId="{64B5F4E6-2471-4D7A-B298-66FE9BD50969}" type="presOf" srcId="{D00EBDB4-E382-45B6-939C-D9401D48F523}" destId="{D309013B-BA97-46DB-9AD5-D3F928AC0315}" srcOrd="0" destOrd="0" presId="urn:microsoft.com/office/officeart/2008/layout/RadialCluster"/>
    <dgm:cxn modelId="{55257F43-B7AA-4340-98FA-AC7B65A25E45}" srcId="{FFB21EA8-9891-4585-971D-98C017717D5E}" destId="{F10E7102-1BC0-4B2B-97D4-AD52381EB2A7}" srcOrd="1" destOrd="0" parTransId="{5F248E60-F5BB-4D52-B3E8-D47BAF5497B1}" sibTransId="{BB69F7CE-D675-4B27-9425-EB4254E4652F}"/>
    <dgm:cxn modelId="{285854C5-F089-4A0E-80E4-3C9C4F8DDC36}" srcId="{FFB21EA8-9891-4585-971D-98C017717D5E}" destId="{A86471E3-866D-4600-95AF-5DE1838977E1}" srcOrd="3" destOrd="0" parTransId="{5D8DD877-87F5-48A7-8808-C7AF7CAB5BA7}" sibTransId="{A8D4E4A0-5087-4DD7-9607-89D46F0630A5}"/>
    <dgm:cxn modelId="{31890E6A-9D27-4D5A-8376-4F8BAEA8E58F}" srcId="{FFB21EA8-9891-4585-971D-98C017717D5E}" destId="{A3D69F3D-8BA9-4039-ACAB-09CE45EF8991}" srcOrd="2" destOrd="0" parTransId="{C0611570-7FDA-42BA-AF5E-A1A994ADD463}" sibTransId="{A797C2DD-E38D-4BE7-B97F-AB5772DD6E23}"/>
    <dgm:cxn modelId="{E520F772-4138-40F4-9A64-D055488BD7A2}" srcId="{FFB21EA8-9891-4585-971D-98C017717D5E}" destId="{8A233388-690D-4209-8724-13D3CB55BC8C}" srcOrd="0" destOrd="0" parTransId="{479B47CB-A8BE-4BFE-B934-953CD631483E}" sibTransId="{BC2E8DBF-9A7A-4F6A-95E1-46CD93174C22}"/>
    <dgm:cxn modelId="{F069C859-9424-42E7-BA09-484B7080F61B}" type="presOf" srcId="{F10E7102-1BC0-4B2B-97D4-AD52381EB2A7}" destId="{975EFEAA-D286-4CB1-B4EC-5BBCF0340E6F}" srcOrd="0" destOrd="0" presId="urn:microsoft.com/office/officeart/2008/layout/RadialCluster"/>
    <dgm:cxn modelId="{BFFA1D6E-1951-4585-BFB5-BB581863DC9E}" type="presOf" srcId="{479B47CB-A8BE-4BFE-B934-953CD631483E}" destId="{E4289407-0A03-4D09-B438-B83CB0CEAB18}" srcOrd="0" destOrd="0" presId="urn:microsoft.com/office/officeart/2008/layout/RadialCluster"/>
    <dgm:cxn modelId="{88AF6572-3C74-4C41-9DD6-C42F38486F87}" type="presOf" srcId="{5F248E60-F5BB-4D52-B3E8-D47BAF5497B1}" destId="{21414FF8-34C6-4230-B170-9AB5263DC6AE}" srcOrd="0" destOrd="0" presId="urn:microsoft.com/office/officeart/2008/layout/RadialCluster"/>
    <dgm:cxn modelId="{DEB47F68-8264-47A0-B673-5812CD025D26}" type="presOf" srcId="{A86471E3-866D-4600-95AF-5DE1838977E1}" destId="{E322108D-4AEA-4CDB-9C01-F527642955E8}" srcOrd="0" destOrd="0" presId="urn:microsoft.com/office/officeart/2008/layout/RadialCluster"/>
    <dgm:cxn modelId="{8B609045-CA48-41C7-99FB-DDFF53D1B72A}" type="presOf" srcId="{A3D69F3D-8BA9-4039-ACAB-09CE45EF8991}" destId="{EA1C0BA5-B4E9-4EB2-A759-2598C823E1AF}" srcOrd="0" destOrd="0" presId="urn:microsoft.com/office/officeart/2008/layout/RadialCluster"/>
    <dgm:cxn modelId="{4A69AD55-EA87-46DB-99F1-75F06A66DEF3}" type="presParOf" srcId="{D309013B-BA97-46DB-9AD5-D3F928AC0315}" destId="{9FEFB351-E236-4458-81C5-261474AFB7CB}" srcOrd="0" destOrd="0" presId="urn:microsoft.com/office/officeart/2008/layout/RadialCluster"/>
    <dgm:cxn modelId="{34C2474B-C818-47AD-B809-ABB211723163}" type="presParOf" srcId="{9FEFB351-E236-4458-81C5-261474AFB7CB}" destId="{72C91BC7-BFD8-44F2-BA0B-85B223F6FA73}" srcOrd="0" destOrd="0" presId="urn:microsoft.com/office/officeart/2008/layout/RadialCluster"/>
    <dgm:cxn modelId="{534A33F4-356C-49CA-9040-CF5D5424A4D0}" type="presParOf" srcId="{9FEFB351-E236-4458-81C5-261474AFB7CB}" destId="{E4289407-0A03-4D09-B438-B83CB0CEAB18}" srcOrd="1" destOrd="0" presId="urn:microsoft.com/office/officeart/2008/layout/RadialCluster"/>
    <dgm:cxn modelId="{938F34B8-E75C-4BBE-BCB3-CAC71A8DC807}" type="presParOf" srcId="{9FEFB351-E236-4458-81C5-261474AFB7CB}" destId="{F0FBE8B1-0AD0-43E1-ABCE-4ECEEE7D9937}" srcOrd="2" destOrd="0" presId="urn:microsoft.com/office/officeart/2008/layout/RadialCluster"/>
    <dgm:cxn modelId="{E31BBE75-0BF5-4C0B-9074-7C6DA9D210BA}" type="presParOf" srcId="{9FEFB351-E236-4458-81C5-261474AFB7CB}" destId="{21414FF8-34C6-4230-B170-9AB5263DC6AE}" srcOrd="3" destOrd="0" presId="urn:microsoft.com/office/officeart/2008/layout/RadialCluster"/>
    <dgm:cxn modelId="{153F0CA6-7BC1-40BE-A1A2-B7A7B6DC2795}" type="presParOf" srcId="{9FEFB351-E236-4458-81C5-261474AFB7CB}" destId="{975EFEAA-D286-4CB1-B4EC-5BBCF0340E6F}" srcOrd="4" destOrd="0" presId="urn:microsoft.com/office/officeart/2008/layout/RadialCluster"/>
    <dgm:cxn modelId="{173F052E-B7C7-4482-A861-8A948617691B}" type="presParOf" srcId="{9FEFB351-E236-4458-81C5-261474AFB7CB}" destId="{E9358EAB-9003-4D96-B16D-C7581737AACB}" srcOrd="5" destOrd="0" presId="urn:microsoft.com/office/officeart/2008/layout/RadialCluster"/>
    <dgm:cxn modelId="{1A6E0A7C-2D17-478C-9425-D9CCA4DA6435}" type="presParOf" srcId="{9FEFB351-E236-4458-81C5-261474AFB7CB}" destId="{EA1C0BA5-B4E9-4EB2-A759-2598C823E1AF}" srcOrd="6" destOrd="0" presId="urn:microsoft.com/office/officeart/2008/layout/RadialCluster"/>
    <dgm:cxn modelId="{9F732769-3FF0-41D6-9793-0BFC34036F9F}" type="presParOf" srcId="{9FEFB351-E236-4458-81C5-261474AFB7CB}" destId="{84E1B238-17DA-44DC-B38A-0A65BE3E18EB}" srcOrd="7" destOrd="0" presId="urn:microsoft.com/office/officeart/2008/layout/RadialCluster"/>
    <dgm:cxn modelId="{1608E8D8-346D-4AF8-B315-5053B0CECEDB}" type="presParOf" srcId="{9FEFB351-E236-4458-81C5-261474AFB7CB}" destId="{E322108D-4AEA-4CDB-9C01-F527642955E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1BC7-BFD8-44F2-BA0B-85B223F6FA73}">
      <dsp:nvSpPr>
        <dsp:cNvPr id="0" name=""/>
        <dsp:cNvSpPr/>
      </dsp:nvSpPr>
      <dsp:spPr>
        <a:xfrm>
          <a:off x="1307888" y="1484242"/>
          <a:ext cx="1361044" cy="1189273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Targets</a:t>
          </a:r>
          <a:endParaRPr lang="en-US" sz="2800" kern="1200" dirty="0"/>
        </a:p>
      </dsp:txBody>
      <dsp:txXfrm>
        <a:off x="1365944" y="1542298"/>
        <a:ext cx="1244932" cy="1073161"/>
      </dsp:txXfrm>
    </dsp:sp>
    <dsp:sp modelId="{E4289407-0A03-4D09-B438-B83CB0CEAB18}">
      <dsp:nvSpPr>
        <dsp:cNvPr id="0" name=""/>
        <dsp:cNvSpPr/>
      </dsp:nvSpPr>
      <dsp:spPr>
        <a:xfrm rot="8664235">
          <a:off x="803170" y="2728043"/>
          <a:ext cx="556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673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BE8B1-0AD0-43E1-ABCE-4ECEEE7D9937}">
      <dsp:nvSpPr>
        <dsp:cNvPr id="0" name=""/>
        <dsp:cNvSpPr/>
      </dsp:nvSpPr>
      <dsp:spPr>
        <a:xfrm>
          <a:off x="0" y="2890071"/>
          <a:ext cx="976234" cy="525513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Solid </a:t>
          </a:r>
          <a:r>
            <a:rPr lang="pl-PL" sz="1400" kern="1200" dirty="0" err="1" smtClean="0"/>
            <a:t>metals</a:t>
          </a:r>
          <a:endParaRPr lang="pl-PL" sz="1400" kern="1200" dirty="0" smtClean="0"/>
        </a:p>
      </dsp:txBody>
      <dsp:txXfrm>
        <a:off x="25653" y="2915724"/>
        <a:ext cx="924928" cy="474207"/>
      </dsp:txXfrm>
    </dsp:sp>
    <dsp:sp modelId="{21414FF8-34C6-4230-B170-9AB5263DC6AE}">
      <dsp:nvSpPr>
        <dsp:cNvPr id="0" name=""/>
        <dsp:cNvSpPr/>
      </dsp:nvSpPr>
      <dsp:spPr>
        <a:xfrm rot="19946883">
          <a:off x="2645789" y="1629442"/>
          <a:ext cx="408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1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FEAA-D286-4CB1-B4EC-5BBCF0340E6F}">
      <dsp:nvSpPr>
        <dsp:cNvPr id="0" name=""/>
        <dsp:cNvSpPr/>
      </dsp:nvSpPr>
      <dsp:spPr>
        <a:xfrm>
          <a:off x="3030791" y="593910"/>
          <a:ext cx="1484533" cy="110776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/>
            <a:t>Carbides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0" kern="1200" dirty="0" smtClean="0"/>
            <a:t>SiC</a:t>
          </a:r>
          <a:endParaRPr lang="en-US" sz="2600" b="0" kern="1200" dirty="0"/>
        </a:p>
      </dsp:txBody>
      <dsp:txXfrm>
        <a:off x="3084868" y="647987"/>
        <a:ext cx="1376379" cy="999610"/>
      </dsp:txXfrm>
    </dsp:sp>
    <dsp:sp modelId="{E9358EAB-9003-4D96-B16D-C7581737AACB}">
      <dsp:nvSpPr>
        <dsp:cNvPr id="0" name=""/>
        <dsp:cNvSpPr/>
      </dsp:nvSpPr>
      <dsp:spPr>
        <a:xfrm rot="2039681">
          <a:off x="2655111" y="2583019"/>
          <a:ext cx="161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73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C0BA5-B4E9-4EB2-A759-2598C823E1AF}">
      <dsp:nvSpPr>
        <dsp:cNvPr id="0" name=""/>
        <dsp:cNvSpPr/>
      </dsp:nvSpPr>
      <dsp:spPr>
        <a:xfrm>
          <a:off x="2803023" y="2451678"/>
          <a:ext cx="1518589" cy="137720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Oxides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0" kern="1200" dirty="0" smtClean="0"/>
            <a:t>Alumina</a:t>
          </a:r>
          <a:endParaRPr lang="en-US" sz="2800" b="0" kern="1200" dirty="0"/>
        </a:p>
      </dsp:txBody>
      <dsp:txXfrm>
        <a:off x="2870253" y="2518908"/>
        <a:ext cx="1384129" cy="1242746"/>
      </dsp:txXfrm>
    </dsp:sp>
    <dsp:sp modelId="{84E1B238-17DA-44DC-B38A-0A65BE3E18EB}">
      <dsp:nvSpPr>
        <dsp:cNvPr id="0" name=""/>
        <dsp:cNvSpPr/>
      </dsp:nvSpPr>
      <dsp:spPr>
        <a:xfrm rot="13781206">
          <a:off x="749849" y="1144395"/>
          <a:ext cx="891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138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2108D-4AEA-4CDB-9C01-F527642955E8}">
      <dsp:nvSpPr>
        <dsp:cNvPr id="0" name=""/>
        <dsp:cNvSpPr/>
      </dsp:nvSpPr>
      <dsp:spPr>
        <a:xfrm>
          <a:off x="330494" y="231768"/>
          <a:ext cx="667416" cy="5727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Molten metals</a:t>
          </a:r>
          <a:endParaRPr lang="en-US" sz="1400" kern="1200" dirty="0"/>
        </a:p>
      </dsp:txBody>
      <dsp:txXfrm>
        <a:off x="358455" y="259729"/>
        <a:ext cx="611494" cy="516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38FC-F9C1-4640-9698-F4FA2E15E79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C8FEA-3F0E-4931-A284-82366E0A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9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E8F8-9E14-4B1C-A206-FFAF434B47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E8F8-9E14-4B1C-A206-FFAF434B47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E6F72-38AE-4645-B12A-21893373F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3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As you can see, my research</a:t>
            </a:r>
            <a:r>
              <a:rPr lang="de-DE" baseline="0" dirty="0" smtClean="0"/>
              <a:t> activities are broad including theoretical and practical aspects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 like it to do hands-on work after a certain time in front of the PC doing simulations or other things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In the following I want to give you a slightly deeper insight into our work. For this purpose I chose to focus on 3 activities of importance for our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7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C8FEA-3F0E-4931-A284-82366E0AAEB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example is the simulation of pressure propagation</a:t>
            </a:r>
            <a:r>
              <a:rPr lang="en-US" baseline="0" dirty="0" smtClean="0"/>
              <a:t> in beam transfer lines.</a:t>
            </a:r>
            <a:r>
              <a:rPr lang="en-US" dirty="0" smtClean="0"/>
              <a:t> Explain why and how we do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7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 example is the simulation of vacuum profiles at ISCOOL. Explain why and how we do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1BE16-4F0C-4E08-87DD-97711A1766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12776"/>
            <a:ext cx="7583488" cy="4680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12776"/>
            <a:ext cx="7583488" cy="4680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12776"/>
            <a:ext cx="7583488" cy="4680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12776"/>
            <a:ext cx="7583488" cy="4680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/>
          <a:lstStyle/>
          <a:p>
            <a:fld id="{74A11387-841E-274A-B892-F5D9F46B59A1}" type="datetimeFigureOut">
              <a:rPr lang="en-US" smtClean="0"/>
              <a:pPr/>
              <a:t>4/4/2013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E2D38DDF-6765-4540-B63D-425F3C6FA7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E125-A307-4AE6-BA24-6D5336800929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2909-F31C-4C54-BDAC-402F1CF38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3.png"/><Relationship Id="rId7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.png"/><Relationship Id="rId5" Type="http://schemas.openxmlformats.org/officeDocument/2006/relationships/image" Target="../media/image35.png"/><Relationship Id="rId10" Type="http://schemas.openxmlformats.org/officeDocument/2006/relationships/image" Target="NULL"/><Relationship Id="rId4" Type="http://schemas.openxmlformats.org/officeDocument/2006/relationships/image" Target="../media/image34.png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gi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NULL"/><Relationship Id="rId4" Type="http://schemas.openxmlformats.org/officeDocument/2006/relationships/image" Target="../media/image44.pn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The HIE-ISOLDE Design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Richard Catherall EN-STI</a:t>
            </a:r>
          </a:p>
          <a:p>
            <a:r>
              <a:rPr lang="en-US" dirty="0" smtClean="0"/>
              <a:t>ISCC Meeting</a:t>
            </a:r>
          </a:p>
          <a:p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October 2012</a:t>
            </a:r>
          </a:p>
          <a:p>
            <a:r>
              <a:rPr lang="en-US" dirty="0" smtClean="0"/>
              <a:t>CERN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9601"/>
            <a:ext cx="5105400" cy="174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Invitation to tender gone out</a:t>
            </a:r>
          </a:p>
          <a:p>
            <a:r>
              <a:rPr lang="en-US" dirty="0" smtClean="0"/>
              <a:t>Installation planned for January 2014</a:t>
            </a:r>
          </a:p>
          <a:p>
            <a:r>
              <a:rPr lang="en-US" dirty="0" smtClean="0"/>
              <a:t>Target handling, storage and access to be considered</a:t>
            </a:r>
          </a:p>
          <a:p>
            <a:r>
              <a:rPr lang="en-US" dirty="0" smtClean="0"/>
              <a:t>Connected to ventilation system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305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9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3" y="1871976"/>
            <a:ext cx="9077117" cy="49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 smtClean="0">
                <a:solidFill>
                  <a:srgbClr val="004E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DC2F-4223-433C-A3A8-C35EFD14A4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2492896"/>
            <a:ext cx="25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MEDICIS principle</a:t>
            </a:r>
            <a:endParaRPr lang="en-US" b="1" u="sng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86" b="93047" l="57341" r="8024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094055" y="5067205"/>
            <a:ext cx="360040" cy="5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3284984"/>
            <a:ext cx="106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KT </a:t>
            </a:r>
            <a:r>
              <a:rPr lang="fr-FR" dirty="0" err="1" smtClean="0"/>
              <a:t>Fund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1409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Freely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66256" y="1412776"/>
            <a:ext cx="2441848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8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kern="0" dirty="0" smtClean="0"/>
              <a:t>MEDICIS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has now been approved by the DG</a:t>
            </a:r>
          </a:p>
          <a:p>
            <a:r>
              <a:rPr lang="en-US" dirty="0" smtClean="0"/>
              <a:t>Initial finance for construction work has also been approved.</a:t>
            </a:r>
          </a:p>
          <a:p>
            <a:r>
              <a:rPr lang="en-US" dirty="0" smtClean="0"/>
              <a:t>Project Leader: T. Stora</a:t>
            </a:r>
          </a:p>
          <a:p>
            <a:r>
              <a:rPr lang="en-US" dirty="0" smtClean="0"/>
              <a:t>Irradiation transport system to be implemented during the LS1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DC2F-4223-433C-A3A8-C35EFD14A4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66256" y="1412776"/>
            <a:ext cx="5898232" cy="792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43712"/>
            <a:ext cx="3275856" cy="36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96057"/>
            <a:ext cx="3347865" cy="26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7452320" y="2852936"/>
            <a:ext cx="1296144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8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609600" y="1752600"/>
            <a:ext cx="8007832" cy="4291201"/>
            <a:chOff x="20533" y="990600"/>
            <a:chExt cx="8977899" cy="50532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6956" r="5250" b="10990"/>
            <a:stretch/>
          </p:blipFill>
          <p:spPr bwMode="auto">
            <a:xfrm>
              <a:off x="20533" y="990600"/>
              <a:ext cx="8977899" cy="5053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>
              <a:stCxn id="9" idx="1"/>
            </p:cNvCxnSpPr>
            <p:nvPr/>
          </p:nvCxnSpPr>
          <p:spPr>
            <a:xfrm flipH="1">
              <a:off x="1273602" y="5801893"/>
              <a:ext cx="990599" cy="2157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64201" y="5638800"/>
              <a:ext cx="1899037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CHECK POINT RP</a:t>
              </a:r>
              <a:endParaRPr lang="fr-F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1828800"/>
              <a:ext cx="612576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PAD</a:t>
              </a:r>
              <a:endParaRPr lang="fr-FR" sz="1200" dirty="0"/>
            </a:p>
          </p:txBody>
        </p:sp>
        <p:cxnSp>
          <p:nvCxnSpPr>
            <p:cNvPr id="11" name="Straight Arrow Connector 10"/>
            <p:cNvCxnSpPr>
              <a:stCxn id="13" idx="3"/>
            </p:cNvCxnSpPr>
            <p:nvPr/>
          </p:nvCxnSpPr>
          <p:spPr>
            <a:xfrm>
              <a:off x="4338101" y="3230514"/>
              <a:ext cx="342764" cy="2157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62200" y="5105400"/>
              <a:ext cx="720080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CLEFS</a:t>
              </a:r>
              <a:endParaRPr lang="fr-FR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1997" y="3067420"/>
              <a:ext cx="936104" cy="3261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MMAD</a:t>
              </a:r>
              <a:endParaRPr lang="fr-FR" sz="1200" dirty="0"/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2722240" y="4547488"/>
              <a:ext cx="1" cy="55791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>
              <a:off x="5259288" y="2154986"/>
              <a:ext cx="0" cy="37021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600200" y="62484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EDMS no.1145495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PAD-MAD Access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1143000"/>
            <a:ext cx="495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planned for the end of 2013</a:t>
            </a:r>
          </a:p>
          <a:p>
            <a:r>
              <a:rPr lang="en-US" dirty="0" smtClean="0"/>
              <a:t>Version with new target storage being investigated</a:t>
            </a:r>
          </a:p>
          <a:p>
            <a:r>
              <a:rPr lang="en-US" dirty="0" smtClean="0"/>
              <a:t>Robot barrier will be integrated</a:t>
            </a:r>
          </a:p>
          <a:p>
            <a:r>
              <a:rPr lang="en-US" dirty="0" smtClean="0"/>
              <a:t>MAD can be removed for Front End passage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26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179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storage</a:t>
            </a:r>
          </a:p>
          <a:p>
            <a:pPr lvl="1"/>
            <a:r>
              <a:rPr lang="en-US" dirty="0" smtClean="0"/>
              <a:t>Eliminate the need to transport irradiated targets on the CERN site</a:t>
            </a:r>
          </a:p>
          <a:p>
            <a:pPr lvl="1"/>
            <a:r>
              <a:rPr lang="en-US" dirty="0" smtClean="0"/>
              <a:t>Easier handling for access to new hot cell</a:t>
            </a:r>
          </a:p>
          <a:p>
            <a:pPr lvl="1"/>
            <a:r>
              <a:rPr lang="en-US" dirty="0" smtClean="0"/>
              <a:t>Compatible with new CERN access system (PAD/MAD)</a:t>
            </a:r>
          </a:p>
          <a:p>
            <a:pPr lvl="1"/>
            <a:r>
              <a:rPr lang="en-US" dirty="0" smtClean="0"/>
              <a:t>Compatible with new robots</a:t>
            </a:r>
          </a:p>
          <a:p>
            <a:pPr lvl="1"/>
            <a:r>
              <a:rPr lang="en-US" dirty="0" smtClean="0"/>
              <a:t>Buffer zone/dispatch</a:t>
            </a:r>
          </a:p>
          <a:p>
            <a:r>
              <a:rPr lang="en-US" dirty="0" err="1" smtClean="0"/>
              <a:t>Medicis</a:t>
            </a:r>
            <a:r>
              <a:rPr lang="en-US" dirty="0" smtClean="0"/>
              <a:t> laboratory</a:t>
            </a:r>
          </a:p>
          <a:p>
            <a:pPr lvl="1"/>
            <a:r>
              <a:rPr lang="en-US" dirty="0" smtClean="0"/>
              <a:t>New off-line separator connected to RABIT system</a:t>
            </a:r>
          </a:p>
          <a:p>
            <a:pPr lvl="1"/>
            <a:r>
              <a:rPr lang="en-US" dirty="0" smtClean="0"/>
              <a:t>Preparation laboratory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840" t="6841" r="9681" b="2280"/>
          <a:stretch>
            <a:fillRect/>
          </a:stretch>
        </p:blipFill>
        <p:spPr bwMode="auto">
          <a:xfrm>
            <a:off x="5167404" y="1019347"/>
            <a:ext cx="3785687" cy="56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6096000"/>
            <a:ext cx="444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these upgrades overlap with Design Study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0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WP6.2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Delays due to the decision on other upgrades</a:t>
            </a:r>
          </a:p>
          <a:p>
            <a:pPr lvl="1"/>
            <a:r>
              <a:rPr lang="en-US" dirty="0" smtClean="0"/>
              <a:t>Now “fixed”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Experience gained in the modification of the vacuum system for the robots</a:t>
            </a:r>
          </a:p>
          <a:p>
            <a:pPr lvl="1"/>
            <a:r>
              <a:rPr lang="en-US" dirty="0" smtClean="0"/>
              <a:t>Coupling of hot cell to ventilation system</a:t>
            </a:r>
          </a:p>
          <a:p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Functional specs of air tight lock to separate target area from Class A labs</a:t>
            </a:r>
          </a:p>
          <a:p>
            <a:pPr lvl="1"/>
            <a:r>
              <a:rPr lang="en-US" dirty="0" smtClean="0"/>
              <a:t>Can now start on ventilation separation specs</a:t>
            </a:r>
            <a:endParaRPr lang="en-US" dirty="0"/>
          </a:p>
        </p:txBody>
      </p:sp>
      <p:pic>
        <p:nvPicPr>
          <p:cNvPr id="4" name="Picture 2" descr="G:\Departments\EN\Groups\HE\HT\08_ISOLDE ROBOT\ISOLDE_Robot\Photos\30-03-2011\DSCN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09331" cy="27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32109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7" name="Oval 6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Ventilation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53" y="1037280"/>
            <a:ext cx="7992684" cy="5383673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6948264" y="6005832"/>
            <a:ext cx="157285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Courtesy of V. Barozier</a:t>
            </a:r>
            <a:endParaRPr lang="en-GB" sz="1100" dirty="0"/>
          </a:p>
        </p:txBody>
      </p:sp>
      <p:grpSp>
        <p:nvGrpSpPr>
          <p:cNvPr id="11" name="Group 5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5" name="Oval 6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2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Fluka</a:t>
            </a:r>
            <a:r>
              <a:rPr lang="en-US" dirty="0" smtClean="0"/>
              <a:t> Simulations WP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Training of Leonel Hernandez</a:t>
            </a:r>
          </a:p>
          <a:p>
            <a:pPr lvl="1"/>
            <a:r>
              <a:rPr lang="en-US" dirty="0" smtClean="0"/>
              <a:t>Simulations for the neighboring compressor room prior to construction</a:t>
            </a:r>
          </a:p>
          <a:p>
            <a:pPr lvl="1"/>
            <a:r>
              <a:rPr lang="en-US" dirty="0" err="1" smtClean="0"/>
              <a:t>Fluka</a:t>
            </a:r>
            <a:r>
              <a:rPr lang="en-US" dirty="0" smtClean="0"/>
              <a:t> simulations to validate dose rates associated with the proposed modifications of building 179</a:t>
            </a:r>
          </a:p>
          <a:p>
            <a:pPr lvl="1"/>
            <a:r>
              <a:rPr lang="en-US" dirty="0" smtClean="0"/>
              <a:t>Now ready to simulate possible scenarios depending on beam parameters and shielding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8534400" cy="25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6" name="Oval 6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6477000"/>
            <a:ext cx="274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Leonel Morejon Hernandez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Fluka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ISOLDE beam dumps</a:t>
            </a:r>
          </a:p>
          <a:p>
            <a:r>
              <a:rPr lang="en-US" dirty="0" smtClean="0"/>
              <a:t>Brought to our attention following the upgrade of the Booster beam dumps for the 2GeV upgrade</a:t>
            </a:r>
          </a:p>
          <a:p>
            <a:r>
              <a:rPr lang="en-US" dirty="0" smtClean="0"/>
              <a:t>WP not identified in design study</a:t>
            </a:r>
          </a:p>
          <a:p>
            <a:pPr lvl="1"/>
            <a:r>
              <a:rPr lang="en-US" dirty="0" smtClean="0"/>
              <a:t>But will be included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err="1" smtClean="0"/>
              <a:t>Fluka</a:t>
            </a:r>
            <a:r>
              <a:rPr lang="en-US" dirty="0" smtClean="0"/>
              <a:t> simulations done</a:t>
            </a:r>
          </a:p>
          <a:p>
            <a:pPr lvl="1"/>
            <a:r>
              <a:rPr lang="en-US" dirty="0" smtClean="0"/>
              <a:t>Thermal calculations on-going within EN-STI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7567613" cy="271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6" name="Oval 6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05400" y="6477000"/>
            <a:ext cx="274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Leonel Morejon Hernandez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Beam quality Upgrade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5943"/>
            <a:ext cx="8424936" cy="48503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2280" y="1742622"/>
            <a:ext cx="1502837" cy="2616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smtClean="0">
                <a:latin typeface="Comic Sans MS" pitchFamily="66" charset="0"/>
              </a:rPr>
              <a:t>Courtesy of T. Giles</a:t>
            </a:r>
            <a:endParaRPr lang="fr-FR" sz="1050"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0" name="Oval 9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2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Intensity Upgrade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 Studies………………………………….…WP5.1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Materials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Thermo-mechanical properties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 &amp; Frontend Upgrades……………….WP5.2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Target Area Upgrades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Ventilation…………………………………………..WP 6.2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Fluka</a:t>
            </a:r>
            <a:r>
              <a:rPr lang="en-US" dirty="0" smtClean="0">
                <a:solidFill>
                  <a:srgbClr val="FF0000"/>
                </a:solidFill>
              </a:rPr>
              <a:t> simulations…………………………..…….WP 5.1</a:t>
            </a:r>
          </a:p>
          <a:p>
            <a:r>
              <a:rPr lang="en-US" dirty="0" smtClean="0"/>
              <a:t>Beam Quality</a:t>
            </a:r>
          </a:p>
          <a:p>
            <a:pPr lvl="1"/>
            <a:r>
              <a:rPr lang="en-US" dirty="0" smtClean="0"/>
              <a:t>Off line separator/HRS magnet……………WP 7.1</a:t>
            </a:r>
          </a:p>
          <a:p>
            <a:pPr lvl="1"/>
            <a:r>
              <a:rPr lang="en-US" dirty="0" smtClean="0"/>
              <a:t>RFQ Cooler………………………………………….WP7.2</a:t>
            </a:r>
          </a:p>
          <a:p>
            <a:pPr lvl="1"/>
            <a:r>
              <a:rPr lang="en-US" dirty="0" smtClean="0"/>
              <a:t>Controls………………………………………………WP 6.8</a:t>
            </a:r>
          </a:p>
          <a:p>
            <a:pPr lvl="1"/>
            <a:r>
              <a:rPr lang="en-US" dirty="0" smtClean="0"/>
              <a:t>Vacuum……………………………………………….WP6.2</a:t>
            </a:r>
          </a:p>
          <a:p>
            <a:pPr lvl="1"/>
            <a:r>
              <a:rPr lang="en-US" dirty="0" smtClean="0"/>
              <a:t>REXEBIS upgrade………………………………….WP 7.4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Off-line 2 Mass Separator Layout</a:t>
            </a:r>
            <a:br>
              <a:rPr lang="en-GB" sz="2700" dirty="0" smtClean="0"/>
            </a:br>
            <a:r>
              <a:rPr lang="en-GB" sz="2700" dirty="0" smtClean="0"/>
              <a:t>A test bench for validation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6924" r="3614" b="6924"/>
          <a:stretch/>
        </p:blipFill>
        <p:spPr bwMode="auto">
          <a:xfrm>
            <a:off x="914400" y="1905000"/>
            <a:ext cx="7416000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532927"/>
            <a:ext cx="352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FE + RFQ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FE + RFQ + 90° magnet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FE + WF + RFQ + </a:t>
            </a:r>
            <a:r>
              <a:rPr lang="en-GB" dirty="0"/>
              <a:t>90° </a:t>
            </a:r>
            <a:r>
              <a:rPr lang="en-GB" dirty="0" smtClean="0"/>
              <a:t>magnet</a:t>
            </a:r>
            <a:endParaRPr lang="en-GB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 rot="20067755">
            <a:off x="263888" y="714106"/>
            <a:ext cx="1752600" cy="914400"/>
            <a:chOff x="914400" y="1295400"/>
            <a:chExt cx="1752600" cy="914400"/>
          </a:xfrm>
        </p:grpSpPr>
        <p:sp>
          <p:nvSpPr>
            <p:cNvPr id="16" name="Oval 15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9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Off-line Separator WP7.1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447800"/>
            <a:ext cx="5139680" cy="35814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2"/>
              </a:buClr>
              <a:buFont typeface="Wingdings 2" pitchFamily="18" charset="2"/>
              <a:buChar char=""/>
            </a:pPr>
            <a:r>
              <a:rPr lang="en-US" sz="2000" dirty="0" smtClean="0">
                <a:latin typeface="Comic Sans MS" pitchFamily="66" charset="0"/>
              </a:rPr>
              <a:t>Proposal of a mechanical layout for the off-line test</a:t>
            </a:r>
          </a:p>
          <a:p>
            <a:pPr>
              <a:buClr>
                <a:schemeClr val="bg2"/>
              </a:buClr>
              <a:buFont typeface="Wingdings 2" pitchFamily="18" charset="2"/>
              <a:buChar char=""/>
            </a:pPr>
            <a:r>
              <a:rPr lang="en-US" sz="2000" dirty="0" smtClean="0">
                <a:latin typeface="Comic Sans MS" pitchFamily="66" charset="0"/>
              </a:rPr>
              <a:t>Beam optics simulations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performed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"/>
            </a:pPr>
            <a:r>
              <a:rPr lang="en-GB" sz="2000" i="1" dirty="0" smtClean="0">
                <a:latin typeface="Comic Sans MS" pitchFamily="66" charset="0"/>
              </a:rPr>
              <a:t>Off-line Separator Specifications</a:t>
            </a:r>
            <a:r>
              <a:rPr lang="en-GB" sz="2000" dirty="0" smtClean="0">
                <a:latin typeface="Comic Sans MS" pitchFamily="66" charset="0"/>
              </a:rPr>
              <a:t>”: layout proposed, </a:t>
            </a:r>
            <a:r>
              <a:rPr lang="en-GB" sz="2000" dirty="0" err="1" smtClean="0">
                <a:latin typeface="Comic Sans MS" pitchFamily="66" charset="0"/>
              </a:rPr>
              <a:t>beamline</a:t>
            </a:r>
            <a:r>
              <a:rPr lang="en-GB" sz="2000" dirty="0" smtClean="0">
                <a:latin typeface="Comic Sans MS" pitchFamily="66" charset="0"/>
              </a:rPr>
              <a:t> items are being gathered, finite element design software simulations to be carried out;</a:t>
            </a:r>
          </a:p>
          <a:p>
            <a:pPr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2000" i="1" dirty="0" smtClean="0">
                <a:latin typeface="Comic Sans MS" pitchFamily="66" charset="0"/>
              </a:rPr>
              <a:t>	Assembly and commissioning of off-line separator</a:t>
            </a:r>
            <a:r>
              <a:rPr lang="en-US" sz="2000" dirty="0" smtClean="0">
                <a:latin typeface="Comic Sans MS" pitchFamily="66" charset="0"/>
              </a:rPr>
              <a:t>”: magnet test certifications to be performed within the coming weeks ;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"/>
            </a:pPr>
            <a:r>
              <a:rPr lang="en-US" sz="2000" i="1" dirty="0" smtClean="0">
                <a:latin typeface="Comic Sans MS" pitchFamily="66" charset="0"/>
              </a:rPr>
              <a:t>Beam optics simulation codes</a:t>
            </a:r>
            <a:r>
              <a:rPr lang="en-US" sz="2000" dirty="0" smtClean="0">
                <a:latin typeface="Comic Sans MS" pitchFamily="66" charset="0"/>
              </a:rPr>
              <a:t>” : numerical simulations completed for off-separator, ongoing activity for HRS magnet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2" pitchFamily="18" charset="2"/>
              <a:buChar char=""/>
            </a:pPr>
            <a:endParaRPr lang="en-US" sz="2000" dirty="0" smtClean="0">
              <a:latin typeface="Comic Sans MS" pitchFamily="66" charset="0"/>
            </a:endParaRPr>
          </a:p>
          <a:p>
            <a:pPr>
              <a:buClr>
                <a:schemeClr val="bg2"/>
              </a:buClr>
              <a:buFont typeface="Wingdings 2" pitchFamily="18" charset="2"/>
              <a:buChar char=""/>
            </a:pPr>
            <a:r>
              <a:rPr lang="en-US" sz="2000" dirty="0" smtClean="0">
                <a:latin typeface="Comic Sans MS" pitchFamily="66" charset="0"/>
              </a:rPr>
              <a:t>Definition of magnet controls requirements </a:t>
            </a:r>
            <a:br>
              <a:rPr lang="en-US" sz="2000" dirty="0" smtClean="0">
                <a:latin typeface="Comic Sans MS" pitchFamily="66" charset="0"/>
              </a:rPr>
            </a:br>
            <a:r>
              <a:rPr lang="en-US" sz="2000" dirty="0" smtClean="0">
                <a:latin typeface="Comic Sans MS" pitchFamily="66" charset="0"/>
              </a:rPr>
              <a:t>in progress</a:t>
            </a:r>
            <a:r>
              <a:rPr lang="en-US" sz="1000" dirty="0" smtClean="0">
                <a:latin typeface="Comic Sans MS" pitchFamily="66" charset="0"/>
              </a:rPr>
              <a:t/>
            </a:r>
            <a:br>
              <a:rPr lang="en-US" sz="1000" dirty="0" smtClean="0">
                <a:latin typeface="Comic Sans MS" pitchFamily="66" charset="0"/>
              </a:rPr>
            </a:br>
            <a:r>
              <a:rPr lang="en-US" sz="1200" dirty="0" smtClean="0">
                <a:latin typeface="Comic Sans MS" pitchFamily="66" charset="0"/>
              </a:rPr>
              <a:t>(with M. Colciago, STI-ECE section)</a:t>
            </a:r>
            <a:endParaRPr lang="en-US" sz="1050" dirty="0" smtClean="0">
              <a:latin typeface="Comic Sans MS" pitchFamily="66" charset="0"/>
            </a:endParaRPr>
          </a:p>
          <a:p>
            <a:pPr>
              <a:buClr>
                <a:schemeClr val="bg2"/>
              </a:buClr>
              <a:buFont typeface="Wingdings 2" pitchFamily="18" charset="2"/>
              <a:buChar char=""/>
            </a:pPr>
            <a:r>
              <a:rPr lang="en-US" sz="2000" dirty="0" smtClean="0">
                <a:latin typeface="Comic Sans MS" pitchFamily="66" charset="0"/>
              </a:rPr>
              <a:t>Contact with IVM group for vacuum requirements</a:t>
            </a:r>
            <a:endParaRPr lang="en-US" sz="1050" dirty="0" smtClean="0">
              <a:latin typeface="Comic Sans MS" pitchFamily="66" charset="0"/>
            </a:endParaRPr>
          </a:p>
          <a:p>
            <a:pPr>
              <a:buClr>
                <a:schemeClr val="bg2"/>
              </a:buClr>
              <a:buFont typeface="Wingdings 2" pitchFamily="18" charset="2"/>
              <a:buChar char=""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 smtClean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784"/>
            <a:ext cx="2919677" cy="432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2420888"/>
            <a:ext cx="1502837" cy="2616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smtClean="0">
                <a:latin typeface="Comic Sans MS" pitchFamily="66" charset="0"/>
              </a:rPr>
              <a:t>Courtesy of T. Giles</a:t>
            </a:r>
            <a:endParaRPr lang="fr-FR" sz="1050">
              <a:latin typeface="Comic Sans MS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41167"/>
            <a:ext cx="2304256" cy="1357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6" y="4941168"/>
            <a:ext cx="2304256" cy="135772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7" name="Oval 16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019800" y="6488668"/>
            <a:ext cx="19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Matthieu Augustin</a:t>
            </a:r>
            <a:endParaRPr lang="fr-FR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0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Cooler WP7.2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2895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Alignment</a:t>
            </a:r>
          </a:p>
          <a:p>
            <a:pPr lvl="2"/>
            <a:r>
              <a:rPr lang="en-US" dirty="0" smtClean="0"/>
              <a:t>Adjustable alignment of the electrodes</a:t>
            </a:r>
          </a:p>
          <a:p>
            <a:pPr lvl="1"/>
            <a:r>
              <a:rPr lang="en-US" dirty="0" smtClean="0"/>
              <a:t>Pressure gradient</a:t>
            </a:r>
          </a:p>
          <a:p>
            <a:pPr lvl="2"/>
            <a:r>
              <a:rPr lang="en-US" dirty="0" smtClean="0"/>
              <a:t>Reduce pressure at injection and extraction electrodes by adding more holes to the plates</a:t>
            </a:r>
          </a:p>
          <a:p>
            <a:pPr lvl="1"/>
            <a:r>
              <a:rPr lang="en-US" dirty="0" smtClean="0"/>
              <a:t>CST Particle Studio used:</a:t>
            </a:r>
          </a:p>
          <a:p>
            <a:pPr lvl="3"/>
            <a:r>
              <a:rPr lang="en-US" dirty="0" smtClean="0"/>
              <a:t>To simulate particle trajectories</a:t>
            </a:r>
          </a:p>
          <a:p>
            <a:pPr lvl="3"/>
            <a:r>
              <a:rPr lang="en-US" dirty="0" smtClean="0"/>
              <a:t>To provide acceptances on parts of the machine</a:t>
            </a:r>
          </a:p>
          <a:p>
            <a:pPr lvl="3"/>
            <a:r>
              <a:rPr lang="en-US" dirty="0" smtClean="0"/>
              <a:t>To diagnose electrical charge build up</a:t>
            </a:r>
          </a:p>
          <a:p>
            <a:pPr lvl="3"/>
            <a:r>
              <a:rPr lang="en-US" dirty="0" smtClean="0"/>
              <a:t>Shapes, voltages and distances can be simulated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495800"/>
            <a:ext cx="418176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6" name="Oval 5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934200" y="6488668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Carla Babcock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RFQ Cooler &amp; Pre-mass separator WP7.2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RFQ Cooler will be part of the test stand</a:t>
            </a:r>
          </a:p>
          <a:p>
            <a:r>
              <a:rPr lang="en-US" dirty="0" smtClean="0"/>
              <a:t>Drawings done and procurement started</a:t>
            </a:r>
          </a:p>
          <a:p>
            <a:r>
              <a:rPr lang="en-US" dirty="0" smtClean="0"/>
              <a:t>RFQ Cooler design report done</a:t>
            </a:r>
          </a:p>
          <a:p>
            <a:r>
              <a:rPr lang="en-US" dirty="0" smtClean="0"/>
              <a:t>Options for the pre-mass separator under investigation</a:t>
            </a:r>
          </a:p>
          <a:p>
            <a:pPr lvl="1"/>
            <a:r>
              <a:rPr lang="en-US" dirty="0" err="1" smtClean="0"/>
              <a:t>Wein</a:t>
            </a:r>
            <a:r>
              <a:rPr lang="en-US" dirty="0" smtClean="0"/>
              <a:t> filter, bending magnet etc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6370" t="8784" r="3640" b="13804"/>
          <a:stretch>
            <a:fillRect/>
          </a:stretch>
        </p:blipFill>
        <p:spPr bwMode="auto">
          <a:xfrm>
            <a:off x="2133600" y="4038600"/>
            <a:ext cx="4724268" cy="2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6" name="Oval 5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943600" y="6477000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Carla Babcock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922363"/>
            <a:ext cx="7583488" cy="400722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New control under development using </a:t>
            </a:r>
            <a:r>
              <a:rPr lang="en-GB" dirty="0" err="1" smtClean="0"/>
              <a:t>LabVIEW</a:t>
            </a:r>
            <a:r>
              <a:rPr lang="en-GB" dirty="0" smtClean="0"/>
              <a:t> Real Time</a:t>
            </a:r>
          </a:p>
          <a:p>
            <a:r>
              <a:rPr lang="en-GB" dirty="0" smtClean="0"/>
              <a:t>Control loop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349250" lvl="1" indent="0">
              <a:buNone/>
            </a:pPr>
            <a:endParaRPr lang="en-GB" dirty="0" smtClean="0"/>
          </a:p>
          <a:p>
            <a:pPr marL="349250" lvl="1" indent="0">
              <a:buNone/>
            </a:pPr>
            <a:endParaRPr lang="en-GB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Corbel" pitchFamily="34" charset="0"/>
              <a:buChar char="–"/>
            </a:pPr>
            <a:endParaRPr lang="en-GB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Corbel" pitchFamily="34" charset="0"/>
              <a:buChar char="–"/>
            </a:pPr>
            <a:endParaRPr lang="en-GB" dirty="0" smtClean="0"/>
          </a:p>
          <a:p>
            <a:pPr lvl="1">
              <a:buClr>
                <a:schemeClr val="bg2">
                  <a:lumMod val="50000"/>
                </a:schemeClr>
              </a:buClr>
              <a:buFont typeface="Corbel" pitchFamily="34" charset="0"/>
              <a:buChar char="–"/>
            </a:pPr>
            <a:r>
              <a:rPr lang="en-GB" dirty="0" smtClean="0"/>
              <a:t>Use an industrial control: Proportional-integral-derivative control (PID) with anti-windup scheme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Corbel" pitchFamily="34" charset="0"/>
              <a:buChar char="–"/>
            </a:pPr>
            <a:r>
              <a:rPr lang="en-GB" dirty="0"/>
              <a:t>Develop </a:t>
            </a:r>
            <a:r>
              <a:rPr lang="en-GB" dirty="0" smtClean="0"/>
              <a:t>a </a:t>
            </a:r>
            <a:r>
              <a:rPr lang="en-GB" dirty="0"/>
              <a:t>Hysteresis model to support the NMR during blind </a:t>
            </a:r>
            <a:r>
              <a:rPr lang="en-GB" dirty="0" smtClean="0"/>
              <a:t>time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Corbel" pitchFamily="34" charset="0"/>
              <a:buChar char="–"/>
            </a:pPr>
            <a:r>
              <a:rPr lang="en-GB" dirty="0" err="1" smtClean="0"/>
              <a:t>Matlab</a:t>
            </a:r>
            <a:r>
              <a:rPr lang="en-GB" dirty="0" smtClean="0"/>
              <a:t>-Simulink is used as simulation software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63688" y="3181250"/>
            <a:ext cx="417587" cy="4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25408" y="2980967"/>
            <a:ext cx="26161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dirty="0"/>
              <a:t>-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22318" y="3183739"/>
            <a:ext cx="561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15969" y="3183739"/>
            <a:ext cx="561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02638" y="3183739"/>
            <a:ext cx="561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20272" y="3183739"/>
            <a:ext cx="5616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39623" y="3176692"/>
            <a:ext cx="0" cy="603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7"/>
          <p:cNvSpPr/>
          <p:nvPr/>
        </p:nvSpPr>
        <p:spPr>
          <a:xfrm>
            <a:off x="4148877" y="3617181"/>
            <a:ext cx="1071195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NMR </a:t>
            </a:r>
            <a:endParaRPr lang="en-GB" sz="1400" dirty="0"/>
          </a:p>
        </p:txBody>
      </p:sp>
      <p:cxnSp>
        <p:nvCxnSpPr>
          <p:cNvPr id="34" name="Straight Connector 33"/>
          <p:cNvCxnSpPr>
            <a:stCxn id="32" idx="1"/>
          </p:cNvCxnSpPr>
          <p:nvPr/>
        </p:nvCxnSpPr>
        <p:spPr>
          <a:xfrm flipH="1">
            <a:off x="2356213" y="3775119"/>
            <a:ext cx="1792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8" idx="2"/>
          </p:cNvCxnSpPr>
          <p:nvPr/>
        </p:nvCxnSpPr>
        <p:spPr>
          <a:xfrm flipH="1" flipV="1">
            <a:off x="2356213" y="3350299"/>
            <a:ext cx="2" cy="33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3083921" y="3025802"/>
            <a:ext cx="468052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PID</a:t>
            </a:r>
            <a:endParaRPr lang="en-GB" sz="1400" dirty="0"/>
          </a:p>
        </p:txBody>
      </p:sp>
      <p:sp>
        <p:nvSpPr>
          <p:cNvPr id="19" name="Rectangle 7"/>
          <p:cNvSpPr/>
          <p:nvPr/>
        </p:nvSpPr>
        <p:spPr>
          <a:xfrm>
            <a:off x="4092033" y="3025802"/>
            <a:ext cx="1296144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Power supply</a:t>
            </a:r>
            <a:endParaRPr lang="en-GB" sz="1400" dirty="0"/>
          </a:p>
        </p:txBody>
      </p:sp>
      <p:sp>
        <p:nvSpPr>
          <p:cNvPr id="20" name="Rectangle 7"/>
          <p:cNvSpPr/>
          <p:nvPr/>
        </p:nvSpPr>
        <p:spPr>
          <a:xfrm>
            <a:off x="5964241" y="3025802"/>
            <a:ext cx="1071194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MAGNET</a:t>
            </a:r>
            <a:endParaRPr lang="en-GB" sz="1400" dirty="0"/>
          </a:p>
        </p:txBody>
      </p:sp>
      <p:sp>
        <p:nvSpPr>
          <p:cNvPr id="42" name="Oval 41"/>
          <p:cNvSpPr/>
          <p:nvPr/>
        </p:nvSpPr>
        <p:spPr>
          <a:xfrm>
            <a:off x="2204569" y="3043427"/>
            <a:ext cx="303288" cy="280625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220072" y="3779804"/>
            <a:ext cx="21195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7"/>
          <p:cNvSpPr/>
          <p:nvPr/>
        </p:nvSpPr>
        <p:spPr>
          <a:xfrm>
            <a:off x="2680568" y="4077072"/>
            <a:ext cx="992671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Hysteresis</a:t>
            </a:r>
            <a:endParaRPr lang="en-GB" sz="1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3851920" y="3175235"/>
            <a:ext cx="0" cy="1059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>
            <a:off x="3673239" y="4235009"/>
            <a:ext cx="17868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7"/>
          <p:cNvSpPr/>
          <p:nvPr/>
        </p:nvSpPr>
        <p:spPr>
          <a:xfrm>
            <a:off x="1979712" y="3604392"/>
            <a:ext cx="749271" cy="31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l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Switch</a:t>
            </a:r>
            <a:endParaRPr lang="en-GB" sz="1400" dirty="0"/>
          </a:p>
        </p:txBody>
      </p:sp>
      <p:cxnSp>
        <p:nvCxnSpPr>
          <p:cNvPr id="62" name="Elbow Connector 61"/>
          <p:cNvCxnSpPr>
            <a:stCxn id="52" idx="1"/>
            <a:endCxn id="58" idx="2"/>
          </p:cNvCxnSpPr>
          <p:nvPr/>
        </p:nvCxnSpPr>
        <p:spPr>
          <a:xfrm rot="10800000">
            <a:off x="2354348" y="3920268"/>
            <a:ext cx="326220" cy="31474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21684" y="3450503"/>
                <a:ext cx="9882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𝑚𝑒𝑎𝑠𝑢𝑟𝑒𝑑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84" y="3450503"/>
                <a:ext cx="988284" cy="3077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03648" y="3985319"/>
                <a:ext cx="9995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𝑠𝑖𝑚𝑢𝑙𝑎𝑡𝑒𝑑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85319"/>
                <a:ext cx="999504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03648" y="2852936"/>
                <a:ext cx="559640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852936"/>
                <a:ext cx="559640" cy="32502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483768" y="288914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error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8304" y="2860792"/>
                <a:ext cx="505715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04" y="2860792"/>
                <a:ext cx="505715" cy="32502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99952" y="2905199"/>
                <a:ext cx="343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952" y="2905199"/>
                <a:ext cx="343363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 Controls WP6.8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105400" y="6477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Martino </a:t>
            </a:r>
            <a:r>
              <a:rPr lang="fr-CH" dirty="0" err="1" smtClean="0"/>
              <a:t>Colciago</a:t>
            </a:r>
            <a:endParaRPr lang="fr-FR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43" name="Oval 42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78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 txBox="1">
            <a:spLocks/>
          </p:cNvSpPr>
          <p:nvPr/>
        </p:nvSpPr>
        <p:spPr>
          <a:xfrm>
            <a:off x="755576" y="3573017"/>
            <a:ext cx="7691171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These gains have to be tuned on the magnet to optimize the behaviour of the control system  </a:t>
            </a:r>
          </a:p>
          <a:p>
            <a:r>
              <a:rPr lang="en-GB" dirty="0" smtClean="0"/>
              <a:t>Hysteresis model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Controls WP6.8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463" y="1949824"/>
            <a:ext cx="1776313" cy="47106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PID control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38" y="3861048"/>
            <a:ext cx="2098754" cy="1584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162" y="2150962"/>
                <a:ext cx="354821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2" y="2150962"/>
                <a:ext cx="3548215" cy="8188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047840" y="3900066"/>
            <a:ext cx="0" cy="7200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43288" y="4617764"/>
            <a:ext cx="10548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4248" y="3883055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7821148" y="4603135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4168" y="541131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Simulated hysteresis</a:t>
            </a:r>
            <a:endParaRPr lang="en-GB" sz="1000" dirty="0"/>
          </a:p>
        </p:txBody>
      </p:sp>
      <p:pic>
        <p:nvPicPr>
          <p:cNvPr id="4098" name="Picture 2" descr="\\cern.ch\dfs\Users\m\mcolciag\Desktop\magnet\P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92" y="1772816"/>
            <a:ext cx="3688080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86785" y="3247991"/>
                <a:ext cx="3057375" cy="291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𝑎𝑛𝑑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𝑚𝑒𝑎𝑠𝑢𝑟𝑒𝑑</m:t>
                          </m:r>
                        </m:sub>
                      </m:sSub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𝑏𝑦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𝑁𝑀𝑅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785" y="3247991"/>
                <a:ext cx="3057375" cy="29181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1772" y="2726978"/>
                <a:ext cx="2444084" cy="343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𝑝𝑟𝑜𝑝𝑜𝑟𝑡𝑖𝑜𝑛𝑎𝑙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𝑔𝑎𝑖𝑛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GB" sz="15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72" y="2726978"/>
                <a:ext cx="2444084" cy="34381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1772" y="2991823"/>
                <a:ext cx="257918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𝑖𝑛𝑡𝑒𝑔𝑟𝑎𝑙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𝑔𝑎𝑖𝑛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GB" sz="15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72" y="2991823"/>
                <a:ext cx="2579185" cy="3231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1772" y="3237688"/>
                <a:ext cx="256545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5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sz="150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𝑑𝑖𝑓𝑓𝑒𝑟𝑒𝑛𝑡𝑖𝑎𝑙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𝑔𝑎𝑖𝑛</m:t>
                      </m:r>
                      <m:r>
                        <a:rPr lang="en-GB" sz="150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15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72" y="3237688"/>
                <a:ext cx="2565456" cy="3231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1600" y="4787860"/>
                <a:ext cx="3267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Ḃ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𝜶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Ḣ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[</m:t>
                      </m:r>
                      <m:r>
                        <a:rPr lang="pt-BR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</a:rPr>
                        <m:t>]+Ḣ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87860"/>
                <a:ext cx="3267433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11560" y="5157192"/>
            <a:ext cx="7632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Corbel" pitchFamily="34" charset="0"/>
              <a:buChar char="–"/>
            </a:pPr>
            <a:r>
              <a:rPr lang="en-GB" sz="1500" dirty="0" smtClean="0"/>
              <a:t>Differential </a:t>
            </a:r>
            <a:r>
              <a:rPr lang="en-GB" sz="1500" dirty="0"/>
              <a:t>model: </a:t>
            </a:r>
            <a:r>
              <a:rPr lang="en-GB" sz="1500" dirty="0" smtClean="0"/>
              <a:t>Coleman-</a:t>
            </a:r>
            <a:r>
              <a:rPr lang="en-GB" sz="1500" dirty="0" err="1" smtClean="0"/>
              <a:t>Hodgdon</a:t>
            </a:r>
            <a:r>
              <a:rPr lang="en-GB" sz="1500" dirty="0" smtClean="0"/>
              <a:t> </a:t>
            </a:r>
          </a:p>
          <a:p>
            <a:pPr marL="742950" lvl="1" indent="-285750">
              <a:lnSpc>
                <a:spcPct val="150000"/>
              </a:lnSpc>
              <a:buClr>
                <a:schemeClr val="tx1">
                  <a:lumMod val="90000"/>
                  <a:lumOff val="10000"/>
                </a:schemeClr>
              </a:buClr>
              <a:buFont typeface="Corbel" pitchFamily="34" charset="0"/>
              <a:buChar char="–"/>
            </a:pPr>
            <a:r>
              <a:rPr lang="en-GB" sz="1500" dirty="0"/>
              <a:t>The model </a:t>
            </a:r>
            <a:r>
              <a:rPr lang="en-GB" sz="1500" dirty="0" smtClean="0"/>
              <a:t>has </a:t>
            </a:r>
            <a:r>
              <a:rPr lang="en-GB" sz="1500" dirty="0"/>
              <a:t>5 parameters which need to be tuned on real data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90600" y="6019800"/>
            <a:ext cx="29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Controls</a:t>
            </a:r>
            <a:r>
              <a:rPr lang="fr-CH" dirty="0" smtClean="0"/>
              <a:t> for </a:t>
            </a:r>
            <a:r>
              <a:rPr lang="fr-CH" dirty="0" err="1" smtClean="0"/>
              <a:t>off-line</a:t>
            </a:r>
            <a:r>
              <a:rPr lang="fr-CH" dirty="0" smtClean="0"/>
              <a:t> </a:t>
            </a:r>
            <a:r>
              <a:rPr lang="fr-CH" dirty="0" err="1" smtClean="0"/>
              <a:t>separator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105400" y="6477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Martino </a:t>
            </a:r>
            <a:r>
              <a:rPr lang="fr-CH" dirty="0" err="1" smtClean="0"/>
              <a:t>Colciago</a:t>
            </a:r>
            <a:endParaRPr lang="fr-FR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29" name="Oval 28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6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12762"/>
            <a:ext cx="87129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C00000"/>
                </a:solidFill>
              </a:rPr>
              <a:t>Initial phase</a:t>
            </a:r>
            <a:endParaRPr lang="en-US" sz="1900" b="1" dirty="0">
              <a:solidFill>
                <a:srgbClr val="C00000"/>
              </a:solidFill>
            </a:endParaRPr>
          </a:p>
          <a:p>
            <a:r>
              <a:rPr lang="en-US" sz="1900" dirty="0">
                <a:solidFill>
                  <a:srgbClr val="C00000"/>
                </a:solidFill>
              </a:rPr>
              <a:t>o	Calculation of pumpdown time of a cryomodule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Measurement of outgassing rates of different materials to ensure </a:t>
            </a:r>
            <a:r>
              <a:rPr lang="en-US" sz="1900" dirty="0" smtClean="0">
                <a:solidFill>
                  <a:srgbClr val="C00000"/>
                </a:solidFill>
              </a:rPr>
              <a:t>vacuum 	compatibility</a:t>
            </a:r>
            <a:endParaRPr lang="en-US" sz="1900" dirty="0">
              <a:solidFill>
                <a:srgbClr val="C00000"/>
              </a:solidFill>
            </a:endParaRPr>
          </a:p>
          <a:p>
            <a:r>
              <a:rPr lang="en-US" sz="1900" dirty="0">
                <a:solidFill>
                  <a:srgbClr val="C00000"/>
                </a:solidFill>
              </a:rPr>
              <a:t>o	Support of drafting of workpackage description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Establish inventory of outgassing elements in cryomodule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Measure pumping speed of dry pump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Simulation of pressure propagation in beam transfer line in case </a:t>
            </a:r>
            <a:r>
              <a:rPr lang="en-US" sz="1900" dirty="0" smtClean="0">
                <a:solidFill>
                  <a:srgbClr val="C00000"/>
                </a:solidFill>
              </a:rPr>
              <a:t>of accidental 	vacuum </a:t>
            </a:r>
            <a:r>
              <a:rPr lang="en-US" sz="1900" dirty="0">
                <a:solidFill>
                  <a:srgbClr val="C00000"/>
                </a:solidFill>
              </a:rPr>
              <a:t>rupture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Study sealing and flanging methods for intertank connection</a:t>
            </a:r>
          </a:p>
          <a:p>
            <a:r>
              <a:rPr lang="en-US" sz="1900" dirty="0">
                <a:solidFill>
                  <a:srgbClr val="C00000"/>
                </a:solidFill>
              </a:rPr>
              <a:t>o	Study vacuum </a:t>
            </a:r>
            <a:r>
              <a:rPr lang="en-US" sz="1900" dirty="0" smtClean="0">
                <a:solidFill>
                  <a:srgbClr val="C00000"/>
                </a:solidFill>
              </a:rPr>
              <a:t>layouts</a:t>
            </a:r>
          </a:p>
          <a:p>
            <a:endParaRPr lang="en-US" sz="1900" dirty="0" smtClean="0"/>
          </a:p>
          <a:p>
            <a:r>
              <a:rPr lang="en-US" sz="1900" b="1" dirty="0" smtClean="0">
                <a:solidFill>
                  <a:srgbClr val="002060"/>
                </a:solidFill>
              </a:rPr>
              <a:t>Design study activities</a:t>
            </a:r>
          </a:p>
          <a:p>
            <a:r>
              <a:rPr lang="en-US" sz="1900" dirty="0" smtClean="0">
                <a:solidFill>
                  <a:srgbClr val="002060"/>
                </a:solidFill>
              </a:rPr>
              <a:t>o</a:t>
            </a:r>
            <a:r>
              <a:rPr lang="en-US" sz="1900" dirty="0">
                <a:solidFill>
                  <a:srgbClr val="002060"/>
                </a:solidFill>
              </a:rPr>
              <a:t>	Study upgrade of current gas recuperation system</a:t>
            </a:r>
          </a:p>
          <a:p>
            <a:r>
              <a:rPr lang="en-US" sz="1900" dirty="0">
                <a:solidFill>
                  <a:srgbClr val="002060"/>
                </a:solidFill>
              </a:rPr>
              <a:t>o	Design, build up and run a test setup for dry pump studies</a:t>
            </a:r>
          </a:p>
          <a:p>
            <a:r>
              <a:rPr lang="en-US" sz="1900" dirty="0">
                <a:solidFill>
                  <a:srgbClr val="002060"/>
                </a:solidFill>
              </a:rPr>
              <a:t>o	Collaboration with software developer of the monte carlo test particle </a:t>
            </a:r>
            <a:r>
              <a:rPr lang="en-US" sz="1900" dirty="0" smtClean="0">
                <a:solidFill>
                  <a:srgbClr val="002060"/>
                </a:solidFill>
              </a:rPr>
              <a:t>code 	MOLFLOW</a:t>
            </a:r>
            <a:r>
              <a:rPr lang="en-US" sz="1900" dirty="0">
                <a:solidFill>
                  <a:srgbClr val="002060"/>
                </a:solidFill>
              </a:rPr>
              <a:t>+ in order to improve its ergonomics and calculation abilities</a:t>
            </a:r>
          </a:p>
          <a:p>
            <a:r>
              <a:rPr lang="en-US" sz="1900" dirty="0">
                <a:solidFill>
                  <a:srgbClr val="002060"/>
                </a:solidFill>
              </a:rPr>
              <a:t>o	Simulation of vacuum profiles at existing and future Radio-frequency </a:t>
            </a:r>
            <a:r>
              <a:rPr lang="en-US" sz="1900" dirty="0" smtClean="0">
                <a:solidFill>
                  <a:srgbClr val="002060"/>
                </a:solidFill>
              </a:rPr>
              <a:t>	</a:t>
            </a:r>
            <a:r>
              <a:rPr lang="en-US" sz="1900" dirty="0" err="1" smtClean="0">
                <a:solidFill>
                  <a:srgbClr val="002060"/>
                </a:solidFill>
              </a:rPr>
              <a:t>quadrupole</a:t>
            </a:r>
            <a:r>
              <a:rPr lang="en-US" sz="1900" dirty="0" smtClean="0">
                <a:solidFill>
                  <a:srgbClr val="002060"/>
                </a:solidFill>
              </a:rPr>
              <a:t> cooler </a:t>
            </a:r>
            <a:r>
              <a:rPr lang="en-US" sz="1900" dirty="0">
                <a:solidFill>
                  <a:srgbClr val="002060"/>
                </a:solidFill>
              </a:rPr>
              <a:t>and </a:t>
            </a:r>
            <a:r>
              <a:rPr lang="en-US" sz="1900" dirty="0" smtClean="0">
                <a:solidFill>
                  <a:srgbClr val="002060"/>
                </a:solidFill>
              </a:rPr>
              <a:t>buncher ISCOOL</a:t>
            </a:r>
            <a:endParaRPr lang="en-US" sz="1900" dirty="0">
              <a:solidFill>
                <a:srgbClr val="002060"/>
              </a:solidFill>
            </a:endParaRPr>
          </a:p>
          <a:p>
            <a:r>
              <a:rPr lang="en-US" sz="1900" dirty="0">
                <a:solidFill>
                  <a:srgbClr val="002060"/>
                </a:solidFill>
              </a:rPr>
              <a:t>o	Study alternative sealing and pumping methods for the new Front-End</a:t>
            </a:r>
          </a:p>
          <a:p>
            <a:r>
              <a:rPr lang="en-US" sz="1900" dirty="0">
                <a:solidFill>
                  <a:srgbClr val="002060"/>
                </a:solidFill>
              </a:rPr>
              <a:t>o	Support collaborators in terms of consulting regarding vacuum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52400"/>
            <a:ext cx="295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a typeface="Batang" pitchFamily="18" charset="-127"/>
                <a:cs typeface="Arial" pitchFamily="34" charset="0"/>
              </a:rPr>
              <a:t>Vacuum WP6.2</a:t>
            </a:r>
            <a:endParaRPr lang="en-GB" sz="3200" b="1" dirty="0">
              <a:solidFill>
                <a:srgbClr val="002060"/>
              </a:solidFill>
              <a:ea typeface="Batang" pitchFamily="18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900" y="1007730"/>
            <a:ext cx="39466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500" b="1" dirty="0" smtClean="0">
                <a:solidFill>
                  <a:srgbClr val="C00000"/>
                </a:solidFill>
              </a:rPr>
              <a:t>A</a:t>
            </a:r>
            <a:endParaRPr lang="en-GB" sz="25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900" y="2420888"/>
            <a:ext cx="38504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500" b="1" dirty="0">
                <a:solidFill>
                  <a:srgbClr val="C00000"/>
                </a:solidFill>
              </a:rPr>
              <a:t>B</a:t>
            </a:r>
            <a:endParaRPr lang="en-GB" sz="25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105400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500" b="1" dirty="0">
                <a:solidFill>
                  <a:srgbClr val="002060"/>
                </a:solidFill>
              </a:rPr>
              <a:t>C</a:t>
            </a:r>
            <a:endParaRPr lang="en-GB" sz="2500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3" name="Oval 12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200" y="64886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Hermann</a:t>
            </a:r>
            <a:endParaRPr lang="en-US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770906" cy="7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19400"/>
            <a:ext cx="6120680" cy="373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fr-CH" dirty="0" smtClean="0"/>
              <a:t>Vacuum </a:t>
            </a:r>
            <a:r>
              <a:rPr lang="fr-CH" dirty="0" err="1" smtClean="0"/>
              <a:t>Example</a:t>
            </a:r>
            <a:r>
              <a:rPr lang="fr-CH" dirty="0" smtClean="0"/>
              <a:t> B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1142999"/>
          </a:xfrm>
        </p:spPr>
        <p:txBody>
          <a:bodyPr>
            <a:normAutofit fontScale="62500" lnSpcReduction="20000"/>
          </a:bodyPr>
          <a:lstStyle/>
          <a:p>
            <a:r>
              <a:rPr lang="fr-CH" dirty="0" smtClean="0"/>
              <a:t>Simulation of pressure propagation in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transfer</a:t>
            </a:r>
            <a:r>
              <a:rPr lang="fr-CH" dirty="0" smtClean="0"/>
              <a:t> line</a:t>
            </a:r>
          </a:p>
          <a:p>
            <a:r>
              <a:rPr lang="fr-CH" dirty="0" err="1" smtClean="0"/>
              <a:t>Avoid</a:t>
            </a:r>
            <a:r>
              <a:rPr lang="fr-CH" dirty="0" smtClean="0"/>
              <a:t> contamination of </a:t>
            </a:r>
            <a:r>
              <a:rPr lang="fr-CH" dirty="0" err="1" smtClean="0"/>
              <a:t>cavities</a:t>
            </a:r>
            <a:r>
              <a:rPr lang="fr-CH" dirty="0" smtClean="0"/>
              <a:t> in case of vacuum rupture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experiments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33333" r="34773" b="33333"/>
          <a:stretch/>
        </p:blipFill>
        <p:spPr bwMode="auto">
          <a:xfrm rot="21146950">
            <a:off x="455855" y="2901580"/>
            <a:ext cx="2192583" cy="13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0310" r="59159" b="41198"/>
          <a:stretch/>
        </p:blipFill>
        <p:spPr bwMode="auto">
          <a:xfrm>
            <a:off x="6324600" y="1676400"/>
            <a:ext cx="2033707" cy="177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9" name="Oval 8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91200" y="64886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Hermann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1143000"/>
            <a:ext cx="4261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Simulation </a:t>
            </a:r>
            <a:r>
              <a:rPr lang="en-US" dirty="0">
                <a:solidFill>
                  <a:srgbClr val="C00000"/>
                </a:solidFill>
              </a:rPr>
              <a:t>of vacuum </a:t>
            </a:r>
            <a:r>
              <a:rPr lang="en-US" dirty="0" smtClean="0">
                <a:solidFill>
                  <a:srgbClr val="C00000"/>
                </a:solidFill>
              </a:rPr>
              <a:t>profiles at ISCOOL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14300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Optimization of beam quality at future </a:t>
            </a:r>
            <a:r>
              <a:rPr lang="en-US" dirty="0">
                <a:solidFill>
                  <a:srgbClr val="C00000"/>
                </a:solidFill>
              </a:rPr>
              <a:t>Radio-frequency quadrupole 	cooler and </a:t>
            </a:r>
            <a:r>
              <a:rPr lang="en-US" dirty="0" smtClean="0">
                <a:solidFill>
                  <a:srgbClr val="C00000"/>
                </a:solidFill>
              </a:rPr>
              <a:t>buncher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25758" r="12723" b="18278"/>
          <a:stretch/>
        </p:blipFill>
        <p:spPr bwMode="auto">
          <a:xfrm>
            <a:off x="457200" y="3886200"/>
            <a:ext cx="6424735" cy="276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l="28346" t="4733" r="49075" b="11549"/>
          <a:stretch/>
        </p:blipFill>
        <p:spPr bwMode="auto">
          <a:xfrm rot="16200000">
            <a:off x="1452974" y="604426"/>
            <a:ext cx="1974662" cy="411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25381" t="4439" r="38014" b="7692"/>
          <a:stretch/>
        </p:blipFill>
        <p:spPr bwMode="auto">
          <a:xfrm>
            <a:off x="6096000" y="2362200"/>
            <a:ext cx="282632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968326" y="4299379"/>
            <a:ext cx="697443" cy="373226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Vacuum </a:t>
            </a:r>
            <a:r>
              <a:rPr lang="fr-CH" dirty="0" err="1" smtClean="0"/>
              <a:t>Example</a:t>
            </a:r>
            <a:r>
              <a:rPr lang="fr-CH" dirty="0" smtClean="0"/>
              <a:t> C</a:t>
            </a:r>
            <a:endParaRPr lang="fr-F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3" name="Oval 12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34200" y="648866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Hermann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CATHI Mid-Term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Held on the 26</a:t>
            </a:r>
            <a:r>
              <a:rPr lang="en-US" baseline="30000" dirty="0" smtClean="0"/>
              <a:t>th</a:t>
            </a:r>
            <a:r>
              <a:rPr lang="en-US" dirty="0" smtClean="0"/>
              <a:t> September 2012</a:t>
            </a:r>
          </a:p>
          <a:p>
            <a:r>
              <a:rPr lang="en-US" dirty="0" smtClean="0"/>
              <a:t>All CATHI Fellows (and supervisors) gave excellent presentations on both the CATHI Project and their work for HIE-ISOLDE.</a:t>
            </a:r>
          </a:p>
          <a:p>
            <a:r>
              <a:rPr lang="en-US" dirty="0" smtClean="0"/>
              <a:t>Highly commended by the EC representative</a:t>
            </a:r>
          </a:p>
          <a:p>
            <a:pPr lvl="1"/>
            <a:r>
              <a:rPr lang="en-US" dirty="0" smtClean="0"/>
              <a:t>“one of the better, if not the best, organized ITN programs at present..”</a:t>
            </a:r>
          </a:p>
          <a:p>
            <a:r>
              <a:rPr lang="en-US" dirty="0" smtClean="0"/>
              <a:t>Strongly encouraged to submit another ITN proposal</a:t>
            </a:r>
            <a:endParaRPr lang="en-US" dirty="0"/>
          </a:p>
        </p:txBody>
      </p:sp>
      <p:pic>
        <p:nvPicPr>
          <p:cNvPr id="4" name="Picture 3" descr="Cathi_MC_7peo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53000"/>
            <a:ext cx="3824541" cy="1905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WP7.4: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Radioactive Ion Beam Quality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Charge breeder design study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49824"/>
            <a:ext cx="8280920" cy="4215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Simulations of high current space charge limited electron beam for HIE-EBIS;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Simulation based design of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igh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nergy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urrent and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ompression (HEC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 electron gun, drift tubes,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igh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ower </a:t>
            </a:r>
            <a:r>
              <a:rPr lang="en-US" sz="1800" u="sng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ollector (HPC) and spec for the magnetic system;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General design concept of the HIE-EBIS;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81"/>
          <a:stretch/>
        </p:blipFill>
        <p:spPr>
          <a:xfrm>
            <a:off x="1905000" y="4800600"/>
            <a:ext cx="5328592" cy="15727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3" name="Oval 12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53200" y="6488668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Andrey Shornikov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754937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Project status and achievements after 3 months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2" indent="0">
              <a:lnSpc>
                <a:spcPct val="120000"/>
              </a:lnSpc>
              <a:buNone/>
            </a:pPr>
            <a:endParaRPr lang="en-GB" sz="11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120000"/>
              </a:lnSpc>
            </a:pPr>
            <a:endParaRPr lang="en-US" sz="11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35000"/>
              </a:lnSpc>
              <a:spcBef>
                <a:spcPct val="80000"/>
              </a:spcBef>
              <a:buNone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		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3435" y="1772816"/>
            <a:ext cx="780951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Active knowledge transfer: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Visited best performing relevant EBIT/S groups at MPIK, BNL, MSU/NSCL.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Preliminary agreement on collaborative construction of the HEC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gun with BNL, getting approval at CERN. </a:t>
            </a:r>
            <a:r>
              <a:rPr lang="en-US" sz="1800" u="sng" dirty="0" smtClean="0">
                <a:latin typeface="Calibri" pitchFamily="34" charset="0"/>
                <a:cs typeface="Calibri" pitchFamily="34" charset="0"/>
              </a:rPr>
              <a:t>If approved and funded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the gun can be built and tested within the 2 years WP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HIE-EBIS wide board workshop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**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with attendance of 28 on 16-17.10 to discuss the options and get feedback from CERN and external experts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 2" pitchFamily="18" charset="2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0932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Goes beyond WP  </a:t>
            </a:r>
            <a:r>
              <a:rPr lang="en-GB" dirty="0" smtClean="0">
                <a:solidFill>
                  <a:srgbClr val="FF0000"/>
                </a:solidFill>
              </a:rPr>
              <a:t>**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CATHI sponsored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8" name="Group 23"/>
          <p:cNvGrpSpPr/>
          <p:nvPr/>
        </p:nvGrpSpPr>
        <p:grpSpPr>
          <a:xfrm>
            <a:off x="539552" y="5118508"/>
            <a:ext cx="8136904" cy="830772"/>
            <a:chOff x="539552" y="5118508"/>
            <a:chExt cx="8136904" cy="8307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118508"/>
              <a:ext cx="858246" cy="8307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60" y="5124706"/>
              <a:ext cx="1293139" cy="4978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307" y="5324633"/>
              <a:ext cx="413883" cy="5194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489" y="5118508"/>
              <a:ext cx="739423" cy="79401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94" y="5591705"/>
              <a:ext cx="1650730" cy="3188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589" y="5302958"/>
              <a:ext cx="1057906" cy="41373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511" y="5667997"/>
              <a:ext cx="2599306" cy="1864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984" y="5456130"/>
              <a:ext cx="700472" cy="38245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198" y="5330870"/>
              <a:ext cx="624309" cy="5955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197" y="5262524"/>
              <a:ext cx="1283819" cy="36220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49" y="5306630"/>
              <a:ext cx="1034512" cy="38794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25" name="Oval 2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47497" y="1447800"/>
              <a:ext cx="893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</a:t>
              </a:r>
            </a:p>
            <a:p>
              <a:r>
                <a:rPr lang="en-US" dirty="0" smtClean="0"/>
                <a:t>Quality</a:t>
              </a:r>
              <a:endParaRPr lang="en-US" dirty="0"/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553200" y="6488668"/>
            <a:ext cx="18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Andrey Shornikov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dirty="0" err="1" smtClean="0"/>
              <a:t>Thanks</a:t>
            </a:r>
            <a:r>
              <a:rPr lang="fr-CH" dirty="0" smtClean="0"/>
              <a:t> to the CATHI </a:t>
            </a:r>
            <a:r>
              <a:rPr lang="fr-CH" dirty="0" err="1" smtClean="0"/>
              <a:t>project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have a </a:t>
            </a:r>
            <a:r>
              <a:rPr lang="fr-CH" dirty="0" err="1" smtClean="0"/>
              <a:t>dynamic</a:t>
            </a:r>
            <a:r>
              <a:rPr lang="fr-CH" dirty="0" smtClean="0"/>
              <a:t> and </a:t>
            </a:r>
            <a:r>
              <a:rPr lang="fr-CH" dirty="0" err="1" smtClean="0"/>
              <a:t>enthusiastic</a:t>
            </a:r>
            <a:r>
              <a:rPr lang="fr-CH" dirty="0" smtClean="0"/>
              <a:t> team of </a:t>
            </a:r>
            <a:r>
              <a:rPr lang="fr-CH" dirty="0" err="1" smtClean="0"/>
              <a:t>young</a:t>
            </a:r>
            <a:r>
              <a:rPr lang="fr-CH" dirty="0" smtClean="0"/>
              <a:t> </a:t>
            </a:r>
            <a:r>
              <a:rPr lang="fr-CH" dirty="0" err="1" smtClean="0"/>
              <a:t>researchers</a:t>
            </a:r>
            <a:r>
              <a:rPr lang="fr-CH" dirty="0" smtClean="0"/>
              <a:t> </a:t>
            </a:r>
            <a:r>
              <a:rPr lang="fr-CH" dirty="0" err="1" smtClean="0"/>
              <a:t>working</a:t>
            </a:r>
            <a:r>
              <a:rPr lang="fr-CH" dirty="0" smtClean="0"/>
              <a:t> on the HIE-DS</a:t>
            </a:r>
          </a:p>
          <a:p>
            <a:r>
              <a:rPr lang="fr-CH" dirty="0" smtClean="0"/>
              <a:t>High </a:t>
            </a:r>
            <a:r>
              <a:rPr lang="fr-CH" dirty="0" err="1" smtClean="0"/>
              <a:t>Intensity</a:t>
            </a:r>
            <a:r>
              <a:rPr lang="fr-CH" dirty="0" smtClean="0"/>
              <a:t> Upgrade</a:t>
            </a:r>
          </a:p>
          <a:p>
            <a:pPr lvl="1"/>
            <a:r>
              <a:rPr lang="fr-CH" dirty="0" smtClean="0"/>
              <a:t>Compatibility </a:t>
            </a:r>
            <a:r>
              <a:rPr lang="fr-CH" dirty="0" err="1" smtClean="0"/>
              <a:t>with</a:t>
            </a:r>
            <a:r>
              <a:rPr lang="fr-CH" dirty="0" smtClean="0"/>
              <a:t> the Target Area Upgrade has </a:t>
            </a:r>
            <a:r>
              <a:rPr lang="fr-CH" dirty="0" err="1" smtClean="0"/>
              <a:t>now</a:t>
            </a:r>
            <a:r>
              <a:rPr lang="fr-CH" dirty="0" smtClean="0"/>
              <a:t> been </a:t>
            </a:r>
            <a:r>
              <a:rPr lang="fr-CH" dirty="0" err="1" smtClean="0"/>
              <a:t>established</a:t>
            </a:r>
            <a:r>
              <a:rPr lang="fr-CH" dirty="0" smtClean="0"/>
              <a:t>, </a:t>
            </a:r>
            <a:r>
              <a:rPr lang="fr-CH" dirty="0" err="1" smtClean="0"/>
              <a:t>opening</a:t>
            </a:r>
            <a:r>
              <a:rPr lang="fr-CH" dirty="0" smtClean="0"/>
              <a:t> the </a:t>
            </a:r>
            <a:r>
              <a:rPr lang="fr-CH" dirty="0" err="1" smtClean="0"/>
              <a:t>door</a:t>
            </a:r>
            <a:r>
              <a:rPr lang="fr-CH" dirty="0" smtClean="0"/>
              <a:t> for the </a:t>
            </a:r>
            <a:r>
              <a:rPr lang="fr-CH" dirty="0" err="1" smtClean="0"/>
              <a:t>Fluka</a:t>
            </a:r>
            <a:r>
              <a:rPr lang="fr-CH" dirty="0" smtClean="0"/>
              <a:t> and ventilation </a:t>
            </a:r>
            <a:r>
              <a:rPr lang="fr-CH" dirty="0" err="1" smtClean="0"/>
              <a:t>WPs</a:t>
            </a:r>
            <a:endParaRPr lang="fr-CH" dirty="0" smtClean="0"/>
          </a:p>
          <a:p>
            <a:pPr lvl="1"/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progressing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on </a:t>
            </a:r>
            <a:r>
              <a:rPr lang="fr-CH" dirty="0" err="1" smtClean="0"/>
              <a:t>target</a:t>
            </a:r>
            <a:r>
              <a:rPr lang="fr-CH" dirty="0" smtClean="0"/>
              <a:t> and FE </a:t>
            </a:r>
            <a:r>
              <a:rPr lang="fr-CH" dirty="0" err="1" smtClean="0"/>
              <a:t>WPs</a:t>
            </a:r>
            <a:endParaRPr lang="fr-CH" dirty="0" smtClean="0"/>
          </a:p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Quality</a:t>
            </a:r>
            <a:r>
              <a:rPr lang="fr-CH" dirty="0" smtClean="0"/>
              <a:t> Upgrade</a:t>
            </a:r>
          </a:p>
          <a:p>
            <a:pPr lvl="1"/>
            <a:r>
              <a:rPr lang="fr-CH" dirty="0" smtClean="0"/>
              <a:t>In a good position to </a:t>
            </a:r>
            <a:r>
              <a:rPr lang="fr-CH" dirty="0" err="1" smtClean="0"/>
              <a:t>validate</a:t>
            </a:r>
            <a:r>
              <a:rPr lang="fr-CH" dirty="0" smtClean="0"/>
              <a:t> concepts for RFQ </a:t>
            </a:r>
            <a:r>
              <a:rPr lang="fr-CH" dirty="0" err="1" smtClean="0"/>
              <a:t>Cooler</a:t>
            </a:r>
            <a:r>
              <a:rPr lang="fr-CH" dirty="0" smtClean="0"/>
              <a:t> and FE</a:t>
            </a:r>
          </a:p>
          <a:p>
            <a:r>
              <a:rPr lang="fr-CH" dirty="0" smtClean="0"/>
              <a:t>Test stand </a:t>
            </a:r>
            <a:r>
              <a:rPr lang="fr-CH" dirty="0" err="1" smtClean="0"/>
              <a:t>is</a:t>
            </a:r>
            <a:r>
              <a:rPr lang="fr-CH" dirty="0" smtClean="0"/>
              <a:t> an important </a:t>
            </a:r>
            <a:r>
              <a:rPr lang="fr-CH" dirty="0" err="1" smtClean="0"/>
              <a:t>milestone</a:t>
            </a:r>
            <a:endParaRPr lang="fr-CH" dirty="0" smtClean="0"/>
          </a:p>
          <a:p>
            <a:r>
              <a:rPr lang="fr-CH" dirty="0" smtClean="0"/>
              <a:t>Excellent </a:t>
            </a:r>
            <a:r>
              <a:rPr lang="fr-CH" dirty="0" err="1" smtClean="0"/>
              <a:t>progress</a:t>
            </a:r>
            <a:r>
              <a:rPr lang="fr-CH" dirty="0" smtClean="0"/>
              <a:t> on REXEBIS upgrade </a:t>
            </a:r>
            <a:r>
              <a:rPr lang="fr-CH" dirty="0" err="1" smtClean="0"/>
              <a:t>thanks</a:t>
            </a:r>
            <a:r>
              <a:rPr lang="fr-CH" dirty="0" smtClean="0"/>
              <a:t> to the collaboration </a:t>
            </a:r>
            <a:r>
              <a:rPr lang="fr-CH" dirty="0" err="1" smtClean="0"/>
              <a:t>with</a:t>
            </a:r>
            <a:r>
              <a:rPr lang="fr-CH" dirty="0" smtClean="0"/>
              <a:t> BNL</a:t>
            </a:r>
            <a:endParaRPr lang="fr-F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39" y="5157193"/>
            <a:ext cx="19415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95" y="1556792"/>
            <a:ext cx="1850789" cy="12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52249273"/>
              </p:ext>
            </p:extLst>
          </p:nvPr>
        </p:nvGraphicFramePr>
        <p:xfrm>
          <a:off x="4217250" y="1655036"/>
          <a:ext cx="4820069" cy="380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Materials WP6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Carry out simulations of proton beam interactions with existing and potential target materials using FEM structural codes</a:t>
            </a:r>
            <a:endParaRPr lang="fr-FR" sz="1600" dirty="0" smtClean="0"/>
          </a:p>
          <a:p>
            <a:pPr lvl="0"/>
            <a:r>
              <a:rPr lang="en-US" sz="1600" dirty="0" smtClean="0"/>
              <a:t> Establish experimental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to validate </a:t>
            </a:r>
            <a:r>
              <a:rPr lang="fr-FR" sz="1600" dirty="0" smtClean="0"/>
              <a:t>the simulations and </a:t>
            </a:r>
            <a:r>
              <a:rPr lang="fr-FR" sz="1600" dirty="0" err="1" smtClean="0"/>
              <a:t>verify</a:t>
            </a:r>
            <a:r>
              <a:rPr lang="fr-FR" sz="1600" dirty="0" smtClean="0"/>
              <a:t> the production rates and diffusion constants for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 prototypes.</a:t>
            </a:r>
          </a:p>
          <a:p>
            <a:pPr lvl="0"/>
            <a:r>
              <a:rPr lang="fr-FR" sz="1600" dirty="0" smtClean="0"/>
              <a:t>Post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of </a:t>
            </a:r>
            <a:r>
              <a:rPr lang="fr-FR" sz="1600" dirty="0" err="1" smtClean="0"/>
              <a:t>samples</a:t>
            </a:r>
            <a:endParaRPr lang="fr-FR" sz="1600" dirty="0" smtClean="0"/>
          </a:p>
          <a:p>
            <a:pPr lvl="0"/>
            <a:endParaRPr lang="fr-FR" sz="1600" dirty="0" smtClean="0"/>
          </a:p>
          <a:p>
            <a:pPr lvl="0"/>
            <a:r>
              <a:rPr lang="pl-PL" sz="1600" i="1" dirty="0" smtClean="0"/>
              <a:t>Silicon Carbide and Alumina prepared with ice-templating method</a:t>
            </a:r>
            <a:r>
              <a:rPr lang="en-US" sz="1600" i="1" dirty="0" smtClean="0"/>
              <a:t> in collaboration with St. </a:t>
            </a:r>
            <a:r>
              <a:rPr lang="en-US" sz="1600" i="1" dirty="0" err="1" smtClean="0"/>
              <a:t>Gobain</a:t>
            </a:r>
            <a:endParaRPr lang="fr-FR" sz="1600" i="1" dirty="0" smtClean="0"/>
          </a:p>
          <a:p>
            <a:pPr lvl="0"/>
            <a:r>
              <a:rPr lang="fr-FR" sz="1600" i="1" dirty="0" smtClean="0"/>
              <a:t>Irradiation of </a:t>
            </a:r>
            <a:r>
              <a:rPr lang="fr-FR" sz="1600" i="1" dirty="0" err="1" smtClean="0"/>
              <a:t>SiC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samples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already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done</a:t>
            </a:r>
            <a:endParaRPr lang="fr-FR" sz="1600" i="1" dirty="0" smtClean="0"/>
          </a:p>
          <a:p>
            <a:pPr lvl="0"/>
            <a:r>
              <a:rPr lang="fr-FR" sz="1600" i="1" dirty="0" smtClean="0"/>
              <a:t>More </a:t>
            </a:r>
            <a:r>
              <a:rPr lang="fr-FR" sz="1600" i="1" dirty="0" err="1" smtClean="0"/>
              <a:t>samples</a:t>
            </a:r>
            <a:r>
              <a:rPr lang="fr-FR" sz="1600" i="1" dirty="0" smtClean="0"/>
              <a:t> to </a:t>
            </a:r>
            <a:r>
              <a:rPr lang="fr-FR" sz="1600" i="1" dirty="0" err="1" smtClean="0"/>
              <a:t>be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irradiated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using</a:t>
            </a:r>
            <a:r>
              <a:rPr lang="fr-FR" sz="1600" i="1" dirty="0" smtClean="0"/>
              <a:t> the HIRADMAT </a:t>
            </a:r>
            <a:r>
              <a:rPr lang="fr-FR" sz="1600" i="1" dirty="0" err="1" smtClean="0"/>
              <a:t>facility</a:t>
            </a:r>
            <a:endParaRPr lang="fr-FR" sz="1600" i="1" dirty="0" smtClean="0"/>
          </a:p>
        </p:txBody>
      </p:sp>
      <p:grpSp>
        <p:nvGrpSpPr>
          <p:cNvPr id="14" name="Group 1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1" name="Oval 10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914400" y="6488668"/>
            <a:ext cx="15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Michal </a:t>
            </a:r>
            <a:r>
              <a:rPr lang="fr-CH" dirty="0" err="1" smtClean="0"/>
              <a:t>Czapski</a:t>
            </a:r>
            <a:endParaRPr lang="fr-FR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5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096000" cy="1143000"/>
          </a:xfrm>
        </p:spPr>
        <p:txBody>
          <a:bodyPr anchor="ctr">
            <a:normAutofit fontScale="90000"/>
          </a:bodyPr>
          <a:lstStyle/>
          <a:p>
            <a:r>
              <a:rPr lang="en-GB" sz="4000" dirty="0" smtClean="0"/>
              <a:t>Thermo-mechanical properties WP5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Obtain</a:t>
            </a:r>
            <a:r>
              <a:rPr lang="en-GB" dirty="0" smtClean="0">
                <a:latin typeface="Constantia" pitchFamily="18" charset="0"/>
              </a:rPr>
              <a:t> a uniform temperature </a:t>
            </a:r>
            <a:r>
              <a:rPr lang="en-GB" dirty="0">
                <a:latin typeface="Constantia" pitchFamily="18" charset="0"/>
              </a:rPr>
              <a:t>distribution in the </a:t>
            </a:r>
            <a:r>
              <a:rPr lang="en-GB" dirty="0" smtClean="0">
                <a:latin typeface="Constantia" pitchFamily="18" charset="0"/>
              </a:rPr>
              <a:t>container.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Constantia" pitchFamily="18" charset="0"/>
              </a:rPr>
              <a:t>Maximize the isotopes production rate on the cold edges;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Constantia" pitchFamily="18" charset="0"/>
              </a:rPr>
              <a:t>Avoid re-condensation of isotopes on the edges.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Constantia" pitchFamily="18" charset="0"/>
              </a:rPr>
              <a:t>Investigate the use of heat pipes as a solution to removing water from the target unit</a:t>
            </a:r>
          </a:p>
          <a:p>
            <a:pPr lvl="1">
              <a:lnSpc>
                <a:spcPct val="120000"/>
              </a:lnSpc>
            </a:pPr>
            <a:r>
              <a:rPr lang="en-GB" dirty="0" smtClean="0">
                <a:latin typeface="Constantia" pitchFamily="18" charset="0"/>
              </a:rPr>
              <a:t>Safety issue</a:t>
            </a:r>
            <a:endParaRPr lang="en-GB" dirty="0">
              <a:latin typeface="Constantia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127157" cy="206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746" y="4703720"/>
            <a:ext cx="527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00000"/>
                </a:solidFill>
              </a:rPr>
              <a:t>[°C ]</a:t>
            </a:r>
            <a:endParaRPr lang="en-GB" sz="8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2410" y="677390"/>
            <a:ext cx="1447802" cy="344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1" name="Oval 10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Rettangolo 5"/>
          <p:cNvSpPr/>
          <p:nvPr/>
        </p:nvSpPr>
        <p:spPr>
          <a:xfrm>
            <a:off x="381000" y="4953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600" i="1" dirty="0">
                <a:latin typeface="Constantia" pitchFamily="18" charset="0"/>
              </a:rPr>
              <a:t>Development of a script in the code </a:t>
            </a:r>
            <a:r>
              <a:rPr lang="en-GB" sz="1600" i="1" dirty="0" err="1" smtClean="0">
                <a:latin typeface="Constantia" pitchFamily="18" charset="0"/>
              </a:rPr>
              <a:t>Mathematica</a:t>
            </a:r>
            <a:r>
              <a:rPr lang="en-GB" sz="1600" i="1" dirty="0" smtClean="0">
                <a:latin typeface="Constantia" pitchFamily="18" charset="0"/>
              </a:rPr>
              <a:t> </a:t>
            </a:r>
            <a:r>
              <a:rPr lang="en-GB" sz="1600" i="1" dirty="0">
                <a:latin typeface="Constantia" pitchFamily="18" charset="0"/>
              </a:rPr>
              <a:t>to foresee </a:t>
            </a:r>
            <a:r>
              <a:rPr lang="en-GB" sz="1600" i="1" dirty="0" smtClean="0">
                <a:latin typeface="Constantia" pitchFamily="18" charset="0"/>
              </a:rPr>
              <a:t>analytically  </a:t>
            </a:r>
            <a:r>
              <a:rPr lang="en-GB" sz="1600" i="1" dirty="0">
                <a:latin typeface="Constantia" pitchFamily="18" charset="0"/>
              </a:rPr>
              <a:t>the temperature of the </a:t>
            </a:r>
            <a:r>
              <a:rPr lang="en-GB" sz="1600" i="1" dirty="0"/>
              <a:t>Containers</a:t>
            </a:r>
            <a:r>
              <a:rPr lang="en-GB" sz="1600" i="1" dirty="0">
                <a:latin typeface="Constantia" pitchFamily="18" charset="0"/>
              </a:rPr>
              <a:t> in the </a:t>
            </a:r>
            <a:r>
              <a:rPr lang="en-GB" sz="1600" i="1" dirty="0" smtClean="0">
                <a:latin typeface="Constantia" pitchFamily="18" charset="0"/>
              </a:rPr>
              <a:t>hypothesis </a:t>
            </a:r>
            <a:r>
              <a:rPr lang="en-GB" sz="1600" i="1" dirty="0">
                <a:latin typeface="Constantia" pitchFamily="18" charset="0"/>
              </a:rPr>
              <a:t>of Grey Body</a:t>
            </a:r>
            <a:r>
              <a:rPr lang="en-GB" sz="1600" i="1" dirty="0" smtClean="0">
                <a:latin typeface="Constantia" pitchFamily="18" charset="0"/>
              </a:rPr>
              <a:t>.</a:t>
            </a:r>
          </a:p>
          <a:p>
            <a:pPr marL="628650" lvl="1" indent="-28575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600" i="1" dirty="0" smtClean="0">
                <a:latin typeface="Constantia" pitchFamily="18" charset="0"/>
              </a:rPr>
              <a:t>Measurements and calibration of different containers to obtain base line and to validate code</a:t>
            </a:r>
            <a:endParaRPr lang="en-GB" sz="1600" i="1" dirty="0">
              <a:latin typeface="Constanti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410200" y="6477000"/>
            <a:ext cx="17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Serena </a:t>
            </a:r>
            <a:r>
              <a:rPr lang="fr-CH" dirty="0" err="1" smtClean="0"/>
              <a:t>Cimmino</a:t>
            </a:r>
            <a:endParaRPr lang="fr-FR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GB" sz="3600" dirty="0" smtClean="0"/>
              <a:t>Target &amp; FE Upgrades WP6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Beam extraction optics</a:t>
            </a:r>
            <a:br>
              <a:rPr lang="en-GB" dirty="0" smtClean="0"/>
            </a:br>
            <a:r>
              <a:rPr lang="en-US" dirty="0" smtClean="0">
                <a:latin typeface="Arial" charset="0"/>
              </a:rPr>
              <a:t>Conceptual and functional upgrade of the Front End design</a:t>
            </a:r>
            <a:br>
              <a:rPr lang="en-US" dirty="0" smtClean="0">
                <a:latin typeface="Arial" charset="0"/>
              </a:rPr>
            </a:b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97109" y="1949824"/>
            <a:ext cx="4374892" cy="2188787"/>
          </a:xfrm>
        </p:spPr>
        <p:txBody>
          <a:bodyPr wrap="square">
            <a:normAutofit/>
          </a:bodyPr>
          <a:lstStyle/>
          <a:p>
            <a:r>
              <a:rPr lang="en-US" sz="2000" b="1" dirty="0" smtClean="0">
                <a:latin typeface="Arial" charset="0"/>
              </a:rPr>
              <a:t>Off-line </a:t>
            </a:r>
            <a:r>
              <a:rPr lang="en-US" sz="2000" b="1" dirty="0">
                <a:latin typeface="Arial" charset="0"/>
              </a:rPr>
              <a:t>mass separator </a:t>
            </a:r>
            <a:r>
              <a:rPr lang="en-US" sz="2000" b="1" dirty="0" smtClean="0">
                <a:latin typeface="Arial" charset="0"/>
              </a:rPr>
              <a:t>layout</a:t>
            </a:r>
          </a:p>
          <a:p>
            <a:endParaRPr lang="en-US" sz="2000" b="1" dirty="0" smtClean="0">
              <a:latin typeface="Arial" charset="0"/>
            </a:endParaRPr>
          </a:p>
          <a:p>
            <a:endParaRPr lang="en-US" sz="2000" b="1" dirty="0" smtClean="0">
              <a:latin typeface="Arial" charset="0"/>
            </a:endParaRPr>
          </a:p>
          <a:p>
            <a:endParaRPr lang="en-US" sz="2000" b="1" dirty="0" smtClean="0">
              <a:latin typeface="Arial" charset="0"/>
            </a:endParaRPr>
          </a:p>
          <a:p>
            <a:pPr lvl="1"/>
            <a:endParaRPr lang="en-US" sz="1800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5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3479" r="50000" b="23481"/>
          <a:stretch/>
        </p:blipFill>
        <p:spPr>
          <a:xfrm>
            <a:off x="5148064" y="4725144"/>
            <a:ext cx="3168352" cy="170973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7849"/>
          <a:stretch/>
        </p:blipFill>
        <p:spPr bwMode="auto">
          <a:xfrm>
            <a:off x="971600" y="4725144"/>
            <a:ext cx="3231897" cy="17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2000" y="1949824"/>
            <a:ext cx="4392487" cy="218878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Arial" charset="0"/>
              </a:rPr>
              <a:t>Tests of breakdown in radiation</a:t>
            </a:r>
          </a:p>
          <a:p>
            <a:endParaRPr lang="en-US" sz="2000" b="1" dirty="0" smtClean="0">
              <a:latin typeface="Arial" charset="0"/>
            </a:endParaRPr>
          </a:p>
          <a:p>
            <a:endParaRPr lang="en-US" sz="2000" b="1" dirty="0" smtClean="0">
              <a:latin typeface="Arial" charset="0"/>
            </a:endParaRPr>
          </a:p>
          <a:p>
            <a:endParaRPr lang="en-US" sz="2000" b="1" dirty="0" smtClean="0"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6366" b="6488"/>
          <a:stretch/>
        </p:blipFill>
        <p:spPr bwMode="auto">
          <a:xfrm>
            <a:off x="5303158" y="2348881"/>
            <a:ext cx="3086974" cy="18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89684" y="4234917"/>
            <a:ext cx="8479793" cy="63424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charset="0"/>
              </a:rPr>
              <a:t>Redesign of ion extraction system</a:t>
            </a:r>
          </a:p>
          <a:p>
            <a:endParaRPr lang="en-US" sz="2000" b="1" dirty="0" smtClean="0">
              <a:latin typeface="Arial" charset="0"/>
            </a:endParaRPr>
          </a:p>
          <a:p>
            <a:pPr lvl="1"/>
            <a:endParaRPr lang="en-US" sz="1800" dirty="0">
              <a:latin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t="6924" r="15047" b="19660"/>
          <a:stretch/>
        </p:blipFill>
        <p:spPr bwMode="auto">
          <a:xfrm>
            <a:off x="1025723" y="2348881"/>
            <a:ext cx="2872755" cy="1710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67400" y="6488668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Jacobo Montano Carrizales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Redesign of Extraction System</a:t>
            </a:r>
            <a:endParaRPr lang="en-GB" sz="3200" dirty="0"/>
          </a:p>
        </p:txBody>
      </p:sp>
      <p:pic>
        <p:nvPicPr>
          <p:cNvPr id="8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9599" y="4800600"/>
            <a:ext cx="4065553" cy="1658572"/>
          </a:xfrm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5078"/>
          <a:stretch/>
        </p:blipFill>
        <p:spPr bwMode="auto">
          <a:xfrm>
            <a:off x="5292552" y="1447800"/>
            <a:ext cx="3851448" cy="297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r="29378"/>
          <a:stretch/>
        </p:blipFill>
        <p:spPr bwMode="auto">
          <a:xfrm>
            <a:off x="2895600" y="1600200"/>
            <a:ext cx="2375013" cy="286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2400" y="2133600"/>
            <a:ext cx="2743200" cy="15696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Fixed electrodes, larger apertures, simpler and more compact frame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3479" r="50000" b="23481"/>
          <a:stretch/>
        </p:blipFill>
        <p:spPr>
          <a:xfrm>
            <a:off x="685800" y="4800600"/>
            <a:ext cx="3168352" cy="17097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10" name="Oval 9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6488668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Jacobo Montano Carrizales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8674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HT Breakdown tests in ionizing environment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949824"/>
            <a:ext cx="5040559" cy="400722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Important parameter for the FE upgrade</a:t>
            </a:r>
          </a:p>
          <a:p>
            <a:r>
              <a:rPr lang="en-GB" dirty="0" smtClean="0"/>
              <a:t>Little information available</a:t>
            </a:r>
          </a:p>
          <a:p>
            <a:r>
              <a:rPr lang="en-GB" dirty="0" smtClean="0"/>
              <a:t>ISOLDE is an ideal place to study this phenomenon</a:t>
            </a:r>
          </a:p>
          <a:p>
            <a:pPr lvl="1"/>
            <a:r>
              <a:rPr lang="en-GB" dirty="0" smtClean="0"/>
              <a:t>Before LS1</a:t>
            </a:r>
          </a:p>
          <a:p>
            <a:r>
              <a:rPr lang="en-GB" dirty="0" smtClean="0"/>
              <a:t>Next October 8</a:t>
            </a:r>
            <a:r>
              <a:rPr lang="en-GB" baseline="30000" dirty="0" smtClean="0"/>
              <a:t>th</a:t>
            </a:r>
            <a:r>
              <a:rPr lang="en-GB" dirty="0" smtClean="0"/>
              <a:t> a new target unit will have a small setup for testing the HT breakdown during p-beam impact</a:t>
            </a:r>
          </a:p>
          <a:p>
            <a:r>
              <a:rPr lang="en-GB" dirty="0" smtClean="0"/>
              <a:t>Cancelled due to GPS frontend failure</a:t>
            </a:r>
          </a:p>
          <a:p>
            <a:pPr lvl="1"/>
            <a:r>
              <a:rPr lang="en-GB" dirty="0" smtClean="0"/>
              <a:t>But BE-ABT to do tests before end of year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6366" b="6488"/>
          <a:stretch/>
        </p:blipFill>
        <p:spPr bwMode="auto">
          <a:xfrm>
            <a:off x="5364088" y="2780928"/>
            <a:ext cx="3479416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6" name="Oval 5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1447800"/>
              <a:ext cx="997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Intensity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Upgrade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8600"/>
            <a:ext cx="923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6488668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Jacobo Montano Carrizales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Robot procured and under going tests</a:t>
            </a:r>
          </a:p>
          <a:p>
            <a:r>
              <a:rPr lang="en-US" dirty="0" smtClean="0"/>
              <a:t>Integration under way</a:t>
            </a:r>
          </a:p>
          <a:p>
            <a:r>
              <a:rPr lang="en-US" dirty="0" smtClean="0"/>
              <a:t>Installation autumn 2013</a:t>
            </a:r>
          </a:p>
          <a:p>
            <a:r>
              <a:rPr lang="en-US" dirty="0" smtClean="0"/>
              <a:t>Modification of ventilation system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067755">
            <a:off x="111488" y="561706"/>
            <a:ext cx="1752600" cy="914400"/>
            <a:chOff x="914400" y="1295400"/>
            <a:chExt cx="1752600" cy="914400"/>
          </a:xfrm>
        </p:grpSpPr>
        <p:sp>
          <p:nvSpPr>
            <p:cNvPr id="5" name="Oval 4"/>
            <p:cNvSpPr/>
            <p:nvPr/>
          </p:nvSpPr>
          <p:spPr>
            <a:xfrm>
              <a:off x="914400" y="1295400"/>
              <a:ext cx="17526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7289" y="1447800"/>
              <a:ext cx="12538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Target Area</a:t>
              </a:r>
            </a:p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Upgrades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7" name="Picture 2" descr="G:\Departments\EN\Groups\HE\HT\08_ISOLDE ROBOT\Maquette\photos\IMG_0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6632"/>
            <a:ext cx="2136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On-screen Show (4:3)</PresentationFormat>
  <Paragraphs>372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Status of The HIE-ISOLDE Design Study</vt:lpstr>
      <vt:lpstr>Outline</vt:lpstr>
      <vt:lpstr>CATHI Mid-Term Review</vt:lpstr>
      <vt:lpstr>Target Materials WP6</vt:lpstr>
      <vt:lpstr>Thermo-mechanical properties WP5</vt:lpstr>
      <vt:lpstr>Target &amp; FE Upgrades WP6 Beam extraction optics Conceptual and functional upgrade of the Front End design </vt:lpstr>
      <vt:lpstr>Redesign of Extraction System</vt:lpstr>
      <vt:lpstr>HT Breakdown tests in ionizing environment</vt:lpstr>
      <vt:lpstr>Robots</vt:lpstr>
      <vt:lpstr>Hot Cell</vt:lpstr>
      <vt:lpstr>MEDICIS</vt:lpstr>
      <vt:lpstr>MEDICIS</vt:lpstr>
      <vt:lpstr>PAD-MAD Access</vt:lpstr>
      <vt:lpstr>Building 179 extension</vt:lpstr>
      <vt:lpstr>Ventilation WP6.2</vt:lpstr>
      <vt:lpstr>Ventilation </vt:lpstr>
      <vt:lpstr>Fluka Simulations WP 5.1</vt:lpstr>
      <vt:lpstr>Fluka Simulations</vt:lpstr>
      <vt:lpstr>Beam quality Upgrade</vt:lpstr>
      <vt:lpstr>Off-line 2 Mass Separator Layout A test bench for validation</vt:lpstr>
      <vt:lpstr>Off-line Separator WP7.1</vt:lpstr>
      <vt:lpstr>RFQ Cooler WP7.2</vt:lpstr>
      <vt:lpstr>RFQ Cooler &amp; Pre-mass separator WP7.2</vt:lpstr>
      <vt:lpstr>PowerPoint Presentation</vt:lpstr>
      <vt:lpstr>Magnet Controls WP6.8</vt:lpstr>
      <vt:lpstr>PowerPoint Presentation</vt:lpstr>
      <vt:lpstr>PowerPoint Presentation</vt:lpstr>
      <vt:lpstr>Vacuum Example B</vt:lpstr>
      <vt:lpstr>Vacuum Example C</vt:lpstr>
      <vt:lpstr> WP7.4: Radioactive Ion Beam Quality Charge breeder design study</vt:lpstr>
      <vt:lpstr>Project status and achievements after 3 months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HIE-ISOLDE Design Study</dc:title>
  <dc:creator>Jennifer Weterings</dc:creator>
  <cp:lastModifiedBy>Jenny Weterings</cp:lastModifiedBy>
  <cp:revision>2</cp:revision>
  <dcterms:modified xsi:type="dcterms:W3CDTF">2013-04-04T11:21:13Z</dcterms:modified>
</cp:coreProperties>
</file>