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-32" y="428604"/>
            <a:ext cx="1357322" cy="14287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3417C"/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t">
            <a:noAutofit/>
          </a:bodyPr>
          <a:lstStyle>
            <a:lvl1pPr marL="95250" indent="0" algn="l">
              <a:defRPr sz="1400" b="1">
                <a:solidFill>
                  <a:schemeClr val="tx2"/>
                </a:solidFill>
              </a:defRPr>
            </a:lvl1pPr>
          </a:lstStyle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0" y="428604"/>
            <a:ext cx="9144000" cy="117306"/>
          </a:xfrm>
          <a:prstGeom prst="rect">
            <a:avLst/>
          </a:prstGeom>
          <a:gradFill flip="none" rotWithShape="1">
            <a:gsLst>
              <a:gs pos="0">
                <a:srgbClr val="EEECE1">
                  <a:shade val="30000"/>
                  <a:satMod val="115000"/>
                </a:srgbClr>
              </a:gs>
              <a:gs pos="50000">
                <a:srgbClr val="EEECE1">
                  <a:shade val="67500"/>
                  <a:satMod val="115000"/>
                </a:srgbClr>
              </a:gs>
              <a:gs pos="100000">
                <a:srgbClr val="EEECE1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t">
            <a:noAutofit/>
          </a:bodyPr>
          <a:lstStyle>
            <a:lvl1pPr marL="95250" indent="0" algn="l">
              <a:defRPr sz="1400" b="1">
                <a:solidFill>
                  <a:schemeClr val="tx2"/>
                </a:solidFill>
              </a:defRPr>
            </a:lvl1pPr>
          </a:lstStyle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328738" y="0"/>
            <a:ext cx="7815262" cy="428604"/>
          </a:xfrm>
          <a:prstGeom prst="rect">
            <a:avLst/>
          </a:prstGeom>
          <a:solidFill>
            <a:srgbClr val="EEE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Brix_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429453" y="0"/>
            <a:ext cx="714547" cy="500066"/>
          </a:xfrm>
          <a:prstGeom prst="rect">
            <a:avLst/>
          </a:prstGeom>
        </p:spPr>
      </p:pic>
      <p:pic>
        <p:nvPicPr>
          <p:cNvPr id="6" name="Afbeelding 10" descr="HR_CORPORATE-versie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331640" y="0"/>
            <a:ext cx="256241" cy="548680"/>
          </a:xfrm>
          <a:prstGeom prst="rect">
            <a:avLst/>
          </a:prstGeom>
        </p:spPr>
      </p:pic>
      <p:pic>
        <p:nvPicPr>
          <p:cNvPr id="7" name="Picture 6" descr="kuleuven.jpg"/>
          <p:cNvPicPr>
            <a:picLocks noChangeAspect="1"/>
          </p:cNvPicPr>
          <p:nvPr userDrawn="1"/>
        </p:nvPicPr>
        <p:blipFill>
          <a:blip r:embed="rId4" cstate="print"/>
          <a:srcRect l="442" t="3087" r="765" b="2104"/>
          <a:stretch>
            <a:fillRect/>
          </a:stretch>
        </p:blipFill>
        <p:spPr>
          <a:xfrm>
            <a:off x="1" y="5"/>
            <a:ext cx="1331308" cy="42840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19663" y="6291077"/>
            <a:ext cx="2524337" cy="566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70C-4EAA-49C6-BFD0-2BA79735EFC6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E934F-7F47-4D60-9568-5C892F567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8C70C-4EAA-49C6-BFD0-2BA79735EFC6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E934F-7F47-4D60-9568-5C892F567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912" y="554638"/>
            <a:ext cx="890415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0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Introduction:</a:t>
            </a:r>
          </a:p>
          <a:p>
            <a:pPr lvl="1">
              <a:buFont typeface="Arial" pitchFamily="34" charset="0"/>
              <a:buChar char="•"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Strong physics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case for decay studies at ISOLDE using an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efficient germanium array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surrounding an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implantation/decay station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Approved experiments:</a:t>
            </a:r>
          </a:p>
          <a:p>
            <a:pPr lvl="2"/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IS456: Study of polonium isotopes ground state properties by simultaneous atomic- and ... </a:t>
            </a:r>
          </a:p>
          <a:p>
            <a:pPr lvl="2"/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IS474: Fast-timing studies of nuclei below 68Ni populated in the beta-decay of </a:t>
            </a:r>
            <a:r>
              <a:rPr lang="en-US" sz="14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isotopes</a:t>
            </a:r>
          </a:p>
          <a:p>
            <a:pPr lvl="2"/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IS476: Studies of beta-delayed two-proton emission: The cases of 31Ar and 35Ca</a:t>
            </a:r>
          </a:p>
          <a:p>
            <a:pPr lvl="2"/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IS507: Study of the beta-decay of 20Mg</a:t>
            </a:r>
          </a:p>
          <a:p>
            <a:pPr lvl="2"/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IS525: Study of multi-neutron emission in the beta-decay of 11Li </a:t>
            </a:r>
          </a:p>
          <a:p>
            <a:pPr lvl="2"/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IS534: Beta-delayed fission, laser spectroscopy and shape-coexistence studies with radioactive...</a:t>
            </a:r>
          </a:p>
          <a:p>
            <a:pPr lvl="2"/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IS545: Experimental investigation of decay properties of neutron deficient 116-118Ba isotopes .....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Beam development creates new opportunities for (pioneering) decay studies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Current situation: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removable detection systems (at LA1 or GLM)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limited germanium detection efficiency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 need for a fixed set-up with an efficient germanium array and ancillary detectors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Original idea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use of Miniball detectors and/or Miniball position (Miniball workshop March 5-6, 2012 Koln)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Moving Miniball clusters is cumbersome and risky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Not compatible with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Coulex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transfer reaction set-up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86306" y="59962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Fixed Decay Station at ISOLDE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86306" y="59962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Fixed Decay Station at ISOLDE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710" y="561426"/>
            <a:ext cx="893334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0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Proposal:</a:t>
            </a:r>
          </a:p>
          <a:p>
            <a:pPr lvl="1">
              <a:buFont typeface="Arial" pitchFamily="34" charset="0"/>
              <a:buChar char="•"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Fixed decay station position at ISOLDE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LA1, former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Mistrall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or other beam port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Miniball type or clover type germanium detectors positioned around a decay station:</a:t>
            </a:r>
          </a:p>
          <a:p>
            <a:pPr marL="449263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source to detector distance ~ 5-10 cm: flexible holding structure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tape system with plastic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scintillator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detectors for beta detection: </a:t>
            </a:r>
            <a:r>
              <a:rPr lang="en-US" dirty="0" smtClean="0">
                <a:latin typeface="Symbol" pitchFamily="18" charset="2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-decay studies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windmill or equivalent system hosting carbon foils and silicon detectors: </a:t>
            </a:r>
            <a:r>
              <a:rPr lang="en-US" dirty="0" smtClean="0">
                <a:latin typeface="Symbol" pitchFamily="18" charset="2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-decay, </a:t>
            </a:r>
            <a:r>
              <a:rPr lang="en-US" dirty="0" smtClean="0">
                <a:latin typeface="Symbol" pitchFamily="18" charset="2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-delayed fission, </a:t>
            </a:r>
            <a:r>
              <a:rPr lang="en-US" dirty="0" smtClean="0">
                <a:latin typeface="Symbol" pitchFamily="18" charset="2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-delayed charge particle studies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neutron detectors: </a:t>
            </a:r>
            <a:r>
              <a:rPr lang="en-US" dirty="0" smtClean="0">
                <a:latin typeface="Symbol" pitchFamily="18" charset="2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-delayed neutron studies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fast timing detectors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anti-Compton shields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6350"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Needs:</a:t>
            </a:r>
          </a:p>
          <a:p>
            <a:pPr marL="463550" lvl="2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good and reproducible ISOLDE beam transmission</a:t>
            </a:r>
          </a:p>
          <a:p>
            <a:pPr marL="463550" lvl="2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proper beam diagnostics and definition</a:t>
            </a:r>
          </a:p>
          <a:p>
            <a:pPr marL="463550" lvl="2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DAQ: compatible with ISOLDE DAQ developments</a:t>
            </a:r>
          </a:p>
          <a:p>
            <a:pPr marL="463550" lvl="2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space for TOF neutron detectors and for flexible mounting of germanium detectors and shielding.</a:t>
            </a:r>
          </a:p>
          <a:p>
            <a:pPr marL="463550" lvl="2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843" y="689548"/>
            <a:ext cx="86251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0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Collaboration/interest:</a:t>
            </a:r>
          </a:p>
          <a:p>
            <a:pPr lvl="1">
              <a:buFont typeface="Arial" pitchFamily="34" charset="0"/>
              <a:buChar char="•"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Positive response: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Spain (Madrid, Valencia), UK (Paisley, York, Liverpool), Germany (Koln, Darmstadt,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Munchen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), Denmark (Aarhus), Sweden (Lund), France (Bordeaux), Finland (Jyvaskyla), Switzerland (ISOLDE) and Belgium (Leuven)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ISOLDE Decay Station Workshop: October 3, 2012 in CERN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Physics case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Hardware, detectors and electronics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Resources: what exists in the collaboration - permanent physicist at ISOLDE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Task list/timeline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Collaboration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6306" y="59962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Fixed Decay Station at ISOLDE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436</Words>
  <Application>Microsoft Office PowerPoint</Application>
  <PresentationFormat>On-screen Show (4:3)</PresentationFormat>
  <Paragraphs>55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IKS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Piet Van Duppen</dc:creator>
  <cp:lastModifiedBy>Jenny Weterings</cp:lastModifiedBy>
  <cp:revision>25</cp:revision>
  <dcterms:created xsi:type="dcterms:W3CDTF">2012-03-05T09:51:43Z</dcterms:created>
  <dcterms:modified xsi:type="dcterms:W3CDTF">2013-04-04T11:33:42Z</dcterms:modified>
</cp:coreProperties>
</file>