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58" r:id="rId5"/>
    <p:sldId id="260" r:id="rId6"/>
    <p:sldId id="261" r:id="rId7"/>
    <p:sldId id="262" r:id="rId8"/>
    <p:sldId id="263" r:id="rId9"/>
    <p:sldId id="265"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B8919-F9C0-4040-BCAC-DBCE556BC943}" type="datetimeFigureOut">
              <a:rPr lang="en-US" smtClean="0"/>
              <a:pPr/>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9A5F6D-6120-494B-8673-36C7289F4C1B}" type="slidenum">
              <a:rPr lang="en-US" smtClean="0"/>
              <a:pPr/>
              <a:t>‹#›</a:t>
            </a:fld>
            <a:endParaRPr lang="en-US"/>
          </a:p>
        </p:txBody>
      </p:sp>
    </p:spTree>
    <p:extLst>
      <p:ext uri="{BB962C8B-B14F-4D97-AF65-F5344CB8AC3E}">
        <p14:creationId xmlns:p14="http://schemas.microsoft.com/office/powerpoint/2010/main" val="548042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Intense</a:t>
            </a:r>
            <a:r>
              <a:rPr lang="en-US" baseline="0" dirty="0" smtClean="0"/>
              <a:t> studies to match the SC linac to the existing machine. In particular we have looked at different drift tube shapes in order to fully understand the dynamics and the production of halo particles that dilute the beam emittance. The result of the study are reported in a internal </a:t>
            </a:r>
            <a:r>
              <a:rPr lang="en-US" baseline="0" dirty="0" err="1" smtClean="0"/>
              <a:t>cern</a:t>
            </a:r>
            <a:r>
              <a:rPr lang="en-US" baseline="0" dirty="0" smtClean="0"/>
              <a:t> note before which will be published at the end of the month. The main achievement is that an optimal tune of the optics was found and allow an overall emittance growth on few % even in case of misalignment and other machine errors.</a:t>
            </a:r>
          </a:p>
          <a:p>
            <a:endParaRPr lang="en-US" dirty="0"/>
          </a:p>
        </p:txBody>
      </p:sp>
      <p:sp>
        <p:nvSpPr>
          <p:cNvPr id="4" name="Slide Number Placeholder 3"/>
          <p:cNvSpPr>
            <a:spLocks noGrp="1"/>
          </p:cNvSpPr>
          <p:nvPr>
            <p:ph type="sldNum" sz="quarter" idx="10"/>
          </p:nvPr>
        </p:nvSpPr>
        <p:spPr/>
        <p:txBody>
          <a:bodyPr/>
          <a:lstStyle/>
          <a:p>
            <a:fld id="{C59A5F6D-6120-494B-8673-36C7289F4C1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beta cavity design has been confirmed</a:t>
            </a:r>
            <a:r>
              <a:rPr lang="en-US" baseline="0" dirty="0" smtClean="0"/>
              <a:t> and a prototype has been constructed (test will happen the second week of December)</a:t>
            </a:r>
            <a:endParaRPr lang="en-US" dirty="0"/>
          </a:p>
        </p:txBody>
      </p:sp>
      <p:sp>
        <p:nvSpPr>
          <p:cNvPr id="4" name="Slide Number Placeholder 3"/>
          <p:cNvSpPr>
            <a:spLocks noGrp="1"/>
          </p:cNvSpPr>
          <p:nvPr>
            <p:ph type="sldNum" sz="quarter" idx="10"/>
          </p:nvPr>
        </p:nvSpPr>
        <p:spPr/>
        <p:txBody>
          <a:bodyPr/>
          <a:lstStyle/>
          <a:p>
            <a:fld id="{C59A5F6D-6120-494B-8673-36C7289F4C1B}"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Cavity</a:t>
            </a:r>
            <a:r>
              <a:rPr lang="en-US" baseline="0" dirty="0" smtClean="0"/>
              <a:t> has been sputtered successfully with the magnetron technique (new technique for this kind of cavity geometry)</a:t>
            </a:r>
          </a:p>
          <a:p>
            <a:r>
              <a:rPr lang="en-US" baseline="0" dirty="0" smtClean="0"/>
              <a:t>All the cavity ancillaries are have been designed and are now in fabrication </a:t>
            </a:r>
            <a:endParaRPr lang="en-US" dirty="0"/>
          </a:p>
        </p:txBody>
      </p:sp>
      <p:sp>
        <p:nvSpPr>
          <p:cNvPr id="4" name="Slide Number Placeholder 3"/>
          <p:cNvSpPr>
            <a:spLocks noGrp="1"/>
          </p:cNvSpPr>
          <p:nvPr>
            <p:ph type="sldNum" sz="quarter" idx="10"/>
          </p:nvPr>
        </p:nvSpPr>
        <p:spPr/>
        <p:txBody>
          <a:bodyPr/>
          <a:lstStyle/>
          <a:p>
            <a:fld id="{C59A5F6D-6120-494B-8673-36C7289F4C1B}"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of the SC solenoid has been constructed test</a:t>
            </a:r>
            <a:r>
              <a:rPr lang="en-US" baseline="0" dirty="0" smtClean="0"/>
              <a:t> will happen beginning of next year.</a:t>
            </a:r>
            <a:endParaRPr lang="en-US" dirty="0"/>
          </a:p>
        </p:txBody>
      </p:sp>
      <p:sp>
        <p:nvSpPr>
          <p:cNvPr id="4" name="Slide Number Placeholder 3"/>
          <p:cNvSpPr>
            <a:spLocks noGrp="1"/>
          </p:cNvSpPr>
          <p:nvPr>
            <p:ph type="sldNum" sz="quarter" idx="10"/>
          </p:nvPr>
        </p:nvSpPr>
        <p:spPr/>
        <p:txBody>
          <a:bodyPr/>
          <a:lstStyle/>
          <a:p>
            <a:fld id="{C59A5F6D-6120-494B-8673-36C7289F4C1B}"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Conceptual</a:t>
            </a:r>
            <a:r>
              <a:rPr lang="en-US" baseline="0" dirty="0" smtClean="0"/>
              <a:t> design of the cryomodule completed, need to start detailed design</a:t>
            </a:r>
            <a:endParaRPr lang="en-US" dirty="0"/>
          </a:p>
        </p:txBody>
      </p:sp>
      <p:sp>
        <p:nvSpPr>
          <p:cNvPr id="4" name="Slide Number Placeholder 3"/>
          <p:cNvSpPr>
            <a:spLocks noGrp="1"/>
          </p:cNvSpPr>
          <p:nvPr>
            <p:ph type="sldNum" sz="quarter" idx="10"/>
          </p:nvPr>
        </p:nvSpPr>
        <p:spPr/>
        <p:txBody>
          <a:bodyPr/>
          <a:lstStyle/>
          <a:p>
            <a:fld id="{C59A5F6D-6120-494B-8673-36C7289F4C1B}"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Civil engineering</a:t>
            </a:r>
            <a:r>
              <a:rPr lang="en-US" baseline="0" dirty="0" smtClean="0"/>
              <a:t> study in advanced status. Will be ready to detailed design at the beginning of next year. Construction is expected to last 18 months and will start depending on cash flow available from </a:t>
            </a:r>
            <a:r>
              <a:rPr lang="en-US" baseline="0" dirty="0" err="1" smtClean="0"/>
              <a:t>cern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59A5F6D-6120-494B-8673-36C7289F4C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096A3-3B83-8349-943F-1253549BFB29}"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096A3-3B83-8349-943F-1253549BFB29}"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096A3-3B83-8349-943F-1253549BFB29}"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096A3-3B83-8349-943F-1253549BFB29}"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096A3-3B83-8349-943F-1253549BFB29}" type="datetimeFigureOut">
              <a:rPr lang="en-US" smtClean="0"/>
              <a:pPr/>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096A3-3B83-8349-943F-1253549BFB29}"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096A3-3B83-8349-943F-1253549BFB29}" type="datetimeFigureOut">
              <a:rPr lang="en-US" smtClean="0"/>
              <a:pPr/>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096A3-3B83-8349-943F-1253549BFB29}" type="datetimeFigureOut">
              <a:rPr lang="en-US" smtClean="0"/>
              <a:pPr/>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096A3-3B83-8349-943F-1253549BFB29}" type="datetimeFigureOut">
              <a:rPr lang="en-US" smtClean="0"/>
              <a:pPr/>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096A3-3B83-8349-943F-1253549BFB29}"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096A3-3B83-8349-943F-1253549BFB29}" type="datetimeFigureOut">
              <a:rPr lang="en-US" smtClean="0"/>
              <a:pPr/>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0D1E-D085-0E45-8D63-CF1B8178DF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096A3-3B83-8349-943F-1253549BFB29}" type="datetimeFigureOut">
              <a:rPr lang="en-US" smtClean="0"/>
              <a:pPr/>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C0D1E-D085-0E45-8D63-CF1B8178DF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d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HIE-LINAC status report</a:t>
            </a:r>
            <a:endParaRPr lang="en-US" dirty="0"/>
          </a:p>
        </p:txBody>
      </p:sp>
      <p:sp>
        <p:nvSpPr>
          <p:cNvPr id="3" name="Subtitle 2"/>
          <p:cNvSpPr>
            <a:spLocks noGrp="1"/>
          </p:cNvSpPr>
          <p:nvPr>
            <p:ph type="subTitle" idx="1"/>
          </p:nvPr>
        </p:nvSpPr>
        <p:spPr/>
        <p:txBody>
          <a:bodyPr/>
          <a:lstStyle/>
          <a:p>
            <a:r>
              <a:rPr lang="en-US" dirty="0" smtClean="0"/>
              <a:t>Matteo Pasini BE/RF</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Cavity prototype completed. Tests to be done @ TRIUMF  before the end of the year</a:t>
            </a:r>
          </a:p>
          <a:p>
            <a:r>
              <a:rPr lang="en-US" dirty="0" smtClean="0"/>
              <a:t>Cryomodule concept design completed, will start detailed design as soon as manpower is available</a:t>
            </a:r>
          </a:p>
          <a:p>
            <a:r>
              <a:rPr lang="en-US" dirty="0" smtClean="0"/>
              <a:t>Preparation of test bench at </a:t>
            </a:r>
            <a:r>
              <a:rPr lang="en-US" dirty="0" err="1" smtClean="0"/>
              <a:t>Cern</a:t>
            </a:r>
            <a:r>
              <a:rPr lang="en-US" dirty="0" smtClean="0"/>
              <a:t> of QWR resonators (new test cryostat is planned to be ready by Feb/Mar 2010)</a:t>
            </a:r>
          </a:p>
          <a:p>
            <a:r>
              <a:rPr lang="en-US" dirty="0" smtClean="0"/>
              <a:t>Complete Cavity configuration test is planned by the end of 2010.</a:t>
            </a:r>
          </a:p>
          <a:p>
            <a:endParaRPr lang="en-US" dirty="0"/>
          </a:p>
        </p:txBody>
      </p:sp>
      <p:sp>
        <p:nvSpPr>
          <p:cNvPr id="4" name="TextBox 3"/>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activity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RF – Beam dynamics studies</a:t>
            </a:r>
          </a:p>
          <a:p>
            <a:r>
              <a:rPr lang="en-US" dirty="0" smtClean="0"/>
              <a:t>High </a:t>
            </a:r>
            <a:r>
              <a:rPr lang="en-US" i="1" dirty="0" err="1" smtClean="0">
                <a:latin typeface="Symbol" charset="2"/>
                <a:cs typeface="Symbol" charset="2"/>
              </a:rPr>
              <a:t>b</a:t>
            </a:r>
            <a:r>
              <a:rPr lang="en-US" dirty="0" smtClean="0"/>
              <a:t> cavity prototype</a:t>
            </a:r>
          </a:p>
          <a:p>
            <a:pPr lvl="1"/>
            <a:r>
              <a:rPr lang="en-US" dirty="0" smtClean="0"/>
              <a:t>Copper substrate manufacturing</a:t>
            </a:r>
          </a:p>
          <a:p>
            <a:pPr lvl="1"/>
            <a:r>
              <a:rPr lang="en-US" dirty="0" smtClean="0"/>
              <a:t>Chemical etching</a:t>
            </a:r>
          </a:p>
          <a:p>
            <a:pPr lvl="1"/>
            <a:r>
              <a:rPr lang="en-US" dirty="0" err="1" smtClean="0"/>
              <a:t>Nb</a:t>
            </a:r>
            <a:r>
              <a:rPr lang="en-US" dirty="0" smtClean="0"/>
              <a:t> sputtering</a:t>
            </a:r>
          </a:p>
          <a:p>
            <a:r>
              <a:rPr lang="en-US" dirty="0" smtClean="0"/>
              <a:t>RF sub-system prototypes</a:t>
            </a:r>
          </a:p>
          <a:p>
            <a:pPr lvl="1"/>
            <a:r>
              <a:rPr lang="en-US" dirty="0" smtClean="0"/>
              <a:t>Tuner</a:t>
            </a:r>
          </a:p>
          <a:p>
            <a:pPr lvl="1"/>
            <a:r>
              <a:rPr lang="en-US" dirty="0" smtClean="0"/>
              <a:t>Power coupler</a:t>
            </a:r>
          </a:p>
          <a:p>
            <a:r>
              <a:rPr lang="en-US" dirty="0" smtClean="0"/>
              <a:t>SC solenoid prototype</a:t>
            </a:r>
          </a:p>
          <a:p>
            <a:r>
              <a:rPr lang="en-US" dirty="0" smtClean="0"/>
              <a:t>Cryomodule design</a:t>
            </a:r>
          </a:p>
        </p:txBody>
      </p:sp>
      <p:sp>
        <p:nvSpPr>
          <p:cNvPr id="5" name="TextBox 4"/>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
        <p:nvSpPr>
          <p:cNvPr id="6" name="TextBox 5"/>
          <p:cNvSpPr txBox="1"/>
          <p:nvPr/>
        </p:nvSpPr>
        <p:spPr>
          <a:xfrm>
            <a:off x="609600" y="6008132"/>
            <a:ext cx="7981951" cy="369332"/>
          </a:xfrm>
          <a:prstGeom prst="rect">
            <a:avLst/>
          </a:prstGeom>
          <a:noFill/>
        </p:spPr>
        <p:txBody>
          <a:bodyPr wrap="square" rtlCol="0">
            <a:spAutoFit/>
          </a:bodyPr>
          <a:lstStyle/>
          <a:p>
            <a:pPr>
              <a:buFont typeface="Wingdings" charset="2"/>
              <a:buChar char="Ø"/>
            </a:pPr>
            <a:r>
              <a:rPr lang="en-US" dirty="0" smtClean="0"/>
              <a:t>In parallel preparation of a test stand for QWR at CERN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HIE-ISOLDE LINAC - layout</a:t>
            </a:r>
            <a:endParaRPr lang="en-US" dirty="0"/>
          </a:p>
        </p:txBody>
      </p:sp>
      <p:grpSp>
        <p:nvGrpSpPr>
          <p:cNvPr id="3" name="Group 19"/>
          <p:cNvGrpSpPr/>
          <p:nvPr/>
        </p:nvGrpSpPr>
        <p:grpSpPr>
          <a:xfrm>
            <a:off x="228600" y="1676400"/>
            <a:ext cx="8747919" cy="4114800"/>
            <a:chOff x="228600" y="1676400"/>
            <a:chExt cx="8747919" cy="4114800"/>
          </a:xfrm>
        </p:grpSpPr>
        <p:pic>
          <p:nvPicPr>
            <p:cNvPr id="10" name="Picture 9" descr="MOP029f1.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28600" y="2553686"/>
              <a:ext cx="8747919" cy="3237514"/>
            </a:xfrm>
            <a:prstGeom prst="rect">
              <a:avLst/>
            </a:prstGeom>
          </p:spPr>
        </p:pic>
        <p:sp>
          <p:nvSpPr>
            <p:cNvPr id="11" name="TextBox 10"/>
            <p:cNvSpPr txBox="1"/>
            <p:nvPr/>
          </p:nvSpPr>
          <p:spPr>
            <a:xfrm>
              <a:off x="228600" y="1676400"/>
              <a:ext cx="4373960" cy="386554"/>
            </a:xfrm>
            <a:prstGeom prst="rect">
              <a:avLst/>
            </a:prstGeom>
            <a:noFill/>
          </p:spPr>
          <p:txBody>
            <a:bodyPr wrap="square" rtlCol="0">
              <a:spAutoFit/>
            </a:bodyPr>
            <a:lstStyle/>
            <a:p>
              <a:r>
                <a:rPr lang="en-US" dirty="0" smtClean="0"/>
                <a:t>3 stages installation</a:t>
              </a:r>
              <a:endParaRPr lang="en-US" dirty="0"/>
            </a:p>
          </p:txBody>
        </p:sp>
        <p:sp>
          <p:nvSpPr>
            <p:cNvPr id="12" name="Down Arrow Callout 11"/>
            <p:cNvSpPr/>
            <p:nvPr/>
          </p:nvSpPr>
          <p:spPr>
            <a:xfrm>
              <a:off x="2287961" y="2062954"/>
              <a:ext cx="718324" cy="96925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1.2 MeV/u</a:t>
              </a:r>
              <a:endParaRPr lang="en-US" sz="1400" dirty="0"/>
            </a:p>
          </p:txBody>
        </p:sp>
        <p:sp>
          <p:nvSpPr>
            <p:cNvPr id="13" name="Down Arrow Callout 12"/>
            <p:cNvSpPr/>
            <p:nvPr/>
          </p:nvSpPr>
          <p:spPr>
            <a:xfrm>
              <a:off x="4442933" y="2062954"/>
              <a:ext cx="718324" cy="96925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3 </a:t>
              </a:r>
            </a:p>
            <a:p>
              <a:pPr algn="ctr"/>
              <a:r>
                <a:rPr lang="en-US" sz="1400" dirty="0" smtClean="0"/>
                <a:t>MeV/</a:t>
              </a:r>
              <a:r>
                <a:rPr lang="en-US" sz="1400" dirty="0" err="1" smtClean="0"/>
                <a:t>u</a:t>
              </a:r>
              <a:endParaRPr lang="en-US" sz="1400" dirty="0"/>
            </a:p>
          </p:txBody>
        </p:sp>
        <p:sp>
          <p:nvSpPr>
            <p:cNvPr id="14" name="Down Arrow Callout 13"/>
            <p:cNvSpPr/>
            <p:nvPr/>
          </p:nvSpPr>
          <p:spPr>
            <a:xfrm>
              <a:off x="6518090" y="2069060"/>
              <a:ext cx="718324" cy="96925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5.5 MeV/</a:t>
              </a:r>
              <a:r>
                <a:rPr lang="en-US" sz="1400" dirty="0" err="1" smtClean="0"/>
                <a:t>u</a:t>
              </a:r>
              <a:endParaRPr lang="en-US" sz="1400" dirty="0"/>
            </a:p>
          </p:txBody>
        </p:sp>
        <p:sp>
          <p:nvSpPr>
            <p:cNvPr id="18" name="Rectangle 17"/>
            <p:cNvSpPr/>
            <p:nvPr/>
          </p:nvSpPr>
          <p:spPr>
            <a:xfrm>
              <a:off x="7848600" y="4038600"/>
              <a:ext cx="9906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Callout 14"/>
            <p:cNvSpPr/>
            <p:nvPr/>
          </p:nvSpPr>
          <p:spPr>
            <a:xfrm>
              <a:off x="8258195" y="4240716"/>
              <a:ext cx="718324" cy="96925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10 MeV/</a:t>
              </a:r>
              <a:r>
                <a:rPr lang="en-US" sz="1400" dirty="0" err="1" smtClean="0"/>
                <a:t>u</a:t>
              </a:r>
              <a:endParaRPr lang="en-US" sz="1400" dirty="0"/>
            </a:p>
          </p:txBody>
        </p:sp>
        <p:sp>
          <p:nvSpPr>
            <p:cNvPr id="19" name="Down Arrow Callout 18"/>
            <p:cNvSpPr/>
            <p:nvPr/>
          </p:nvSpPr>
          <p:spPr>
            <a:xfrm>
              <a:off x="7467600" y="3276600"/>
              <a:ext cx="718324" cy="96925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8</a:t>
              </a:r>
            </a:p>
            <a:p>
              <a:pPr algn="ctr"/>
              <a:r>
                <a:rPr lang="en-US" sz="1400" dirty="0" smtClean="0"/>
                <a:t> MeV/</a:t>
              </a:r>
              <a:r>
                <a:rPr lang="en-US" sz="1400" dirty="0" err="1" smtClean="0"/>
                <a:t>u</a:t>
              </a:r>
              <a:endParaRPr lang="en-US" sz="1400" dirty="0"/>
            </a:p>
          </p:txBody>
        </p:sp>
      </p:grpSp>
      <p:sp>
        <p:nvSpPr>
          <p:cNvPr id="16" name="TextBox 15"/>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 Beam Dynamics studies</a:t>
            </a:r>
            <a:endParaRPr lang="en-US" dirty="0"/>
          </a:p>
        </p:txBody>
      </p:sp>
      <p:sp>
        <p:nvSpPr>
          <p:cNvPr id="3" name="Content Placeholder 2"/>
          <p:cNvSpPr>
            <a:spLocks noGrp="1"/>
          </p:cNvSpPr>
          <p:nvPr>
            <p:ph idx="1"/>
          </p:nvPr>
        </p:nvSpPr>
        <p:spPr>
          <a:xfrm>
            <a:off x="779463" y="1949824"/>
            <a:ext cx="3716337" cy="488576"/>
          </a:xfrm>
        </p:spPr>
        <p:txBody>
          <a:bodyPr>
            <a:normAutofit fontScale="77500" lnSpcReduction="20000"/>
          </a:bodyPr>
          <a:lstStyle/>
          <a:p>
            <a:r>
              <a:rPr lang="en-US" dirty="0" smtClean="0"/>
              <a:t>Beam Port shape studies</a:t>
            </a:r>
          </a:p>
        </p:txBody>
      </p:sp>
      <p:pic>
        <p:nvPicPr>
          <p:cNvPr id="5" name="Picture 4" descr="THPPO026f5.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33400" y="2438400"/>
            <a:ext cx="2878137" cy="3088314"/>
          </a:xfrm>
          <a:prstGeom prst="rect">
            <a:avLst/>
          </a:prstGeom>
        </p:spPr>
      </p:pic>
      <p:pic>
        <p:nvPicPr>
          <p:cNvPr id="7" name="Picture 6" descr="THPPO026f9.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657600" y="2438400"/>
            <a:ext cx="4943997" cy="3849688"/>
          </a:xfrm>
          <a:prstGeom prst="rect">
            <a:avLst/>
          </a:prstGeom>
        </p:spPr>
      </p:pic>
      <p:sp>
        <p:nvSpPr>
          <p:cNvPr id="8" name="Rectangle 7"/>
          <p:cNvSpPr/>
          <p:nvPr/>
        </p:nvSpPr>
        <p:spPr>
          <a:xfrm>
            <a:off x="779463" y="5715000"/>
            <a:ext cx="1280895" cy="369332"/>
          </a:xfrm>
          <a:prstGeom prst="rect">
            <a:avLst/>
          </a:prstGeom>
        </p:spPr>
        <p:txBody>
          <a:bodyPr wrap="none">
            <a:spAutoFit/>
          </a:bodyPr>
          <a:lstStyle/>
          <a:p>
            <a:r>
              <a:rPr lang="en-US" b="1" dirty="0" smtClean="0"/>
              <a:t>THPPO026</a:t>
            </a:r>
            <a:endParaRPr lang="en-US" dirty="0"/>
          </a:p>
        </p:txBody>
      </p:sp>
      <p:sp>
        <p:nvSpPr>
          <p:cNvPr id="9" name="TextBox 8"/>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QWR cavities (</a:t>
            </a:r>
            <a:r>
              <a:rPr lang="en-US" dirty="0" err="1" smtClean="0"/>
              <a:t>Nb</a:t>
            </a:r>
            <a:r>
              <a:rPr lang="en-US" dirty="0" smtClean="0"/>
              <a:t> sputtered)</a:t>
            </a:r>
            <a:endParaRPr lang="en-US" dirty="0"/>
          </a:p>
        </p:txBody>
      </p:sp>
      <p:pic>
        <p:nvPicPr>
          <p:cNvPr id="4" name="Picture 2"/>
          <p:cNvPicPr>
            <a:picLocks noChangeArrowheads="1"/>
          </p:cNvPicPr>
          <p:nvPr/>
        </p:nvPicPr>
        <p:blipFill>
          <a:blip r:embed="rId3"/>
          <a:srcRect/>
          <a:stretch>
            <a:fillRect/>
          </a:stretch>
        </p:blipFill>
        <p:spPr bwMode="auto">
          <a:xfrm>
            <a:off x="591342" y="1905000"/>
            <a:ext cx="8019258" cy="4419600"/>
          </a:xfrm>
          <a:prstGeom prst="rect">
            <a:avLst/>
          </a:prstGeom>
          <a:noFill/>
          <a:ln w="12700">
            <a:noFill/>
            <a:miter lim="800000"/>
            <a:headEnd/>
            <a:tailEnd/>
          </a:ln>
        </p:spPr>
      </p:pic>
      <p:pic>
        <p:nvPicPr>
          <p:cNvPr id="5" name="Picture 4" descr="Snapshot 2009-03-12 09-17-24.tiff"/>
          <p:cNvPicPr>
            <a:picLocks noChangeAspect="1"/>
          </p:cNvPicPr>
          <p:nvPr/>
        </p:nvPicPr>
        <p:blipFill>
          <a:blip r:embed="rId4"/>
          <a:stretch>
            <a:fillRect/>
          </a:stretch>
        </p:blipFill>
        <p:spPr>
          <a:xfrm>
            <a:off x="4267200" y="1772146"/>
            <a:ext cx="4452937" cy="4628654"/>
          </a:xfrm>
          <a:prstGeom prst="rect">
            <a:avLst/>
          </a:prstGeom>
        </p:spPr>
      </p:pic>
      <p:sp>
        <p:nvSpPr>
          <p:cNvPr id="6" name="TextBox 5"/>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–beta cavity final welding and cleaning</a:t>
            </a:r>
            <a:endParaRPr lang="en-US" dirty="0"/>
          </a:p>
        </p:txBody>
      </p:sp>
      <p:pic>
        <p:nvPicPr>
          <p:cNvPr id="4" name="Picture 2" descr="G:\Divisions\EST\Groups\SM\ThinFilms\DataFiles\Building252\HIE-ISOLDE\Photos\Cavity\cavity.gif"/>
          <p:cNvPicPr>
            <a:picLocks noChangeAspect="1" noChangeArrowheads="1"/>
          </p:cNvPicPr>
          <p:nvPr/>
        </p:nvPicPr>
        <p:blipFill>
          <a:blip r:embed="rId3" cstate="print"/>
          <a:srcRect/>
          <a:stretch>
            <a:fillRect/>
          </a:stretch>
        </p:blipFill>
        <p:spPr bwMode="auto">
          <a:xfrm>
            <a:off x="706065" y="2362200"/>
            <a:ext cx="3464669" cy="3487767"/>
          </a:xfrm>
          <a:prstGeom prst="rect">
            <a:avLst/>
          </a:prstGeom>
          <a:noFill/>
          <a:ln w="9525">
            <a:noFill/>
            <a:miter lim="800000"/>
            <a:headEnd/>
            <a:tailEnd/>
          </a:ln>
        </p:spPr>
      </p:pic>
      <p:pic>
        <p:nvPicPr>
          <p:cNvPr id="5" name="Picture 4" descr="dscn0081.jpg"/>
          <p:cNvPicPr>
            <a:picLocks noChangeAspect="1"/>
          </p:cNvPicPr>
          <p:nvPr/>
        </p:nvPicPr>
        <p:blipFill>
          <a:blip r:embed="rId4"/>
          <a:stretch>
            <a:fillRect/>
          </a:stretch>
        </p:blipFill>
        <p:spPr>
          <a:xfrm>
            <a:off x="5046663" y="1905000"/>
            <a:ext cx="3371850" cy="4495800"/>
          </a:xfrm>
          <a:prstGeom prst="rect">
            <a:avLst/>
          </a:prstGeom>
        </p:spPr>
      </p:pic>
      <p:sp>
        <p:nvSpPr>
          <p:cNvPr id="6" name="Rectangle 5"/>
          <p:cNvSpPr/>
          <p:nvPr/>
        </p:nvSpPr>
        <p:spPr>
          <a:xfrm>
            <a:off x="7484829" y="6336268"/>
            <a:ext cx="1276273" cy="369332"/>
          </a:xfrm>
          <a:prstGeom prst="rect">
            <a:avLst/>
          </a:prstGeom>
        </p:spPr>
        <p:txBody>
          <a:bodyPr wrap="none">
            <a:spAutoFit/>
          </a:bodyPr>
          <a:lstStyle/>
          <a:p>
            <a:r>
              <a:rPr lang="en-US" b="1" dirty="0" smtClean="0"/>
              <a:t>THPPO010</a:t>
            </a:r>
            <a:endParaRPr lang="en-US" dirty="0"/>
          </a:p>
        </p:txBody>
      </p:sp>
      <p:sp>
        <p:nvSpPr>
          <p:cNvPr id="7" name="TextBox 6"/>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5833"/>
            <a:ext cx="8610599" cy="1143000"/>
          </a:xfrm>
        </p:spPr>
        <p:txBody>
          <a:bodyPr>
            <a:normAutofit fontScale="90000"/>
          </a:bodyPr>
          <a:lstStyle/>
          <a:p>
            <a:r>
              <a:rPr lang="en-US" dirty="0" smtClean="0"/>
              <a:t> SC solenoid prototype (Nb3-Sn technology)</a:t>
            </a:r>
            <a:endParaRPr lang="en-US" dirty="0"/>
          </a:p>
        </p:txBody>
      </p:sp>
      <p:graphicFrame>
        <p:nvGraphicFramePr>
          <p:cNvPr id="4" name="Group 125"/>
          <p:cNvGraphicFramePr>
            <a:graphicFrameLocks noGrp="1"/>
          </p:cNvGraphicFramePr>
          <p:nvPr>
            <p:ph sz="half" idx="1"/>
          </p:nvPr>
        </p:nvGraphicFramePr>
        <p:xfrm>
          <a:off x="5029201" y="2057401"/>
          <a:ext cx="3809999" cy="1647427"/>
        </p:xfrm>
        <a:graphic>
          <a:graphicData uri="http://schemas.openxmlformats.org/drawingml/2006/table">
            <a:tbl>
              <a:tblPr/>
              <a:tblGrid>
                <a:gridCol w="2476679"/>
                <a:gridCol w="608244"/>
                <a:gridCol w="725076"/>
              </a:tblGrid>
              <a:tr h="333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Magnetic length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0.16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err="1">
                          <a:ln>
                            <a:noFill/>
                          </a:ln>
                          <a:solidFill>
                            <a:schemeClr val="tx1"/>
                          </a:solidFill>
                          <a:effectLst/>
                          <a:latin typeface="Arial" charset="0"/>
                        </a:rPr>
                        <a:t>m</a:t>
                      </a:r>
                      <a:endParaRPr kumimoji="0" lang="en-GB"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1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ea typeface="Arial" charset="0"/>
                          <a:cs typeface="Arial" charset="0"/>
                        </a:rPr>
                        <a:t>∫ B</a:t>
                      </a:r>
                      <a:r>
                        <a:rPr kumimoji="0" lang="en-GB" sz="1200" b="0" i="0" u="none" strike="noStrike" cap="none" normalizeH="0" baseline="30000">
                          <a:ln>
                            <a:noFill/>
                          </a:ln>
                          <a:solidFill>
                            <a:schemeClr val="tx1"/>
                          </a:solidFill>
                          <a:effectLst/>
                          <a:latin typeface="Arial" charset="0"/>
                          <a:ea typeface="Arial" charset="0"/>
                          <a:cs typeface="Arial" charset="0"/>
                        </a:rPr>
                        <a:t>2</a:t>
                      </a:r>
                      <a:r>
                        <a:rPr kumimoji="0" lang="en-GB" sz="1200" b="0" i="0" u="none" strike="noStrike" cap="none" normalizeH="0" baseline="0">
                          <a:ln>
                            <a:noFill/>
                          </a:ln>
                          <a:solidFill>
                            <a:schemeClr val="tx1"/>
                          </a:solidFill>
                          <a:effectLst/>
                          <a:latin typeface="Arial" charset="0"/>
                          <a:ea typeface="Arial" charset="0"/>
                          <a:cs typeface="Arial" charset="0"/>
                        </a:rPr>
                        <a:t> dz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&gt;16.2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T</a:t>
                      </a:r>
                      <a:r>
                        <a:rPr kumimoji="0" lang="en-GB" sz="1200" b="0" i="0" u="none" strike="noStrike" cap="none" normalizeH="0" baseline="30000">
                          <a:ln>
                            <a:noFill/>
                          </a:ln>
                          <a:solidFill>
                            <a:schemeClr val="tx1"/>
                          </a:solidFill>
                          <a:effectLst/>
                          <a:latin typeface="Arial" charset="0"/>
                        </a:rPr>
                        <a:t>2</a:t>
                      </a:r>
                      <a:r>
                        <a:rPr kumimoji="0" lang="en-GB" sz="1200" b="0" i="0" u="none" strike="noStrike" cap="none" normalizeH="0" baseline="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Max mechanical 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&lt;0.4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Operating temperature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4.5</a:t>
                      </a:r>
                      <a:endParaRPr kumimoji="0" lang="en-GB"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a:ln>
                            <a:noFill/>
                          </a:ln>
                          <a:solidFill>
                            <a:schemeClr val="tx1"/>
                          </a:solidFill>
                          <a:effectLst/>
                          <a:latin typeface="Arial"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Inner</a:t>
                      </a:r>
                      <a:r>
                        <a:rPr kumimoji="0" lang="en-GB" sz="1200" b="0" i="0" u="none" strike="noStrike" cap="none" normalizeH="0" baseline="0" dirty="0" smtClean="0">
                          <a:ln>
                            <a:noFill/>
                          </a:ln>
                          <a:solidFill>
                            <a:schemeClr val="tx1"/>
                          </a:solidFill>
                          <a:effectLst/>
                          <a:latin typeface="Arial" charset="0"/>
                        </a:rPr>
                        <a:t> Diameter</a:t>
                      </a:r>
                      <a:endParaRPr kumimoji="0" lang="en-GB" sz="12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rPr>
                        <a:t>30</a:t>
                      </a:r>
                      <a:endParaRPr kumimoji="0" lang="en-GB"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dirty="0">
                          <a:ln>
                            <a:noFill/>
                          </a:ln>
                          <a:solidFill>
                            <a:schemeClr val="tx1"/>
                          </a:solidFill>
                          <a:effectLst/>
                          <a:latin typeface="Arial" charset="0"/>
                        </a:rPr>
                        <a:t>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46" name="Object 2"/>
          <p:cNvGraphicFramePr>
            <a:graphicFrameLocks noChangeAspect="1"/>
          </p:cNvGraphicFramePr>
          <p:nvPr/>
        </p:nvGraphicFramePr>
        <p:xfrm>
          <a:off x="228600" y="2057400"/>
          <a:ext cx="4699407" cy="3403599"/>
        </p:xfrm>
        <a:graphic>
          <a:graphicData uri="http://schemas.openxmlformats.org/presentationml/2006/ole">
            <mc:AlternateContent xmlns:mc="http://schemas.openxmlformats.org/markup-compatibility/2006">
              <mc:Choice xmlns:v="urn:schemas-microsoft-com:vml" Requires="v">
                <p:oleObj spid="_x0000_s23556" name="Designer Drawing" r:id="rId4" imgW="13920840" imgH="10083240" progId="">
                  <p:embed/>
                </p:oleObj>
              </mc:Choice>
              <mc:Fallback>
                <p:oleObj name="Designer Drawing" r:id="rId4" imgW="13920840" imgH="100832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57400"/>
                        <a:ext cx="4699407" cy="340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2"/>
          <p:cNvPicPr>
            <a:picLocks noChangeAspect="1" noChangeArrowheads="1"/>
          </p:cNvPicPr>
          <p:nvPr/>
        </p:nvPicPr>
        <p:blipFill>
          <a:blip r:embed="rId6"/>
          <a:srcRect/>
          <a:stretch>
            <a:fillRect/>
          </a:stretch>
        </p:blipFill>
        <p:spPr bwMode="auto">
          <a:xfrm>
            <a:off x="5791200" y="4398871"/>
            <a:ext cx="3048000" cy="2124255"/>
          </a:xfrm>
          <a:prstGeom prst="rect">
            <a:avLst/>
          </a:prstGeom>
          <a:noFill/>
        </p:spPr>
      </p:pic>
      <p:sp>
        <p:nvSpPr>
          <p:cNvPr id="7" name="TextBox 6"/>
          <p:cNvSpPr txBox="1"/>
          <p:nvPr/>
        </p:nvSpPr>
        <p:spPr>
          <a:xfrm>
            <a:off x="762000" y="5715000"/>
            <a:ext cx="3581400" cy="646331"/>
          </a:xfrm>
          <a:prstGeom prst="rect">
            <a:avLst/>
          </a:prstGeom>
          <a:noFill/>
        </p:spPr>
        <p:txBody>
          <a:bodyPr wrap="square" rtlCol="0">
            <a:spAutoFit/>
          </a:bodyPr>
          <a:lstStyle/>
          <a:p>
            <a:r>
              <a:rPr lang="en-US" dirty="0" smtClean="0"/>
              <a:t>Mechanical drawings for the model are completed</a:t>
            </a:r>
            <a:endParaRPr lang="en-US" dirty="0"/>
          </a:p>
        </p:txBody>
      </p:sp>
      <p:sp>
        <p:nvSpPr>
          <p:cNvPr id="8" name="TextBox 7"/>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Cryomodule design</a:t>
            </a:r>
            <a:endParaRPr lang="en-US" dirty="0"/>
          </a:p>
        </p:txBody>
      </p:sp>
      <p:pic>
        <p:nvPicPr>
          <p:cNvPr id="4" name="Picture 3"/>
          <p:cNvPicPr>
            <a:picLocks noChangeAspect="1"/>
          </p:cNvPicPr>
          <p:nvPr/>
        </p:nvPicPr>
        <p:blipFill>
          <a:blip r:embed="rId3"/>
          <a:stretch>
            <a:fillRect/>
          </a:stretch>
        </p:blipFill>
        <p:spPr>
          <a:xfrm>
            <a:off x="381000" y="1828800"/>
            <a:ext cx="5890061" cy="4419600"/>
          </a:xfrm>
          <a:prstGeom prst="rect">
            <a:avLst/>
          </a:prstGeom>
        </p:spPr>
      </p:pic>
      <p:sp>
        <p:nvSpPr>
          <p:cNvPr id="5" name="TextBox 4"/>
          <p:cNvSpPr txBox="1"/>
          <p:nvPr/>
        </p:nvSpPr>
        <p:spPr>
          <a:xfrm>
            <a:off x="5638800" y="2209800"/>
            <a:ext cx="3200400" cy="2585323"/>
          </a:xfrm>
          <a:prstGeom prst="rect">
            <a:avLst/>
          </a:prstGeom>
          <a:noFill/>
        </p:spPr>
        <p:txBody>
          <a:bodyPr wrap="square" rtlCol="0">
            <a:spAutoFit/>
          </a:bodyPr>
          <a:lstStyle/>
          <a:p>
            <a:r>
              <a:rPr lang="en-US" b="1" dirty="0" smtClean="0"/>
              <a:t>Features:</a:t>
            </a:r>
          </a:p>
          <a:p>
            <a:pPr>
              <a:buFont typeface="Wingdings" charset="2"/>
              <a:buChar char="q"/>
            </a:pPr>
            <a:r>
              <a:rPr lang="en-US" b="1" dirty="0" smtClean="0"/>
              <a:t> Single vacuum cryostat</a:t>
            </a:r>
          </a:p>
          <a:p>
            <a:pPr>
              <a:buFont typeface="Wingdings" charset="2"/>
              <a:buChar char="q"/>
            </a:pPr>
            <a:r>
              <a:rPr lang="en-US" b="1" dirty="0" smtClean="0"/>
              <a:t> Side loading of the cold masses</a:t>
            </a:r>
          </a:p>
          <a:p>
            <a:pPr>
              <a:buFont typeface="Wingdings" charset="2"/>
              <a:buChar char="q"/>
            </a:pPr>
            <a:r>
              <a:rPr lang="en-US" b="1" dirty="0" smtClean="0"/>
              <a:t> Independent alignment of the cavities </a:t>
            </a:r>
            <a:r>
              <a:rPr lang="en-US" b="1" dirty="0" err="1" smtClean="0"/>
              <a:t>w.r.t</a:t>
            </a:r>
            <a:r>
              <a:rPr lang="en-US" b="1" dirty="0" smtClean="0"/>
              <a:t>. solenoid</a:t>
            </a:r>
          </a:p>
          <a:p>
            <a:pPr>
              <a:buFont typeface="Wingdings" charset="2"/>
              <a:buChar char="q"/>
            </a:pPr>
            <a:r>
              <a:rPr lang="en-US" b="1" dirty="0" smtClean="0"/>
              <a:t> Heat shield cooled by He cold gas</a:t>
            </a:r>
          </a:p>
          <a:p>
            <a:endParaRPr lang="en-US" dirty="0"/>
          </a:p>
        </p:txBody>
      </p:sp>
      <p:sp>
        <p:nvSpPr>
          <p:cNvPr id="6" name="TextBox 5"/>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HIE-ISOLDE facility</a:t>
            </a:r>
            <a:endParaRPr lang="en-US" dirty="0"/>
          </a:p>
        </p:txBody>
      </p:sp>
      <p:pic>
        <p:nvPicPr>
          <p:cNvPr id="4" name="Picture 3" descr="hie_100.jpg"/>
          <p:cNvPicPr>
            <a:picLocks noChangeAspect="1"/>
          </p:cNvPicPr>
          <p:nvPr/>
        </p:nvPicPr>
        <p:blipFill>
          <a:blip r:embed="rId3"/>
          <a:stretch>
            <a:fillRect/>
          </a:stretch>
        </p:blipFill>
        <p:spPr>
          <a:xfrm>
            <a:off x="1600200" y="1752600"/>
            <a:ext cx="6400800" cy="4757221"/>
          </a:xfrm>
          <a:prstGeom prst="rect">
            <a:avLst/>
          </a:prstGeom>
        </p:spPr>
      </p:pic>
      <p:sp>
        <p:nvSpPr>
          <p:cNvPr id="5" name="TextBox 4"/>
          <p:cNvSpPr txBox="1"/>
          <p:nvPr/>
        </p:nvSpPr>
        <p:spPr>
          <a:xfrm>
            <a:off x="152400" y="6553200"/>
            <a:ext cx="5181600" cy="246221"/>
          </a:xfrm>
          <a:prstGeom prst="rect">
            <a:avLst/>
          </a:prstGeom>
          <a:noFill/>
        </p:spPr>
        <p:txBody>
          <a:bodyPr wrap="square" rtlCol="0">
            <a:spAutoFit/>
          </a:bodyPr>
          <a:lstStyle/>
          <a:p>
            <a:r>
              <a:rPr lang="en-US" sz="1000" dirty="0" smtClean="0">
                <a:solidFill>
                  <a:schemeClr val="bg1"/>
                </a:solidFill>
              </a:rPr>
              <a:t>M. Pasini SRF09 Berlin, 20-25.09 2009 </a:t>
            </a:r>
            <a:endParaRPr lang="en-US" sz="1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525</Words>
  <Application>Microsoft Office PowerPoint</Application>
  <PresentationFormat>On-screen Show (4:3)</PresentationFormat>
  <Paragraphs>80</Paragraphs>
  <Slides>10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Designer Drawing</vt:lpstr>
      <vt:lpstr>HIE-LINAC status report</vt:lpstr>
      <vt:lpstr>R&amp;D activity</vt:lpstr>
      <vt:lpstr>HIE-ISOLDE LINAC - layout</vt:lpstr>
      <vt:lpstr>RF – Beam Dynamics studies</vt:lpstr>
      <vt:lpstr>QWR cavities (Nb sputtered)</vt:lpstr>
      <vt:lpstr>High –beta cavity final welding and cleaning</vt:lpstr>
      <vt:lpstr> SC solenoid prototype (Nb3-Sn technology)</vt:lpstr>
      <vt:lpstr>Cryomodule design</vt:lpstr>
      <vt:lpstr>The HIE-ISOLDE facility</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HIE-LINAC status report</dc:title>
  <dc:creator>Matteo Pasini</dc:creator>
  <cp:lastModifiedBy>Jenny Weterings</cp:lastModifiedBy>
  <cp:revision>1</cp:revision>
  <dcterms:created xsi:type="dcterms:W3CDTF">2009-11-17T13:08:24Z</dcterms:created>
  <dcterms:modified xsi:type="dcterms:W3CDTF">2015-06-05T08:54:28Z</dcterms:modified>
</cp:coreProperties>
</file>