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86" r:id="rId2"/>
    <p:sldId id="289" r:id="rId3"/>
    <p:sldId id="292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348C"/>
    <a:srgbClr val="7BB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47" autoAdjust="0"/>
    <p:restoredTop sz="94660"/>
  </p:normalViewPr>
  <p:slideViewPr>
    <p:cSldViewPr>
      <p:cViewPr varScale="1">
        <p:scale>
          <a:sx n="112" d="100"/>
          <a:sy n="112" d="100"/>
        </p:scale>
        <p:origin x="-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97800-06CD-4BEE-B93B-1BCB4692557D}" type="datetimeFigureOut">
              <a:rPr lang="en-US" smtClean="0"/>
              <a:pPr/>
              <a:t>4/8/2013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92720-820E-47C1-8A16-C0C1611DA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2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072" y="1988840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7BBA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3872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1" descr="CERN14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778496" cy="177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732"/>
            <a:ext cx="4392488" cy="95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8"/>
            <a:ext cx="7643192" cy="98073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340768"/>
            <a:ext cx="7653536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1800"/>
            </a:lvl1pPr>
            <a:lvl2pPr>
              <a:buFont typeface="Wingdings" pitchFamily="2" charset="2"/>
              <a:buChar char="Ø"/>
              <a:defRPr sz="1600"/>
            </a:lvl2pPr>
            <a:lvl3pPr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11960" y="6428358"/>
            <a:ext cx="1584176" cy="365125"/>
          </a:xfrm>
          <a:prstGeom prst="rect">
            <a:avLst/>
          </a:prstGeom>
        </p:spPr>
        <p:txBody>
          <a:bodyPr/>
          <a:lstStyle/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arallelogram 6"/>
          <p:cNvSpPr/>
          <p:nvPr userDrawn="1"/>
        </p:nvSpPr>
        <p:spPr>
          <a:xfrm>
            <a:off x="36000" y="854720"/>
            <a:ext cx="9072000" cy="54000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43608" y="6453013"/>
            <a:ext cx="3024336" cy="360363"/>
          </a:xfrm>
        </p:spPr>
        <p:txBody>
          <a:bodyPr>
            <a:no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141" y="6381328"/>
            <a:ext cx="1697355" cy="36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3568" y="-27384"/>
            <a:ext cx="8460432" cy="836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600200"/>
            <a:ext cx="8064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0" y="1141610"/>
            <a:ext cx="611559" cy="5743774"/>
          </a:xfrm>
          <a:prstGeom prst="rect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>
            <a:spLocks noChangeAspect="1"/>
          </p:cNvSpPr>
          <p:nvPr/>
        </p:nvSpPr>
        <p:spPr>
          <a:xfrm rot="16200000">
            <a:off x="-69563" y="83580"/>
            <a:ext cx="761107" cy="601136"/>
          </a:xfrm>
          <a:prstGeom prst="rtTriangle">
            <a:avLst/>
          </a:prstGeom>
          <a:solidFill>
            <a:srgbClr val="293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6768" y="6469211"/>
            <a:ext cx="495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DCE4B40A-67BA-4787-801A-16EE65008C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arallelogram 8"/>
          <p:cNvSpPr/>
          <p:nvPr userDrawn="1"/>
        </p:nvSpPr>
        <p:spPr>
          <a:xfrm>
            <a:off x="36000" y="854720"/>
            <a:ext cx="9072000" cy="54000"/>
          </a:xfrm>
          <a:prstGeom prst="parallelogram">
            <a:avLst>
              <a:gd name="adj" fmla="val 162471"/>
            </a:avLst>
          </a:prstGeom>
          <a:solidFill>
            <a:srgbClr val="7BB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141" y="6381328"/>
            <a:ext cx="1697355" cy="36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ü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70943"/>
            <a:ext cx="8208912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Times New Roman" pitchFamily="18" charset="0"/>
              </a:rPr>
              <a:t>INTC matters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356993"/>
            <a:ext cx="6400800" cy="2232247"/>
          </a:xfrm>
        </p:spPr>
        <p:txBody>
          <a:bodyPr>
            <a:normAutofit/>
          </a:bodyPr>
          <a:lstStyle/>
          <a:p>
            <a:r>
              <a:rPr lang="en-GB" dirty="0" smtClean="0"/>
              <a:t>.</a:t>
            </a:r>
            <a:endParaRPr lang="en-GB" dirty="0"/>
          </a:p>
          <a:p>
            <a:endParaRPr lang="en-US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95936" y="6093296"/>
            <a:ext cx="2149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dirty="0">
                <a:solidFill>
                  <a:prstClr val="black"/>
                </a:solidFill>
              </a:rPr>
              <a:t>Magdalena </a:t>
            </a:r>
            <a:r>
              <a:rPr lang="en-GB" dirty="0" smtClean="0">
                <a:solidFill>
                  <a:prstClr val="black"/>
                </a:solidFill>
              </a:rPr>
              <a:t>Kowalska</a:t>
            </a:r>
          </a:p>
        </p:txBody>
      </p:sp>
    </p:spTree>
    <p:extLst>
      <p:ext uri="{BB962C8B-B14F-4D97-AF65-F5344CB8AC3E}">
        <p14:creationId xmlns:p14="http://schemas.microsoft.com/office/powerpoint/2010/main" val="114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" y="978892"/>
            <a:ext cx="8297476" cy="561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 2012 meeting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9044" y="1340768"/>
            <a:ext cx="7653536" cy="3816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Request for &gt; 800 HIE-ISOLDE shifts</a:t>
            </a:r>
          </a:p>
          <a:p>
            <a:pPr lvl="1"/>
            <a:r>
              <a:rPr lang="en-GB" dirty="0" smtClean="0"/>
              <a:t>30 proposals</a:t>
            </a:r>
          </a:p>
          <a:p>
            <a:pPr lvl="1"/>
            <a:r>
              <a:rPr lang="en-GB" dirty="0" smtClean="0"/>
              <a:t>MINIBALL + CD-only, + T-REX, + SPEDE (15)</a:t>
            </a:r>
          </a:p>
          <a:p>
            <a:pPr lvl="1"/>
            <a:r>
              <a:rPr lang="en-GB" dirty="0" smtClean="0"/>
              <a:t>HELIOS (5)</a:t>
            </a:r>
          </a:p>
          <a:p>
            <a:pPr lvl="1"/>
            <a:r>
              <a:rPr lang="en-GB" dirty="0" smtClean="0"/>
              <a:t>Scattering experiments (3)</a:t>
            </a:r>
          </a:p>
          <a:p>
            <a:pPr lvl="1"/>
            <a:r>
              <a:rPr lang="en-GB" dirty="0" smtClean="0"/>
              <a:t>Active target (2)</a:t>
            </a:r>
          </a:p>
          <a:p>
            <a:pPr lvl="1"/>
            <a:r>
              <a:rPr lang="en-GB" dirty="0" smtClean="0"/>
              <a:t>Si+ SAND (1)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635896" y="5112568"/>
            <a:ext cx="5133256" cy="14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429 shifts accepted (about 200 REX schedule per year)</a:t>
            </a:r>
          </a:p>
          <a:p>
            <a:r>
              <a:rPr lang="en-GB" dirty="0" smtClean="0"/>
              <a:t>Most other proposals asked for clarification letters (so they’ll probably come back)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3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Statistics – Oct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5059363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6300192" y="1989854"/>
            <a:ext cx="4443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/>
              <a:t>81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36102" y="1485798"/>
            <a:ext cx="342825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000" b="1" dirty="0"/>
              <a:t>number of institutes per </a:t>
            </a:r>
            <a:r>
              <a:rPr lang="en-US" sz="2000" b="1" dirty="0" smtClean="0"/>
              <a:t>country</a:t>
            </a:r>
            <a:endParaRPr lang="en-US" sz="2000" b="1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9245" y="4869160"/>
            <a:ext cx="37972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</a:rPr>
              <a:t>number of physicists per country of their </a:t>
            </a:r>
            <a:r>
              <a:rPr lang="en-US" sz="2000" b="1" dirty="0" smtClean="0">
                <a:latin typeface="Calibri" pitchFamily="34" charset="0"/>
              </a:rPr>
              <a:t>institute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5059363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04" y="4491858"/>
            <a:ext cx="5741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000" dirty="0"/>
              <a:t>344</a:t>
            </a:r>
          </a:p>
        </p:txBody>
      </p:sp>
    </p:spTree>
    <p:extLst>
      <p:ext uri="{BB962C8B-B14F-4D97-AF65-F5344CB8AC3E}">
        <p14:creationId xmlns:p14="http://schemas.microsoft.com/office/powerpoint/2010/main" val="25646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status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9044" y="1340768"/>
            <a:ext cx="7653536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Low-energy IS experiments (including WITCH): 364.5 shifts</a:t>
            </a:r>
          </a:p>
          <a:p>
            <a:r>
              <a:rPr lang="en-GB" dirty="0" smtClean="0"/>
              <a:t>Post-accelerated REX experiments: 216.5 shifts</a:t>
            </a:r>
          </a:p>
          <a:p>
            <a:r>
              <a:rPr lang="en-GB" dirty="0" smtClean="0"/>
              <a:t>HIE-ISOLDE shifts: 429 shifts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2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4B40A-67BA-4787-801A-16EE65008C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9044" y="1340768"/>
            <a:ext cx="765353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Ask low-energy collaborations for status reports (SR) and addenda (ADD):</a:t>
            </a:r>
          </a:p>
          <a:p>
            <a:pPr lvl="1"/>
            <a:r>
              <a:rPr lang="en-GB" dirty="0" smtClean="0"/>
              <a:t>1 SR per collaboration, e.g. COLLAPS, CRIS, SSP, …</a:t>
            </a:r>
          </a:p>
          <a:p>
            <a:pPr lvl="1"/>
            <a:r>
              <a:rPr lang="en-GB" dirty="0" smtClean="0"/>
              <a:t>ADD for each IS experiment if more shifts needed than available</a:t>
            </a:r>
          </a:p>
          <a:p>
            <a:pPr lvl="1"/>
            <a:r>
              <a:rPr lang="en-GB" dirty="0" smtClean="0"/>
              <a:t>If no SR -&gt; experiment closed, shifts at 0</a:t>
            </a:r>
          </a:p>
          <a:p>
            <a:endParaRPr lang="en-GB" dirty="0" smtClean="0"/>
          </a:p>
          <a:p>
            <a:r>
              <a:rPr lang="en-GB" dirty="0" smtClean="0"/>
              <a:t>Ask REX experiments for status </a:t>
            </a:r>
            <a:r>
              <a:rPr lang="en-GB" dirty="0"/>
              <a:t>reports (SR) </a:t>
            </a:r>
            <a:r>
              <a:rPr lang="en-GB" dirty="0" smtClean="0"/>
              <a:t>or </a:t>
            </a:r>
            <a:r>
              <a:rPr lang="en-GB" dirty="0"/>
              <a:t>addenda: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1 SR or ADD per IS experiment</a:t>
            </a:r>
          </a:p>
          <a:p>
            <a:pPr marL="742950" lvl="2" indent="-342900">
              <a:buBlip>
                <a:blip r:embed="rId2"/>
              </a:buBlip>
            </a:pPr>
            <a:r>
              <a:rPr lang="en-GB" dirty="0" smtClean="0"/>
              <a:t>If no SR -&gt;  </a:t>
            </a:r>
            <a:r>
              <a:rPr lang="en-GB" dirty="0"/>
              <a:t>-&gt; experiment closed, shifts at </a:t>
            </a:r>
            <a:r>
              <a:rPr lang="en-GB" dirty="0" smtClean="0"/>
              <a:t>0</a:t>
            </a:r>
          </a:p>
          <a:p>
            <a:endParaRPr lang="en-GB" dirty="0"/>
          </a:p>
          <a:p>
            <a:r>
              <a:rPr lang="en-GB" dirty="0" smtClean="0"/>
              <a:t>Timing:</a:t>
            </a:r>
          </a:p>
          <a:p>
            <a:pPr lvl="1"/>
            <a:r>
              <a:rPr lang="en-GB" dirty="0" smtClean="0"/>
              <a:t>June and October 2013 – INTC open to low-energy and HIE-ISOLDE proposals, LOIs, SR, addenda</a:t>
            </a:r>
          </a:p>
          <a:p>
            <a:pPr lvl="1"/>
            <a:r>
              <a:rPr lang="en-GB" dirty="0" smtClean="0"/>
              <a:t>January/February 2014 – only low-energy SR and ADD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9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226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INTC matters</vt:lpstr>
      <vt:lpstr>Oct 2012 meeting</vt:lpstr>
      <vt:lpstr>Statistics – Oct 2012</vt:lpstr>
      <vt:lpstr>Shift status</vt:lpstr>
      <vt:lpstr>Strategy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skreim</dc:creator>
  <cp:lastModifiedBy>Jenny Weterings</cp:lastModifiedBy>
  <cp:revision>549</cp:revision>
  <dcterms:created xsi:type="dcterms:W3CDTF">2012-03-08T16:06:15Z</dcterms:created>
  <dcterms:modified xsi:type="dcterms:W3CDTF">2013-04-08T12:04:32Z</dcterms:modified>
</cp:coreProperties>
</file>