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86" r:id="rId2"/>
    <p:sldId id="289" r:id="rId3"/>
    <p:sldId id="301" r:id="rId4"/>
    <p:sldId id="302" r:id="rId5"/>
    <p:sldId id="306" r:id="rId6"/>
    <p:sldId id="300" r:id="rId7"/>
    <p:sldId id="303" r:id="rId8"/>
    <p:sldId id="305" r:id="rId9"/>
    <p:sldId id="304" r:id="rId10"/>
    <p:sldId id="30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48C"/>
    <a:srgbClr val="7BB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7" autoAdjust="0"/>
    <p:restoredTop sz="94660"/>
  </p:normalViewPr>
  <p:slideViewPr>
    <p:cSldViewPr>
      <p:cViewPr varScale="1">
        <p:scale>
          <a:sx n="112" d="100"/>
          <a:sy n="112" d="100"/>
        </p:scale>
        <p:origin x="-7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97800-06CD-4BEE-B93B-1BCB4692557D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92720-820E-47C1-8A16-C0C1611DA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072" y="1988840"/>
            <a:ext cx="7772400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7BBA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3872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" descr="CERN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085184"/>
            <a:ext cx="1706488" cy="17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1342"/>
            <a:ext cx="4464496" cy="97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8"/>
            <a:ext cx="7643192" cy="98073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28" y="1340768"/>
            <a:ext cx="7653536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 sz="1800"/>
            </a:lvl1pPr>
            <a:lvl2pPr>
              <a:buFont typeface="Wingdings" pitchFamily="2" charset="2"/>
              <a:buChar char="Ø"/>
              <a:defRPr sz="1600"/>
            </a:lvl2pPr>
            <a:lvl3pPr>
              <a:defRPr sz="1600"/>
            </a:lvl3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11960" y="6428358"/>
            <a:ext cx="1584176" cy="365125"/>
          </a:xfrm>
          <a:prstGeom prst="rect">
            <a:avLst/>
          </a:prstGeom>
        </p:spPr>
        <p:txBody>
          <a:bodyPr/>
          <a:lstStyle/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>
            <a:off x="36000" y="854720"/>
            <a:ext cx="9072000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6453013"/>
            <a:ext cx="3024336" cy="360363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9141" y="6381328"/>
            <a:ext cx="1697355" cy="3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3568" y="-27384"/>
            <a:ext cx="8460432" cy="83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600200"/>
            <a:ext cx="80648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0" y="1141610"/>
            <a:ext cx="611559" cy="5743774"/>
          </a:xfrm>
          <a:prstGeom prst="rect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>
            <a:spLocks noChangeAspect="1"/>
          </p:cNvSpPr>
          <p:nvPr/>
        </p:nvSpPr>
        <p:spPr>
          <a:xfrm rot="16200000">
            <a:off x="-69563" y="83580"/>
            <a:ext cx="761107" cy="601136"/>
          </a:xfrm>
          <a:prstGeom prst="rtTriangle">
            <a:avLst/>
          </a:prstGeom>
          <a:solidFill>
            <a:srgbClr val="293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6768" y="6469211"/>
            <a:ext cx="495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CE4B40A-67BA-4787-801A-16EE65008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arallelogram 8"/>
          <p:cNvSpPr/>
          <p:nvPr userDrawn="1"/>
        </p:nvSpPr>
        <p:spPr>
          <a:xfrm>
            <a:off x="36000" y="854720"/>
            <a:ext cx="9072000" cy="54000"/>
          </a:xfrm>
          <a:prstGeom prst="parallelogram">
            <a:avLst>
              <a:gd name="adj" fmla="val 162471"/>
            </a:avLst>
          </a:prstGeom>
          <a:solidFill>
            <a:srgbClr val="7BB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141" y="6381328"/>
            <a:ext cx="1697355" cy="36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70943"/>
            <a:ext cx="8208912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Times New Roman" pitchFamily="18" charset="0"/>
              </a:rPr>
              <a:t>Coordinator’s report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356993"/>
            <a:ext cx="6400800" cy="2232247"/>
          </a:xfrm>
        </p:spPr>
        <p:txBody>
          <a:bodyPr>
            <a:normAutofit/>
          </a:bodyPr>
          <a:lstStyle/>
          <a:p>
            <a:r>
              <a:rPr lang="en-GB" dirty="0" smtClean="0"/>
              <a:t>.</a:t>
            </a:r>
            <a:endParaRPr lang="en-GB" dirty="0"/>
          </a:p>
          <a:p>
            <a:endParaRPr lang="en-US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95936" y="6093296"/>
            <a:ext cx="2149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GB" dirty="0">
                <a:solidFill>
                  <a:prstClr val="black"/>
                </a:solidFill>
              </a:rPr>
              <a:t>Magdalena </a:t>
            </a:r>
            <a:r>
              <a:rPr lang="en-GB" dirty="0" smtClean="0">
                <a:solidFill>
                  <a:prstClr val="black"/>
                </a:solidFill>
              </a:rPr>
              <a:t>Kowalska</a:t>
            </a:r>
          </a:p>
        </p:txBody>
      </p:sp>
    </p:spTree>
    <p:extLst>
      <p:ext uri="{BB962C8B-B14F-4D97-AF65-F5344CB8AC3E}">
        <p14:creationId xmlns:p14="http://schemas.microsoft.com/office/powerpoint/2010/main" val="114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CERN 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t="16726" r="4448" b="43037"/>
          <a:stretch/>
        </p:blipFill>
        <p:spPr bwMode="auto">
          <a:xfrm>
            <a:off x="179513" y="1052736"/>
            <a:ext cx="6938918" cy="25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10001" r="18669"/>
          <a:stretch/>
        </p:blipFill>
        <p:spPr bwMode="auto">
          <a:xfrm>
            <a:off x="4891755" y="1268760"/>
            <a:ext cx="4216749" cy="544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3" t="19863" r="28485" b="30683"/>
          <a:stretch/>
        </p:blipFill>
        <p:spPr bwMode="auto">
          <a:xfrm>
            <a:off x="107504" y="3848327"/>
            <a:ext cx="4661384" cy="282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771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80728"/>
            <a:ext cx="7869560" cy="1728192"/>
          </a:xfrm>
        </p:spPr>
        <p:txBody>
          <a:bodyPr/>
          <a:lstStyle/>
          <a:p>
            <a:r>
              <a:rPr lang="en-US" b="1" dirty="0">
                <a:solidFill>
                  <a:srgbClr val="29348C"/>
                </a:solidFill>
              </a:rPr>
              <a:t>Shift balance: 1009 </a:t>
            </a:r>
            <a:r>
              <a:rPr lang="en-US" b="1" dirty="0" smtClean="0">
                <a:solidFill>
                  <a:srgbClr val="29348C"/>
                </a:solidFill>
              </a:rPr>
              <a:t>open shifts </a:t>
            </a:r>
            <a:r>
              <a:rPr lang="en-US" b="1" dirty="0">
                <a:solidFill>
                  <a:srgbClr val="29348C"/>
                </a:solidFill>
              </a:rPr>
              <a:t>for IS experiments,  53 shifts </a:t>
            </a:r>
            <a:r>
              <a:rPr lang="en-US" b="1" dirty="0" smtClean="0">
                <a:solidFill>
                  <a:srgbClr val="29348C"/>
                </a:solidFill>
              </a:rPr>
              <a:t>for LOIs</a:t>
            </a:r>
          </a:p>
          <a:p>
            <a:r>
              <a:rPr lang="en-US" dirty="0" smtClean="0"/>
              <a:t>Shift </a:t>
            </a:r>
            <a:r>
              <a:rPr lang="en-US" dirty="0"/>
              <a:t>requests:  833 </a:t>
            </a:r>
            <a:r>
              <a:rPr lang="en-US" dirty="0" smtClean="0"/>
              <a:t>shifts for 71 IS exp </a:t>
            </a:r>
            <a:r>
              <a:rPr lang="en-US" dirty="0" err="1" smtClean="0"/>
              <a:t>vs</a:t>
            </a:r>
            <a:r>
              <a:rPr lang="en-US" dirty="0" smtClean="0"/>
              <a:t> 657.5 in 2011; </a:t>
            </a:r>
            <a:r>
              <a:rPr lang="en-US" dirty="0"/>
              <a:t>40 shifts </a:t>
            </a:r>
            <a:r>
              <a:rPr lang="en-US" dirty="0" smtClean="0"/>
              <a:t>for 14 LOIs</a:t>
            </a:r>
          </a:p>
          <a:p>
            <a:r>
              <a:rPr lang="en-US" dirty="0" smtClean="0"/>
              <a:t>20 IS experiments with no beam requests</a:t>
            </a:r>
          </a:p>
          <a:p>
            <a:r>
              <a:rPr lang="en-US" dirty="0" smtClean="0"/>
              <a:t>REX requests: 377.5 shifts (IS + LOIs)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847"/>
              </p:ext>
            </p:extLst>
          </p:nvPr>
        </p:nvGraphicFramePr>
        <p:xfrm>
          <a:off x="179512" y="3032968"/>
          <a:ext cx="4427983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752"/>
                <a:gridCol w="1008112"/>
                <a:gridCol w="10801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Weeks with protons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shifts (IS+LOI+MD)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Shifts</a:t>
                      </a:r>
                      <a:r>
                        <a:rPr lang="en-US" baseline="0" dirty="0" smtClean="0"/>
                        <a:t> for IS exp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Shifts for LOIs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IS exp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of LOIs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REX runs / exp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/ 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10</a:t>
                      </a:r>
                      <a:r>
                        <a:rPr lang="en-US" baseline="0" dirty="0" smtClean="0"/>
                        <a:t> /</a:t>
                      </a:r>
                      <a:r>
                        <a:rPr lang="en-US" dirty="0" smtClean="0"/>
                        <a:t> 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REX shifts (IS +LOI)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shifts/day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822208"/>
              </p:ext>
            </p:extLst>
          </p:nvPr>
        </p:nvGraphicFramePr>
        <p:xfrm>
          <a:off x="4788024" y="3026932"/>
          <a:ext cx="424847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572"/>
                <a:gridCol w="968950"/>
                <a:gridCol w="968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Delivered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11.5e19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8.05e19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shifts (IS+LOI+MD)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Shifts</a:t>
                      </a:r>
                      <a:r>
                        <a:rPr lang="en-US" baseline="0" dirty="0" smtClean="0"/>
                        <a:t> for IS exp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Shifts for LOIs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REX shifts (IS +LOI)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IS shifts/day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3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Delivered shifts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980728"/>
            <a:ext cx="7869560" cy="1368152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5996310"/>
            <a:ext cx="1584176" cy="365125"/>
          </a:xfrm>
        </p:spPr>
        <p:txBody>
          <a:bodyPr/>
          <a:lstStyle/>
          <a:p>
            <a:fld id="{DCE4B40A-67BA-4787-801A-16EE65008C2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3608" y="6020965"/>
            <a:ext cx="3024336" cy="360363"/>
          </a:xfrm>
        </p:spPr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19420" r="5666" b="14096"/>
          <a:stretch/>
        </p:blipFill>
        <p:spPr bwMode="auto">
          <a:xfrm>
            <a:off x="827584" y="1244376"/>
            <a:ext cx="7897357" cy="463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Delivered shifts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9897"/>
            <a:ext cx="7920880" cy="525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6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Remaining shifts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Low-energy IS experiments (including WITCH): 364.5 shifts</a:t>
            </a:r>
          </a:p>
          <a:p>
            <a:r>
              <a:rPr lang="en-GB" dirty="0" smtClean="0"/>
              <a:t>Post-accelerated REX experiments: 216.5 shifts</a:t>
            </a:r>
          </a:p>
          <a:p>
            <a:r>
              <a:rPr lang="en-GB" dirty="0" smtClean="0"/>
              <a:t>HIE-ISOLDE shifts (Oct12): 429 shifts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2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since last meeting &amp; LS1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5616" y="1556792"/>
            <a:ext cx="7653536" cy="2520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en-US" dirty="0" smtClean="0">
                <a:solidFill>
                  <a:srgbClr val="00B050"/>
                </a:solidFill>
              </a:rPr>
              <a:t>New method and groups - incomplete fusion with T-REX: Milano &amp; Cracow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TISD: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CaO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-Helicon (on GPS)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produce C and possibly </a:t>
            </a:r>
            <a:r>
              <a:rPr kumimoji="0" lang="en-GB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beams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lang="en-GB" baseline="0" dirty="0" smtClean="0">
                <a:solidFill>
                  <a:srgbClr val="00B050"/>
                </a:solidFill>
              </a:rPr>
              <a:t>The</a:t>
            </a:r>
            <a:r>
              <a:rPr lang="en-GB" dirty="0" smtClean="0">
                <a:solidFill>
                  <a:srgbClr val="00B050"/>
                </a:solidFill>
              </a:rPr>
              <a:t> only WITCH run this year</a:t>
            </a:r>
          </a:p>
          <a:p>
            <a:pPr marL="342900" lvl="0" indent="-342900">
              <a:spcBef>
                <a:spcPct val="20000"/>
              </a:spcBef>
              <a:buBlip>
                <a:blip r:embed="rId2"/>
              </a:buBlip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44Ti for astrophysics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(GPS): 44Ti source from PSI, setup behind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REX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COLLAPS (Manchester) and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some SSP users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baseline="0" dirty="0" smtClean="0">
                <a:solidFill>
                  <a:srgbClr val="00B050"/>
                </a:solidFill>
              </a:rPr>
              <a:t>Hg</a:t>
            </a:r>
            <a:r>
              <a:rPr lang="en-GB" dirty="0" smtClean="0">
                <a:solidFill>
                  <a:srgbClr val="00B050"/>
                </a:solidFill>
              </a:rPr>
              <a:t> for TAS (1st run since a few years) and priority collections</a:t>
            </a:r>
          </a:p>
          <a:p>
            <a:pPr marL="342900" indent="-342900">
              <a:spcBef>
                <a:spcPct val="20000"/>
              </a:spcBef>
              <a:buBlip>
                <a:blip r:embed="rId2"/>
              </a:buBlip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11Be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which failed in the summer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4777375"/>
            <a:ext cx="58404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LS1 times:</a:t>
            </a:r>
          </a:p>
          <a:p>
            <a:r>
              <a:rPr lang="en-GB" sz="2000" dirty="0" smtClean="0"/>
              <a:t>Protons to ISOLDE: from June 16, 2014</a:t>
            </a:r>
          </a:p>
          <a:p>
            <a:r>
              <a:rPr lang="en-GB" sz="2000" dirty="0" smtClean="0"/>
              <a:t>Protons stop on December 15, 2014</a:t>
            </a:r>
          </a:p>
          <a:p>
            <a:r>
              <a:rPr lang="en-GB" sz="2000" dirty="0" smtClean="0"/>
              <a:t>Protons back to ISOLDE – April 2015 (very preliminary)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ISOLDE publications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9"/>
            <a:ext cx="5040560" cy="3168352"/>
          </a:xfrm>
        </p:spPr>
        <p:txBody>
          <a:bodyPr/>
          <a:lstStyle/>
          <a:p>
            <a:r>
              <a:rPr lang="en-GB" dirty="0" smtClean="0"/>
              <a:t>CERN library encourages us to create an ISOLDE “space” in CDS (CERN Document Server)</a:t>
            </a:r>
          </a:p>
          <a:p>
            <a:pPr lvl="1"/>
            <a:r>
              <a:rPr lang="en-GB" dirty="0" smtClean="0"/>
              <a:t>Their team can find Theses and INTC documents,</a:t>
            </a:r>
          </a:p>
          <a:p>
            <a:pPr lvl="1"/>
            <a:r>
              <a:rPr lang="en-GB" dirty="0" smtClean="0"/>
              <a:t>But our experimentalists would need to register their articles (small work for each experiment, but large if everything done by one person)</a:t>
            </a:r>
          </a:p>
          <a:p>
            <a:endParaRPr lang="en-GB" dirty="0" smtClean="0"/>
          </a:p>
          <a:p>
            <a:r>
              <a:rPr lang="en-GB" dirty="0" smtClean="0"/>
              <a:t>Follow-up that ISOLDE theses are put in CDS</a:t>
            </a:r>
          </a:p>
          <a:p>
            <a:endParaRPr lang="en-GB" dirty="0"/>
          </a:p>
          <a:p>
            <a:r>
              <a:rPr lang="en-GB" dirty="0" smtClean="0"/>
              <a:t>Acknowledgements in articles?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07504" y="980728"/>
            <a:ext cx="8928992" cy="5760640"/>
            <a:chOff x="107504" y="980728"/>
            <a:chExt cx="8928992" cy="576064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" t="16707" r="70886" b="5717"/>
            <a:stretch/>
          </p:blipFill>
          <p:spPr bwMode="auto">
            <a:xfrm>
              <a:off x="6591984" y="980728"/>
              <a:ext cx="2444512" cy="4507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4" t="17261" r="10181" b="45881"/>
            <a:stretch/>
          </p:blipFill>
          <p:spPr bwMode="auto">
            <a:xfrm>
              <a:off x="107504" y="4619576"/>
              <a:ext cx="6305128" cy="2121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5508104" y="3429000"/>
              <a:ext cx="1152128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03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CERN Bulletin about ISOLDE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7653536" cy="4525963"/>
          </a:xfrm>
        </p:spPr>
        <p:txBody>
          <a:bodyPr/>
          <a:lstStyle/>
          <a:p>
            <a:r>
              <a:rPr lang="en-GB" dirty="0" smtClean="0"/>
              <a:t>CERN Bulletin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t="27898" r="3514" b="33093"/>
          <a:stretch/>
        </p:blipFill>
        <p:spPr bwMode="auto">
          <a:xfrm>
            <a:off x="114300" y="908720"/>
            <a:ext cx="8850086" cy="288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8522" r="4200" b="71401"/>
          <a:stretch/>
        </p:blipFill>
        <p:spPr bwMode="auto">
          <a:xfrm>
            <a:off x="107504" y="4077072"/>
            <a:ext cx="5959928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04108" y="5046019"/>
            <a:ext cx="8976404" cy="1695349"/>
            <a:chOff x="204108" y="5046019"/>
            <a:chExt cx="8976404" cy="1695349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9" t="63683" r="4200" b="25510"/>
            <a:stretch/>
          </p:blipFill>
          <p:spPr bwMode="auto">
            <a:xfrm>
              <a:off x="204108" y="5941573"/>
              <a:ext cx="5959928" cy="799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82" t="37397" r="18017" b="36983"/>
            <a:stretch/>
          </p:blipFill>
          <p:spPr bwMode="auto">
            <a:xfrm>
              <a:off x="5987617" y="5046019"/>
              <a:ext cx="3192895" cy="1670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30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 layout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460432" cy="4525963"/>
          </a:xfrm>
        </p:spPr>
        <p:txBody>
          <a:bodyPr/>
          <a:lstStyle/>
          <a:p>
            <a:r>
              <a:rPr lang="en-GB" dirty="0" smtClean="0"/>
              <a:t>Help from CERN communications team to make ISOLDE website CERN-standard</a:t>
            </a:r>
          </a:p>
          <a:p>
            <a:r>
              <a:rPr lang="en-GB" dirty="0" smtClean="0"/>
              <a:t>Our responsibility: copy content and keep it up to date (easier than now)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B40A-67BA-4787-801A-16EE65008C2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15911" r="12531"/>
          <a:stretch/>
        </p:blipFill>
        <p:spPr bwMode="auto">
          <a:xfrm>
            <a:off x="1043608" y="1844824"/>
            <a:ext cx="7036648" cy="482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1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411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Coordinator’s report</vt:lpstr>
      <vt:lpstr>Shifts 2012</vt:lpstr>
      <vt:lpstr>Delivered shifts 2012</vt:lpstr>
      <vt:lpstr>Delivered shifts 2011</vt:lpstr>
      <vt:lpstr>Remaining shifts</vt:lpstr>
      <vt:lpstr>Physics since last meeting &amp; LS1 </vt:lpstr>
      <vt:lpstr>ISOLDE publications </vt:lpstr>
      <vt:lpstr>CERN Bulletin about ISOLDE</vt:lpstr>
      <vt:lpstr>Website layout </vt:lpstr>
      <vt:lpstr>New CERN website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skreim</dc:creator>
  <cp:lastModifiedBy>Jenny Weterings</cp:lastModifiedBy>
  <cp:revision>547</cp:revision>
  <dcterms:created xsi:type="dcterms:W3CDTF">2012-03-08T16:06:15Z</dcterms:created>
  <dcterms:modified xsi:type="dcterms:W3CDTF">2013-04-08T12:00:05Z</dcterms:modified>
</cp:coreProperties>
</file>