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pdf" ContentType="application/pdf"/>
  <Default Extension="jpeg" ContentType="image/jpeg"/>
  <Default Extension="wmf" ContentType="image/x-wmf"/>
  <Default Extension="xls" ContentType="application/vnd.ms-excel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74" r:id="rId2"/>
    <p:sldId id="275" r:id="rId3"/>
    <p:sldId id="260" r:id="rId4"/>
    <p:sldId id="265" r:id="rId5"/>
    <p:sldId id="266" r:id="rId6"/>
    <p:sldId id="267" r:id="rId7"/>
    <p:sldId id="268" r:id="rId8"/>
    <p:sldId id="270" r:id="rId9"/>
    <p:sldId id="262" r:id="rId10"/>
    <p:sldId id="263" r:id="rId11"/>
    <p:sldId id="276" r:id="rId12"/>
    <p:sldId id="258" r:id="rId13"/>
    <p:sldId id="257" r:id="rId14"/>
    <p:sldId id="256" r:id="rId15"/>
    <p:sldId id="272" r:id="rId16"/>
    <p:sldId id="277" r:id="rId17"/>
    <p:sldId id="264" r:id="rId18"/>
    <p:sldId id="278" r:id="rId19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2" autoAdjust="0"/>
    <p:restoredTop sz="94660"/>
  </p:normalViewPr>
  <p:slideViewPr>
    <p:cSldViewPr snapToObjects="1"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4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ea typeface="ＭＳ Ｐゴシック" pitchFamily="65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>
                <a:ea typeface="ＭＳ Ｐゴシック" pitchFamily="65" charset="-128"/>
                <a:cs typeface="+mn-cs"/>
              </a:defRPr>
            </a:lvl1pPr>
          </a:lstStyle>
          <a:p>
            <a:pPr>
              <a:defRPr/>
            </a:pPr>
            <a:fld id="{49498E3D-F6C0-48F8-A20D-C0B89D330F7D}" type="datetimeFigureOut">
              <a:rPr lang="en-US"/>
              <a:pPr>
                <a:defRPr/>
              </a:pPr>
              <a:t>6/15/2015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ea typeface="ＭＳ Ｐゴシック" pitchFamily="65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>
                <a:ea typeface="ＭＳ Ｐゴシック" pitchFamily="65" charset="-128"/>
                <a:cs typeface="+mn-cs"/>
              </a:defRPr>
            </a:lvl1pPr>
          </a:lstStyle>
          <a:p>
            <a:pPr>
              <a:defRPr/>
            </a:pPr>
            <a:fld id="{20291F47-D694-4623-8D8A-F82858A302F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95711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400" eaLnBrk="1" hangingPunct="1"/>
            <a:fld id="{354B0A98-9182-46F8-8CE3-50E066FBE648}" type="slidenum">
              <a:rPr lang="en-US" sz="1200"/>
              <a:pPr algn="r" defTabSz="914400" eaLnBrk="1" hangingPunct="1"/>
              <a:t>1</a:t>
            </a:fld>
            <a:endParaRPr lang="en-US" sz="12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9DD44C-5403-49B2-9392-2D4CBA56E0E2}" type="slidenum">
              <a:rPr lang="en-US"/>
              <a:pPr/>
              <a:t>11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16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9316EDC-E0CC-4150-818D-C7184ACED879}" type="slidenum">
              <a:rPr lang="en-GB">
                <a:ea typeface="ＭＳ Ｐゴシック"/>
                <a:cs typeface="ＭＳ Ｐゴシック"/>
              </a:rPr>
              <a:pPr/>
              <a:t>12</a:t>
            </a:fld>
            <a:endParaRPr lang="en-GB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B49AB6-96CE-415D-8F38-C61854E67282}" type="slidenum">
              <a:rPr lang="en-GB">
                <a:ea typeface="ＭＳ Ｐゴシック"/>
                <a:cs typeface="ＭＳ Ｐゴシック"/>
              </a:rPr>
              <a:pPr/>
              <a:t>13</a:t>
            </a:fld>
            <a:endParaRPr lang="en-GB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3D2BC72-2921-4990-9866-67E7D6878B91}" type="slidenum">
              <a:rPr lang="en-GB">
                <a:ea typeface="ＭＳ Ｐゴシック"/>
                <a:cs typeface="ＭＳ Ｐゴシック"/>
              </a:rPr>
              <a:pPr/>
              <a:t>14</a:t>
            </a:fld>
            <a:endParaRPr lang="en-GB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6963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5FEEBE09-B0C6-471B-8F30-5FB310AEFFAD}" type="slidenum">
              <a:rPr lang="en-GB" sz="1200"/>
              <a:pPr algn="r" eaLnBrk="1" hangingPunct="1"/>
              <a:t>15</a:t>
            </a:fld>
            <a:endParaRPr lang="en-GB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Arial" pitchFamily="-60" charset="0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AB6F5D-166B-4C6D-9658-539295B18929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291F47-D694-4623-8D8A-F82858A302F2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93813" y="796925"/>
            <a:ext cx="4271962" cy="32035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257675"/>
            <a:ext cx="5030787" cy="3848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2581" tIns="46295" rIns="92581" bIns="4629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>
              <a:latin typeface="Arial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787D685-93E2-417C-9461-1710B41A8BBD}" type="slidenum">
              <a:rPr lang="en-US">
                <a:ea typeface="ＭＳ Ｐゴシック"/>
                <a:cs typeface="ＭＳ Ｐゴシック"/>
              </a:rPr>
              <a:pPr/>
              <a:t>5</a:t>
            </a:fld>
            <a:endParaRPr lang="en-US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>
              <a:latin typeface="Arial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866FE55-06AB-4446-AC47-CB3297857960}" type="slidenum">
              <a:rPr lang="en-US">
                <a:ea typeface="ＭＳ Ｐゴシック"/>
                <a:cs typeface="ＭＳ Ｐゴシック"/>
              </a:rPr>
              <a:pPr/>
              <a:t>6</a:t>
            </a:fld>
            <a:endParaRPr lang="en-US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139413C-8C51-4DE8-874E-3E4FFD844572}" type="slidenum">
              <a:rPr lang="en-US">
                <a:ea typeface="ＭＳ Ｐゴシック"/>
                <a:cs typeface="ＭＳ Ｐゴシック"/>
              </a:rPr>
              <a:pPr/>
              <a:t>7</a:t>
            </a:fld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7533C50-B6D9-42F3-BBDC-77F3977F5DE9}" type="slidenum">
              <a:rPr lang="en-US">
                <a:ea typeface="ＭＳ Ｐゴシック"/>
                <a:cs typeface="ＭＳ Ｐゴシック"/>
              </a:rPr>
              <a:pPr/>
              <a:t>8</a:t>
            </a:fld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</a:rPr>
              <a:t>Check au?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01CC0D-F1C6-49B8-8949-E312C8CE42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EAE200-EF21-4670-B5BF-4AD1A23CB65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BA5A6-1DA6-4654-A2A0-5DCA2A99F62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B0C417-23CD-4886-A7FD-FD12D00140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55E6F-7908-4E47-A573-CBA4B3440A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184067-F159-4B3F-B27F-9CEF45692D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DCD1E-85CE-4747-B7A4-4C3A46CF01E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E96FCD-3B40-4DD4-9B35-74563548D9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98B1F-2A40-4F93-9D27-340C36ECA9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F31F17-B17C-417D-A183-9C085747F6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B94383-0932-4F73-8E69-2860A4DC3E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11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E0D0DFED-D9D0-4B09-A24C-E35462E5889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650038" y="6416675"/>
            <a:ext cx="2024062" cy="304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eaLnBrk="1" hangingPunct="1"/>
            <a:r>
              <a:rPr lang="en-GB" sz="1400">
                <a:latin typeface="Franklin Gothic Book" pitchFamily="34" charset="0"/>
              </a:rPr>
              <a:t>SGUI meeting May 2009</a:t>
            </a:r>
          </a:p>
        </p:txBody>
      </p:sp>
      <p:sp>
        <p:nvSpPr>
          <p:cNvPr id="91144" name="Line 8"/>
          <p:cNvSpPr>
            <a:spLocks noChangeShapeType="1"/>
          </p:cNvSpPr>
          <p:nvPr userDrawn="1"/>
        </p:nvSpPr>
        <p:spPr bwMode="auto">
          <a:xfrm flipH="1">
            <a:off x="304800" y="6569075"/>
            <a:ext cx="6345238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/>
          <a:cs typeface="ＭＳ Ｐゴシック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/>
          <a:cs typeface="ＭＳ Ｐゴシック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/>
          <a:cs typeface="ＭＳ Ｐゴシック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/>
          <a:cs typeface="ＭＳ Ｐゴシック"/>
        </a:defRPr>
      </a:lvl5pPr>
      <a:lvl6pPr marL="4572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/>
          <a:cs typeface="ＭＳ Ｐゴシック"/>
        </a:defRPr>
      </a:lvl6pPr>
      <a:lvl7pPr marL="9144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/>
          <a:cs typeface="ＭＳ Ｐゴシック"/>
        </a:defRPr>
      </a:lvl7pPr>
      <a:lvl8pPr marL="13716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/>
          <a:cs typeface="ＭＳ Ｐゴシック"/>
        </a:defRPr>
      </a:lvl8pPr>
      <a:lvl9pPr marL="18288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/>
          <a:cs typeface="ＭＳ Ｐゴシック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d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9.pdf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24.w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5.png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wmf"/><Relationship Id="rId11" Type="http://schemas.openxmlformats.org/officeDocument/2006/relationships/image" Target="../media/image23.wmf"/><Relationship Id="rId5" Type="http://schemas.openxmlformats.org/officeDocument/2006/relationships/oleObject" Target="../embeddings/Microsoft_Excel_97-2003_Worksheet1.xls"/><Relationship Id="rId10" Type="http://schemas.openxmlformats.org/officeDocument/2006/relationships/oleObject" Target="../embeddings/oleObject3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2.wmf"/><Relationship Id="rId14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6"/>
          <p:cNvSpPr txBox="1">
            <a:spLocks noChangeArrowheads="1"/>
          </p:cNvSpPr>
          <p:nvPr/>
        </p:nvSpPr>
        <p:spPr bwMode="auto">
          <a:xfrm>
            <a:off x="1301750" y="4724400"/>
            <a:ext cx="63944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742950" lvl="1" indent="-285750" defTabSz="914400" eaLnBrk="1" hangingPunct="1">
              <a:buFontTx/>
              <a:buChar char="•"/>
            </a:pPr>
            <a:r>
              <a:rPr lang="en-US" sz="1700">
                <a:solidFill>
                  <a:schemeClr val="bg1"/>
                </a:solidFill>
                <a:latin typeface="Helvetica Neue UltraLight" pitchFamily="1" charset="0"/>
              </a:rPr>
              <a:t>Implementing the Solid State Laser upgrade</a:t>
            </a:r>
          </a:p>
          <a:p>
            <a:pPr marL="742950" lvl="1" indent="-285750" defTabSz="914400" eaLnBrk="1" hangingPunct="1">
              <a:buFontTx/>
              <a:buChar char="•"/>
            </a:pPr>
            <a:r>
              <a:rPr lang="en-US" sz="1700">
                <a:solidFill>
                  <a:schemeClr val="bg1"/>
                </a:solidFill>
                <a:latin typeface="Helvetica Neue UltraLight" pitchFamily="1" charset="0"/>
              </a:rPr>
              <a:t>Ionization scheme development at LARIS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5"/>
          <p:cNvSpPr>
            <a:spLocks noChangeArrowheads="1"/>
          </p:cNvSpPr>
          <p:nvPr/>
        </p:nvSpPr>
        <p:spPr bwMode="auto">
          <a:xfrm>
            <a:off x="706438" y="990600"/>
            <a:ext cx="733425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buClr>
                <a:srgbClr val="62FC24"/>
              </a:buClr>
              <a:buSzPct val="60000"/>
              <a:buFont typeface="Wingdings" pitchFamily="2" charset="2"/>
              <a:buChar char="n"/>
            </a:pPr>
            <a:r>
              <a:rPr lang="en-US" sz="2000"/>
              <a:t>More laser power</a:t>
            </a:r>
          </a:p>
          <a:p>
            <a:pPr marL="342900" indent="-342900">
              <a:lnSpc>
                <a:spcPct val="90000"/>
              </a:lnSpc>
              <a:buClr>
                <a:srgbClr val="62FC24"/>
              </a:buClr>
              <a:buSzPct val="60000"/>
              <a:buFont typeface="Wingdings" pitchFamily="2" charset="2"/>
              <a:buChar char="n"/>
            </a:pPr>
            <a:r>
              <a:rPr lang="en-US" sz="2000"/>
              <a:t>Short-time stability of SSL power is much higher </a:t>
            </a:r>
          </a:p>
          <a:p>
            <a:pPr marL="342900" indent="-342900">
              <a:lnSpc>
                <a:spcPct val="90000"/>
              </a:lnSpc>
              <a:buClr>
                <a:srgbClr val="62FC24"/>
              </a:buClr>
              <a:buSzPct val="60000"/>
              <a:buFont typeface="Wingdings" pitchFamily="2" charset="2"/>
              <a:buChar char="n"/>
            </a:pPr>
            <a:r>
              <a:rPr lang="en-US" sz="2000"/>
              <a:t>SSL requires much less supervision</a:t>
            </a:r>
          </a:p>
          <a:p>
            <a:pPr marL="342900" indent="-342900">
              <a:lnSpc>
                <a:spcPct val="90000"/>
              </a:lnSpc>
              <a:buClr>
                <a:srgbClr val="62FC24"/>
              </a:buClr>
              <a:buSzPct val="60000"/>
              <a:buFont typeface="Wingdings" pitchFamily="2" charset="2"/>
              <a:buChar char="n"/>
            </a:pPr>
            <a:r>
              <a:rPr lang="en-US" sz="2000"/>
              <a:t>Time from cold start of SSL to nominal operation ~ 30 min.</a:t>
            </a:r>
          </a:p>
          <a:p>
            <a:pPr marL="342900" indent="-342900">
              <a:lnSpc>
                <a:spcPct val="90000"/>
              </a:lnSpc>
              <a:buClr>
                <a:srgbClr val="62FC24"/>
              </a:buClr>
              <a:buSzPct val="60000"/>
              <a:buFont typeface="Wingdings" pitchFamily="2" charset="2"/>
              <a:buChar char="n"/>
            </a:pPr>
            <a:r>
              <a:rPr lang="en-US" sz="2000"/>
              <a:t>No electromagnetic noise to experimental hall from RILIS</a:t>
            </a:r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706438" y="2835275"/>
            <a:ext cx="765175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buClr>
                <a:schemeClr val="accent1"/>
              </a:buClr>
              <a:buSzPct val="60000"/>
              <a:buFont typeface="Wingdings" pitchFamily="2" charset="2"/>
              <a:buChar char="n"/>
            </a:pPr>
            <a:r>
              <a:rPr lang="en-US" sz="2000"/>
              <a:t>SSL alignment and repair is possible only at EdgeWave </a:t>
            </a:r>
          </a:p>
          <a:p>
            <a:pPr marL="342900" indent="-342900">
              <a:buClr>
                <a:schemeClr val="accent1"/>
              </a:buClr>
              <a:buSzPct val="60000"/>
              <a:buFont typeface="Wingdings" pitchFamily="2" charset="2"/>
              <a:buChar char="n"/>
            </a:pPr>
            <a:r>
              <a:rPr lang="en-US" sz="2000"/>
              <a:t>SSL beam focusing in a far-field is not so efficient as expected</a:t>
            </a:r>
          </a:p>
          <a:p>
            <a:pPr marL="342900" indent="-342900">
              <a:buClr>
                <a:schemeClr val="accent1"/>
              </a:buClr>
              <a:buSzPct val="60000"/>
              <a:buFont typeface="Wingdings" pitchFamily="2" charset="2"/>
              <a:buChar char="n"/>
            </a:pPr>
            <a:r>
              <a:rPr lang="en-US" sz="2000"/>
              <a:t>Use of UV beam should be minimized to avoid crystal damage</a:t>
            </a:r>
          </a:p>
          <a:p>
            <a:pPr marL="342900" indent="-342900">
              <a:buClr>
                <a:schemeClr val="accent1"/>
              </a:buClr>
              <a:buSzPct val="60000"/>
              <a:buFont typeface="Wingdings" pitchFamily="2" charset="2"/>
              <a:buChar char="n"/>
            </a:pPr>
            <a:r>
              <a:rPr lang="en-US" sz="2000"/>
              <a:t>Efficiency of dye lasers is reduced due to shorter pump pulse</a:t>
            </a:r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706438" y="4448175"/>
            <a:ext cx="7872412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buClr>
                <a:srgbClr val="FF9900"/>
              </a:buClr>
              <a:buSzPct val="60000"/>
              <a:buFont typeface="Wingdings" pitchFamily="2" charset="2"/>
              <a:buChar char="n"/>
            </a:pPr>
            <a:r>
              <a:rPr lang="en-US" sz="2000"/>
              <a:t>More time is required between runs for RILIS setup optimization</a:t>
            </a:r>
          </a:p>
          <a:p>
            <a:pPr marL="342900" indent="-342900">
              <a:buClr>
                <a:srgbClr val="FF9900"/>
              </a:buClr>
              <a:buSzPct val="60000"/>
              <a:buFont typeface="Wingdings" pitchFamily="2" charset="2"/>
              <a:buChar char="n"/>
            </a:pPr>
            <a:r>
              <a:rPr lang="en-US" sz="2000"/>
              <a:t>New ionization scheme is needed for Mn</a:t>
            </a:r>
          </a:p>
          <a:p>
            <a:pPr marL="342900" indent="-342900">
              <a:buClr>
                <a:srgbClr val="FF9900"/>
              </a:buClr>
              <a:buSzPct val="60000"/>
              <a:buFont typeface="Wingdings" pitchFamily="2" charset="2"/>
              <a:buChar char="n"/>
            </a:pPr>
            <a:r>
              <a:rPr lang="en-US" sz="2000"/>
              <a:t>CVL is to be kept as a backup during at least 2009</a:t>
            </a:r>
          </a:p>
          <a:p>
            <a:pPr marL="342900" indent="-342900">
              <a:buClr>
                <a:srgbClr val="FF9900"/>
              </a:buClr>
              <a:buSzPct val="60000"/>
              <a:buFont typeface="Wingdings" pitchFamily="2" charset="2"/>
              <a:buChar char="n"/>
            </a:pPr>
            <a:r>
              <a:rPr lang="en-US" sz="2000"/>
              <a:t>Operation of dye lasers and harmonics generators still requires continuous supervision by laser specialists </a:t>
            </a:r>
          </a:p>
        </p:txBody>
      </p:sp>
      <p:sp>
        <p:nvSpPr>
          <p:cNvPr id="3" name="Rectangle 291"/>
          <p:cNvSpPr>
            <a:spLocks noChangeArrowheads="1"/>
          </p:cNvSpPr>
          <p:nvPr/>
        </p:nvSpPr>
        <p:spPr bwMode="auto">
          <a:xfrm>
            <a:off x="25400" y="0"/>
            <a:ext cx="820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000">
                <a:solidFill>
                  <a:srgbClr val="7403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RILIS pump laser upgrade key points</a:t>
            </a:r>
          </a:p>
        </p:txBody>
      </p:sp>
      <p:sp>
        <p:nvSpPr>
          <p:cNvPr id="62471" name="Line 7"/>
          <p:cNvSpPr>
            <a:spLocks noChangeShapeType="1"/>
          </p:cNvSpPr>
          <p:nvPr/>
        </p:nvSpPr>
        <p:spPr bwMode="auto">
          <a:xfrm flipH="1">
            <a:off x="4572000" y="228600"/>
            <a:ext cx="400685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2" grpId="0"/>
      <p:bldP spid="5530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040"/>
          <p:cNvSpPr txBox="1">
            <a:spLocks noChangeArrowheads="1"/>
          </p:cNvSpPr>
          <p:nvPr/>
        </p:nvSpPr>
        <p:spPr bwMode="auto">
          <a:xfrm>
            <a:off x="609600" y="742950"/>
            <a:ext cx="7417000" cy="350865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Helvetica" pitchFamily="16" charset="0"/>
              </a:rPr>
              <a:t>Primary objectives:</a:t>
            </a:r>
          </a:p>
          <a:p>
            <a:endParaRPr lang="en-US" sz="1200" b="1" dirty="0">
              <a:latin typeface="Helvetica" pitchFamily="16" charset="0"/>
            </a:endParaRPr>
          </a:p>
          <a:p>
            <a:pPr lvl="1">
              <a:buFont typeface="Wingdings" pitchFamily="16" charset="2"/>
              <a:buChar char="§"/>
            </a:pPr>
            <a:r>
              <a:rPr lang="en-US" sz="1200" b="1" dirty="0">
                <a:latin typeface="Helvetica" pitchFamily="16" charset="0"/>
              </a:rPr>
              <a:t>  Investigate new ionization schemes (free from ISOLDE scheduling)</a:t>
            </a:r>
          </a:p>
          <a:p>
            <a:pPr lvl="1">
              <a:buFont typeface="Wingdings" pitchFamily="16" charset="2"/>
              <a:buChar char="§"/>
            </a:pPr>
            <a:r>
              <a:rPr lang="en-US" sz="1200" b="1" dirty="0">
                <a:latin typeface="Helvetica" pitchFamily="16" charset="0"/>
              </a:rPr>
              <a:t>  Improve upon current schemes that rely on non-resonant ionization</a:t>
            </a:r>
          </a:p>
          <a:p>
            <a:pPr lvl="1">
              <a:buFont typeface="Wingdings" pitchFamily="16" charset="2"/>
              <a:buNone/>
            </a:pPr>
            <a:r>
              <a:rPr lang="en-US" sz="1200" b="1" dirty="0">
                <a:latin typeface="Helvetica" pitchFamily="16" charset="0"/>
              </a:rPr>
              <a:t>	</a:t>
            </a:r>
            <a:r>
              <a:rPr lang="en-US" sz="1200" dirty="0">
                <a:latin typeface="Helvetica" pitchFamily="16" charset="0"/>
              </a:rPr>
              <a:t>- search for auto-ionizing states</a:t>
            </a:r>
            <a:endParaRPr lang="en-US" sz="1200" b="1" dirty="0">
              <a:latin typeface="Helvetica" pitchFamily="16" charset="0"/>
            </a:endParaRPr>
          </a:p>
          <a:p>
            <a:pPr lvl="1">
              <a:buFont typeface="Wingdings" pitchFamily="16" charset="2"/>
              <a:buChar char="§"/>
            </a:pPr>
            <a:r>
              <a:rPr lang="en-US" sz="1200" b="1" dirty="0">
                <a:latin typeface="Helvetica" pitchFamily="16" charset="0"/>
              </a:rPr>
              <a:t>  Prepare for RILIS transition Solid State Laser system</a:t>
            </a:r>
          </a:p>
          <a:p>
            <a:pPr lvl="2">
              <a:buFont typeface="Wingdings" pitchFamily="16" charset="2"/>
              <a:buNone/>
            </a:pPr>
            <a:r>
              <a:rPr lang="en-US" sz="1200" dirty="0">
                <a:latin typeface="Helvetica" pitchFamily="16" charset="0"/>
              </a:rPr>
              <a:t>- different wavelength range (532 nm and 355 nm pumped dye lasers)</a:t>
            </a:r>
          </a:p>
          <a:p>
            <a:endParaRPr lang="en-US" sz="1400" dirty="0">
              <a:latin typeface="Helvetica" pitchFamily="16" charset="0"/>
            </a:endParaRPr>
          </a:p>
          <a:p>
            <a:r>
              <a:rPr lang="en-US" sz="1400" b="1" dirty="0">
                <a:latin typeface="Helvetica" pitchFamily="16" charset="0"/>
              </a:rPr>
              <a:t>Secondary objectives:</a:t>
            </a:r>
          </a:p>
          <a:p>
            <a:endParaRPr lang="en-US" sz="1200" b="1" dirty="0">
              <a:latin typeface="Helvetica" pitchFamily="16" charset="0"/>
            </a:endParaRPr>
          </a:p>
          <a:p>
            <a:pPr lvl="1">
              <a:buFont typeface="Wingdings" pitchFamily="16" charset="2"/>
              <a:buChar char="§"/>
            </a:pPr>
            <a:r>
              <a:rPr lang="en-US" sz="1200" b="1" dirty="0">
                <a:latin typeface="Helvetica" pitchFamily="16" charset="0"/>
              </a:rPr>
              <a:t>  Investigate RILIS selectivity improvements</a:t>
            </a:r>
          </a:p>
          <a:p>
            <a:pPr lvl="1">
              <a:buFont typeface="Wingdings" pitchFamily="16" charset="2"/>
              <a:buNone/>
            </a:pPr>
            <a:r>
              <a:rPr lang="en-US" sz="1200" b="1" dirty="0">
                <a:latin typeface="Helvetica" pitchFamily="16" charset="0"/>
              </a:rPr>
              <a:t>	</a:t>
            </a:r>
            <a:r>
              <a:rPr lang="en-US" sz="1200" dirty="0">
                <a:latin typeface="Helvetica" pitchFamily="16" charset="0"/>
              </a:rPr>
              <a:t>- HFS measurements (isomer selectivity)</a:t>
            </a:r>
          </a:p>
          <a:p>
            <a:pPr lvl="1">
              <a:buFont typeface="Wingdings" pitchFamily="16" charset="2"/>
              <a:buNone/>
            </a:pPr>
            <a:r>
              <a:rPr lang="en-US" sz="1200" dirty="0">
                <a:latin typeface="Helvetica" pitchFamily="16" charset="0"/>
              </a:rPr>
              <a:t>	- Hot cavity optimization / material testing</a:t>
            </a:r>
          </a:p>
          <a:p>
            <a:endParaRPr lang="en-US" sz="1200" dirty="0">
              <a:latin typeface="Helvetica" pitchFamily="16" charset="0"/>
            </a:endParaRPr>
          </a:p>
          <a:p>
            <a:r>
              <a:rPr lang="en-US" sz="1400" b="1" dirty="0">
                <a:latin typeface="Helvetica" pitchFamily="16" charset="0"/>
              </a:rPr>
              <a:t>Tertiary objectives:</a:t>
            </a:r>
          </a:p>
          <a:p>
            <a:endParaRPr lang="en-US" sz="1200" b="1" dirty="0">
              <a:latin typeface="Helvetica" pitchFamily="16" charset="0"/>
            </a:endParaRPr>
          </a:p>
          <a:p>
            <a:pPr lvl="1">
              <a:buFont typeface="Wingdings" pitchFamily="16" charset="2"/>
              <a:buChar char="§"/>
            </a:pPr>
            <a:r>
              <a:rPr lang="en-US" sz="1200" dirty="0">
                <a:latin typeface="Helvetica" pitchFamily="16" charset="0"/>
              </a:rPr>
              <a:t>  Questions related to fundamental atomic spectroscopy, e.g. accurate determination of atomic ionization potentials.</a:t>
            </a:r>
          </a:p>
          <a:p>
            <a:endParaRPr lang="en-US" sz="1200" dirty="0">
              <a:latin typeface="Helvetica" pitchFamily="16" charset="0"/>
            </a:endParaRPr>
          </a:p>
        </p:txBody>
      </p:sp>
      <p:sp>
        <p:nvSpPr>
          <p:cNvPr id="74755" name="Rectangle 1027"/>
          <p:cNvSpPr>
            <a:spLocks noChangeArrowheads="1"/>
          </p:cNvSpPr>
          <p:nvPr/>
        </p:nvSpPr>
        <p:spPr bwMode="auto">
          <a:xfrm>
            <a:off x="25400" y="0"/>
            <a:ext cx="7899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74032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Grande" pitchFamily="16" charset="0"/>
                <a:ea typeface="ＭＳ Ｐゴシック" pitchFamily="16" charset="-128"/>
                <a:cs typeface="ＭＳ Ｐゴシック" pitchFamily="16" charset="-128"/>
              </a:rPr>
              <a:t>The </a:t>
            </a:r>
            <a:r>
              <a:rPr lang="en-US" sz="2000" dirty="0" err="1" smtClean="0">
                <a:solidFill>
                  <a:srgbClr val="FB1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Grande" pitchFamily="16" charset="0"/>
                <a:ea typeface="ＭＳ Ｐゴシック" pitchFamily="16" charset="-128"/>
                <a:cs typeface="ＭＳ Ｐゴシック" pitchFamily="16" charset="-128"/>
              </a:rPr>
              <a:t>LA</a:t>
            </a:r>
            <a:r>
              <a:rPr lang="en-US" sz="2000" dirty="0" err="1" smtClean="0">
                <a:solidFill>
                  <a:srgbClr val="74032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Grande" pitchFamily="16" charset="0"/>
                <a:ea typeface="ＭＳ Ｐゴシック" pitchFamily="16" charset="-128"/>
                <a:cs typeface="ＭＳ Ｐゴシック" pitchFamily="16" charset="-128"/>
              </a:rPr>
              <a:t>ser</a:t>
            </a:r>
            <a:r>
              <a:rPr lang="en-US" sz="2000" dirty="0" smtClean="0">
                <a:solidFill>
                  <a:srgbClr val="FB1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Grande" pitchFamily="16" charset="0"/>
                <a:ea typeface="ＭＳ Ｐゴシック" pitchFamily="16" charset="-128"/>
                <a:cs typeface="ＭＳ Ｐゴシック" pitchFamily="16" charset="-128"/>
              </a:rPr>
              <a:t> R</a:t>
            </a:r>
            <a:r>
              <a:rPr lang="en-US" sz="2000" dirty="0" smtClean="0">
                <a:solidFill>
                  <a:srgbClr val="74032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Grande" pitchFamily="16" charset="0"/>
                <a:ea typeface="ＭＳ Ｐゴシック" pitchFamily="16" charset="-128"/>
                <a:cs typeface="ＭＳ Ｐゴシック" pitchFamily="16" charset="-128"/>
              </a:rPr>
              <a:t>esonance</a:t>
            </a:r>
            <a:r>
              <a:rPr lang="en-US" sz="2000" dirty="0" smtClean="0">
                <a:solidFill>
                  <a:srgbClr val="FB1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Grande" pitchFamily="16" charset="0"/>
                <a:ea typeface="ＭＳ Ｐゴシック" pitchFamily="16" charset="-128"/>
                <a:cs typeface="ＭＳ Ｐゴシック" pitchFamily="16" charset="-128"/>
              </a:rPr>
              <a:t> I</a:t>
            </a:r>
            <a:r>
              <a:rPr lang="en-US" sz="2000" dirty="0" smtClean="0">
                <a:solidFill>
                  <a:srgbClr val="74032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Grande" pitchFamily="16" charset="0"/>
                <a:ea typeface="ＭＳ Ｐゴシック" pitchFamily="16" charset="-128"/>
                <a:cs typeface="ＭＳ Ｐゴシック" pitchFamily="16" charset="-128"/>
              </a:rPr>
              <a:t>onization</a:t>
            </a:r>
            <a:r>
              <a:rPr lang="en-US" sz="2000" dirty="0" smtClean="0">
                <a:solidFill>
                  <a:srgbClr val="FB1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Grande" pitchFamily="16" charset="0"/>
                <a:ea typeface="ＭＳ Ｐゴシック" pitchFamily="16" charset="-128"/>
                <a:cs typeface="ＭＳ Ｐゴシック" pitchFamily="16" charset="-128"/>
              </a:rPr>
              <a:t> S</a:t>
            </a:r>
            <a:r>
              <a:rPr lang="en-US" sz="2000" dirty="0" smtClean="0">
                <a:solidFill>
                  <a:srgbClr val="74032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Grande" pitchFamily="16" charset="0"/>
                <a:ea typeface="ＭＳ Ｐゴシック" pitchFamily="16" charset="-128"/>
                <a:cs typeface="ＭＳ Ｐゴシック" pitchFamily="16" charset="-128"/>
              </a:rPr>
              <a:t>pectroscopy</a:t>
            </a:r>
            <a:r>
              <a:rPr lang="en-US" sz="2000" dirty="0" smtClean="0">
                <a:solidFill>
                  <a:srgbClr val="FB1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Grande" pitchFamily="16" charset="0"/>
                <a:ea typeface="ＭＳ Ｐゴシック" pitchFamily="16" charset="-128"/>
                <a:cs typeface="ＭＳ Ｐゴシック" pitchFamily="16" charset="-128"/>
              </a:rPr>
              <a:t> </a:t>
            </a:r>
            <a:r>
              <a:rPr lang="en-US" sz="2000" dirty="0">
                <a:solidFill>
                  <a:srgbClr val="74032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Grande" pitchFamily="16" charset="0"/>
                <a:ea typeface="ＭＳ Ｐゴシック" pitchFamily="16" charset="-128"/>
                <a:cs typeface="ＭＳ Ｐゴシック" pitchFamily="16" charset="-128"/>
              </a:rPr>
              <a:t>Laboratory</a:t>
            </a:r>
            <a:r>
              <a:rPr lang="en-US" sz="2000" dirty="0">
                <a:solidFill>
                  <a:srgbClr val="FB1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Grande" pitchFamily="16" charset="0"/>
                <a:ea typeface="ＭＳ Ｐゴシック" pitchFamily="16" charset="-128"/>
                <a:cs typeface="ＭＳ Ｐゴシック" pitchFamily="16" charset="-128"/>
              </a:rPr>
              <a:t> </a:t>
            </a:r>
          </a:p>
        </p:txBody>
      </p:sp>
      <p:sp>
        <p:nvSpPr>
          <p:cNvPr id="74756" name="Rectangle 1028"/>
          <p:cNvSpPr>
            <a:spLocks noChangeArrowheads="1"/>
          </p:cNvSpPr>
          <p:nvPr/>
        </p:nvSpPr>
        <p:spPr bwMode="auto">
          <a:xfrm>
            <a:off x="381000" y="317500"/>
            <a:ext cx="243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dirty="0">
                <a:effectLst>
                  <a:outerShdw blurRad="38100" dist="38100" dir="2700000" algn="tl">
                    <a:srgbClr val="DDDDDD"/>
                  </a:outerShdw>
                </a:effectLst>
                <a:latin typeface="Century Gothic" pitchFamily="16" charset="0"/>
                <a:ea typeface="ＭＳ Ｐゴシック" pitchFamily="16" charset="-128"/>
                <a:cs typeface="ＭＳ Ｐゴシック" pitchFamily="16" charset="-128"/>
              </a:rPr>
              <a:t>- Introduction</a:t>
            </a:r>
          </a:p>
        </p:txBody>
      </p:sp>
      <p:sp>
        <p:nvSpPr>
          <p:cNvPr id="16389" name="Text Box 1036"/>
          <p:cNvSpPr txBox="1">
            <a:spLocks noChangeArrowheads="1"/>
          </p:cNvSpPr>
          <p:nvPr/>
        </p:nvSpPr>
        <p:spPr bwMode="auto">
          <a:xfrm>
            <a:off x="662880" y="4764088"/>
            <a:ext cx="283186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FEDOSSEEV, Valentine (CERN)</a:t>
            </a:r>
            <a:endParaRPr lang="en-US" sz="1400"/>
          </a:p>
          <a:p>
            <a:r>
              <a:rPr lang="en-US" sz="1400"/>
              <a:t>LINDROOS, Mats (CERN)</a:t>
            </a:r>
          </a:p>
          <a:p>
            <a:r>
              <a:rPr lang="en-US" sz="1400"/>
              <a:t>LOSITO, Roberto (CERN)</a:t>
            </a:r>
          </a:p>
          <a:p>
            <a:r>
              <a:rPr lang="en-US" sz="1400"/>
              <a:t>MARSH, Bruce (CERN)</a:t>
            </a:r>
          </a:p>
        </p:txBody>
      </p:sp>
      <p:sp>
        <p:nvSpPr>
          <p:cNvPr id="16390" name="Text Box 1037"/>
          <p:cNvSpPr txBox="1">
            <a:spLocks noChangeArrowheads="1"/>
          </p:cNvSpPr>
          <p:nvPr/>
        </p:nvSpPr>
        <p:spPr bwMode="auto">
          <a:xfrm>
            <a:off x="2258606" y="5905500"/>
            <a:ext cx="45231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Helvetica" pitchFamily="16" charset="0"/>
              </a:rPr>
              <a:t>Funding: Knut and Alice Wallenberg Foundation</a:t>
            </a:r>
          </a:p>
        </p:txBody>
      </p:sp>
      <p:pic>
        <p:nvPicPr>
          <p:cNvPr id="16391" name="Picture 10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6606" y="5791200"/>
            <a:ext cx="611187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Rectangle 1042"/>
          <p:cNvSpPr>
            <a:spLocks noChangeArrowheads="1"/>
          </p:cNvSpPr>
          <p:nvPr/>
        </p:nvSpPr>
        <p:spPr bwMode="auto">
          <a:xfrm>
            <a:off x="3445767" y="4945063"/>
            <a:ext cx="463143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BERG, Lars-Erik (Royal Institute of Technology)</a:t>
            </a:r>
          </a:p>
          <a:p>
            <a:r>
              <a:rPr lang="en-US" sz="1400" dirty="0"/>
              <a:t>LAUNILA, Olli (Royal Institute of Technology</a:t>
            </a:r>
            <a:r>
              <a:rPr lang="en-US" sz="1400" dirty="0" smtClean="0"/>
              <a:t>)</a:t>
            </a:r>
          </a:p>
          <a:p>
            <a:r>
              <a:rPr lang="en-US" sz="1400" dirty="0" smtClean="0"/>
              <a:t>SJOEDIN, </a:t>
            </a:r>
            <a:r>
              <a:rPr lang="en-US" sz="1400" dirty="0" err="1" smtClean="0"/>
              <a:t>Marica</a:t>
            </a:r>
            <a:r>
              <a:rPr lang="en-US" sz="1400" dirty="0" smtClean="0"/>
              <a:t> (Royal Institute of Technology) </a:t>
            </a:r>
          </a:p>
          <a:p>
            <a:r>
              <a:rPr lang="en-US" sz="1400" dirty="0" smtClean="0"/>
              <a:t>TRANSTRÖMER</a:t>
            </a:r>
            <a:r>
              <a:rPr lang="en-US" sz="1400" dirty="0"/>
              <a:t>, </a:t>
            </a:r>
            <a:r>
              <a:rPr lang="en-US" sz="1400" dirty="0" err="1"/>
              <a:t>Göran</a:t>
            </a:r>
            <a:r>
              <a:rPr lang="en-US" sz="1400" dirty="0"/>
              <a:t> (Royal Institute of Technology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16393" name="Rectangle 1043"/>
          <p:cNvSpPr>
            <a:spLocks noChangeArrowheads="1"/>
          </p:cNvSpPr>
          <p:nvPr/>
        </p:nvSpPr>
        <p:spPr bwMode="auto">
          <a:xfrm>
            <a:off x="588267" y="4425951"/>
            <a:ext cx="22893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191ED6"/>
                </a:solidFill>
                <a:latin typeface="Helvetica" pitchFamily="16" charset="0"/>
              </a:rPr>
              <a:t>CERN/KTH collaboration</a:t>
            </a: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H="1">
            <a:off x="7467600" y="228600"/>
            <a:ext cx="111125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96"/>
          <p:cNvSpPr>
            <a:spLocks noChangeArrowheads="1"/>
          </p:cNvSpPr>
          <p:nvPr/>
        </p:nvSpPr>
        <p:spPr bwMode="auto">
          <a:xfrm>
            <a:off x="228600" y="2667000"/>
            <a:ext cx="3581400" cy="2031325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entury Gothic" pitchFamily="65" charset="0"/>
                <a:ea typeface="ＭＳ Ｐゴシック" pitchFamily="65" charset="-128"/>
              </a:rPr>
              <a:t>Two complimentary atomic beam sources:</a:t>
            </a:r>
            <a:endParaRPr lang="en-US" sz="14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entury Gothic" pitchFamily="65" charset="0"/>
              <a:ea typeface="ＭＳ Ｐゴシック" pitchFamily="65" charset="-128"/>
              <a:cs typeface="+mn-cs"/>
            </a:endParaRPr>
          </a:p>
          <a:p>
            <a:pPr eaLnBrk="1" hangingPunct="1">
              <a:buFont typeface="Wingdings" charset="2"/>
              <a:buChar char="§"/>
              <a:defRPr/>
            </a:pPr>
            <a:r>
              <a:rPr lang="en-US" sz="14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entury Gothic" pitchFamily="65" charset="0"/>
                <a:ea typeface="ＭＳ Ｐゴシック" pitchFamily="65" charset="-128"/>
                <a:cs typeface="+mn-cs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entury Gothic" pitchFamily="65" charset="0"/>
                <a:ea typeface="ＭＳ Ｐゴシック" pitchFamily="65" charset="-128"/>
                <a:cs typeface="+mn-cs"/>
              </a:rPr>
              <a:t>Rotating rod laser ablation source with gas extraction and TOFMS.</a:t>
            </a:r>
          </a:p>
          <a:p>
            <a:pPr eaLnBrk="1" hangingPunct="1">
              <a:defRPr/>
            </a:pPr>
            <a:r>
              <a:rPr lang="en-US" sz="14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entury Gothic" pitchFamily="65" charset="0"/>
                <a:ea typeface="ＭＳ Ｐゴシック" pitchFamily="65" charset="-128"/>
                <a:cs typeface="+mn-cs"/>
              </a:rPr>
              <a:t>Suitable for study of refractory elements.</a:t>
            </a:r>
          </a:p>
          <a:p>
            <a:pPr eaLnBrk="1" hangingPunct="1">
              <a:buFont typeface="Wingdings" charset="2"/>
              <a:buChar char="§"/>
              <a:defRPr/>
            </a:pPr>
            <a:r>
              <a:rPr lang="en-US" sz="14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entury Gothic" pitchFamily="65" charset="0"/>
                <a:ea typeface="ＭＳ Ｐゴシック" pitchFamily="65" charset="-128"/>
                <a:cs typeface="+mn-cs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entury Gothic" pitchFamily="65" charset="0"/>
                <a:ea typeface="ＭＳ Ｐゴシック" pitchFamily="65" charset="-128"/>
                <a:cs typeface="+mn-cs"/>
              </a:rPr>
              <a:t>Tantalum oven atom source with residual gas analyzer and TOFMS.</a:t>
            </a:r>
          </a:p>
          <a:p>
            <a:pPr eaLnBrk="1" hangingPunct="1">
              <a:defRPr/>
            </a:pPr>
            <a:r>
              <a:rPr lang="en-US" sz="14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entury Gothic" pitchFamily="65" charset="0"/>
                <a:ea typeface="ＭＳ Ｐゴシック" pitchFamily="65" charset="-128"/>
                <a:cs typeface="+mn-cs"/>
              </a:rPr>
              <a:t>For ISOLDE specific elements</a:t>
            </a:r>
          </a:p>
          <a:p>
            <a:pPr eaLnBrk="1" hangingPunct="1">
              <a:defRPr/>
            </a:pPr>
            <a:endParaRPr lang="en-US" sz="1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entury Gothic" pitchFamily="65" charset="0"/>
              <a:ea typeface="ＭＳ Ｐゴシック" pitchFamily="65" charset="-128"/>
              <a:cs typeface="+mn-cs"/>
            </a:endParaRPr>
          </a:p>
        </p:txBody>
      </p:sp>
      <p:pic>
        <p:nvPicPr>
          <p:cNvPr id="15362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3938" y="381000"/>
            <a:ext cx="5580062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91"/>
          <p:cNvSpPr>
            <a:spLocks noChangeArrowheads="1"/>
          </p:cNvSpPr>
          <p:nvPr/>
        </p:nvSpPr>
        <p:spPr bwMode="auto">
          <a:xfrm>
            <a:off x="25400" y="0"/>
            <a:ext cx="820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000" dirty="0" smtClean="0">
                <a:solidFill>
                  <a:srgbClr val="7403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LARIS overview</a:t>
            </a:r>
            <a:endParaRPr lang="en-US" sz="2000" dirty="0">
              <a:solidFill>
                <a:srgbClr val="740321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5" name="Rectangle 296"/>
          <p:cNvSpPr>
            <a:spLocks noChangeArrowheads="1"/>
          </p:cNvSpPr>
          <p:nvPr/>
        </p:nvSpPr>
        <p:spPr bwMode="auto">
          <a:xfrm>
            <a:off x="228600" y="914400"/>
            <a:ext cx="3581400" cy="1600438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entury Gothic" pitchFamily="65" charset="0"/>
                <a:ea typeface="ＭＳ Ｐゴシック" pitchFamily="65" charset="-128"/>
                <a:cs typeface="+mn-cs"/>
              </a:rPr>
              <a:t>Versatile system of </a:t>
            </a: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entury Gothic" pitchFamily="65" charset="0"/>
                <a:ea typeface="ＭＳ Ｐゴシック" pitchFamily="65" charset="-128"/>
                <a:cs typeface="+mn-cs"/>
              </a:rPr>
              <a:t>three tunable 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entury Gothic" pitchFamily="65" charset="0"/>
                <a:ea typeface="ＭＳ Ｐゴシック" pitchFamily="65" charset="-128"/>
                <a:cs typeface="+mn-cs"/>
              </a:rPr>
              <a:t>lasers </a:t>
            </a:r>
            <a:r>
              <a:rPr 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entury Gothic" pitchFamily="65" charset="0"/>
                <a:ea typeface="ＭＳ Ｐゴシック" pitchFamily="65" charset="-128"/>
                <a:cs typeface="+mn-cs"/>
              </a:rPr>
              <a:t>operating at 10 Hz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entury Gothic" pitchFamily="65" charset="0"/>
                <a:ea typeface="ＭＳ Ｐゴシック" pitchFamily="65" charset="-128"/>
                <a:cs typeface="+mn-cs"/>
              </a:rPr>
              <a:t>:</a:t>
            </a:r>
          </a:p>
          <a:p>
            <a:pPr eaLnBrk="1" hangingPunct="1">
              <a:buFont typeface="Wingdings" charset="2"/>
              <a:buChar char="§"/>
              <a:defRPr/>
            </a:pPr>
            <a:r>
              <a:rPr 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entury Gothic" pitchFamily="65" charset="0"/>
                <a:ea typeface="ＭＳ Ｐゴシック" pitchFamily="65" charset="-128"/>
                <a:cs typeface="+mn-cs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entury Gothic" pitchFamily="65" charset="0"/>
                <a:ea typeface="ＭＳ Ｐゴシック" pitchFamily="65" charset="-128"/>
                <a:cs typeface="+mn-cs"/>
              </a:rPr>
              <a:t>Nd:YAG</a:t>
            </a:r>
            <a:r>
              <a:rPr 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entury Gothic" pitchFamily="65" charset="0"/>
                <a:ea typeface="ＭＳ Ｐゴシック" pitchFamily="65" charset="-128"/>
                <a:cs typeface="+mn-cs"/>
              </a:rPr>
              <a:t> pumped dye laser</a:t>
            </a:r>
          </a:p>
          <a:p>
            <a:pPr eaLnBrk="1" hangingPunct="1">
              <a:buFont typeface="Wingdings" charset="2"/>
              <a:buChar char="§"/>
              <a:defRPr/>
            </a:pPr>
            <a:r>
              <a:rPr 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entury Gothic" pitchFamily="65" charset="0"/>
                <a:ea typeface="ＭＳ Ｐゴシック" pitchFamily="65" charset="-128"/>
                <a:cs typeface="+mn-cs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entury Gothic" pitchFamily="65" charset="0"/>
                <a:ea typeface="ＭＳ Ｐゴシック" pitchFamily="65" charset="-128"/>
                <a:cs typeface="+mn-cs"/>
              </a:rPr>
              <a:t>Nd:YAG</a:t>
            </a:r>
            <a:r>
              <a:rPr 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entury Gothic" pitchFamily="65" charset="0"/>
                <a:ea typeface="ＭＳ Ｐゴシック" pitchFamily="65" charset="-128"/>
                <a:cs typeface="+mn-cs"/>
              </a:rPr>
              <a:t> UV pumped OPO</a:t>
            </a:r>
          </a:p>
          <a:p>
            <a:pPr eaLnBrk="1" hangingPunct="1">
              <a:buFont typeface="Wingdings" charset="2"/>
              <a:buChar char="§"/>
              <a:defRPr/>
            </a:pPr>
            <a:r>
              <a:rPr 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entury Gothic" pitchFamily="65" charset="0"/>
                <a:ea typeface="ＭＳ Ｐゴシック" pitchFamily="65" charset="-128"/>
                <a:cs typeface="+mn-cs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entury Gothic" pitchFamily="65" charset="0"/>
                <a:ea typeface="ＭＳ Ｐゴシック" pitchFamily="65" charset="-128"/>
                <a:cs typeface="+mn-cs"/>
              </a:rPr>
              <a:t>Nd:YAG</a:t>
            </a:r>
            <a:r>
              <a:rPr 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entury Gothic" pitchFamily="65" charset="0"/>
                <a:ea typeface="ＭＳ Ｐゴシック" pitchFamily="65" charset="-128"/>
                <a:cs typeface="+mn-cs"/>
              </a:rPr>
              <a:t> Green pumped OPO</a:t>
            </a:r>
          </a:p>
          <a:p>
            <a:pPr eaLnBrk="1" hangingPunct="1">
              <a:buFont typeface="Wingdings" charset="2"/>
              <a:buChar char="§"/>
              <a:defRPr/>
            </a:pPr>
            <a:r>
              <a:rPr 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entury Gothic" pitchFamily="65" charset="0"/>
                <a:ea typeface="ＭＳ Ｐゴシック" pitchFamily="65" charset="-128"/>
                <a:cs typeface="+mn-cs"/>
              </a:rPr>
              <a:t> 3 frequency </a:t>
            </a:r>
            <a:r>
              <a:rPr lang="en-US" sz="1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entury Gothic" pitchFamily="65" charset="0"/>
                <a:ea typeface="ＭＳ Ｐゴシック" pitchFamily="65" charset="-128"/>
                <a:cs typeface="+mn-cs"/>
              </a:rPr>
              <a:t>doubler</a:t>
            </a:r>
            <a:r>
              <a:rPr 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entury Gothic" pitchFamily="65" charset="0"/>
                <a:ea typeface="ＭＳ Ｐゴシック" pitchFamily="65" charset="-128"/>
                <a:cs typeface="+mn-cs"/>
              </a:rPr>
              <a:t>/tracker units</a:t>
            </a:r>
          </a:p>
          <a:p>
            <a:pPr eaLnBrk="1" hangingPunct="1">
              <a:buFont typeface="Wingdings" charset="2"/>
              <a:buChar char="§"/>
              <a:defRPr/>
            </a:pPr>
            <a:r>
              <a:rPr 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entury Gothic" pitchFamily="65" charset="0"/>
                <a:ea typeface="ＭＳ Ｐゴシック" pitchFamily="65" charset="-128"/>
                <a:cs typeface="+mn-cs"/>
              </a:rPr>
              <a:t> Frequency tripling without tracking.</a:t>
            </a:r>
          </a:p>
        </p:txBody>
      </p:sp>
      <p:sp>
        <p:nvSpPr>
          <p:cNvPr id="7" name="Rectangle 296"/>
          <p:cNvSpPr>
            <a:spLocks noChangeArrowheads="1"/>
          </p:cNvSpPr>
          <p:nvPr/>
        </p:nvSpPr>
        <p:spPr bwMode="auto">
          <a:xfrm>
            <a:off x="228600" y="4876800"/>
            <a:ext cx="3200400" cy="1384300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entury Gothic" pitchFamily="65" charset="0"/>
                <a:ea typeface="ＭＳ Ｐゴシック" pitchFamily="65" charset="-128"/>
                <a:cs typeface="+mn-cs"/>
              </a:rPr>
              <a:t>Well equipped for more fundamental studies of atomic or molecular spectroscopy, determination of ionization potentials and hyperfine structure measurements of stable isotopes. </a:t>
            </a:r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 flipH="1">
            <a:off x="2209800" y="228600"/>
            <a:ext cx="636905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0138" y="1566863"/>
            <a:ext cx="2576512" cy="1638300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pic>
        <p:nvPicPr>
          <p:cNvPr id="17410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3300" y="873125"/>
            <a:ext cx="3600450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6"/>
          <p:cNvGrpSpPr/>
          <p:nvPr/>
        </p:nvGrpSpPr>
        <p:grpSpPr>
          <a:xfrm>
            <a:off x="2012784" y="2701807"/>
            <a:ext cx="1905000" cy="990600"/>
            <a:chOff x="3657600" y="3276598"/>
            <a:chExt cx="1905000" cy="990600"/>
          </a:xfrm>
          <a:effectLst>
            <a:glow rad="38100">
              <a:schemeClr val="bg1">
                <a:alpha val="35000"/>
              </a:schemeClr>
            </a:glow>
          </a:effectLst>
        </p:grpSpPr>
        <p:cxnSp>
          <p:nvCxnSpPr>
            <p:cNvPr id="6" name="Straight Arrow Connector 5"/>
            <p:cNvCxnSpPr/>
            <p:nvPr/>
          </p:nvCxnSpPr>
          <p:spPr>
            <a:xfrm rot="10800000" flipV="1">
              <a:off x="3657600" y="4028659"/>
              <a:ext cx="457200" cy="238539"/>
            </a:xfrm>
            <a:prstGeom prst="straightConnector1">
              <a:avLst/>
            </a:prstGeom>
            <a:ln w="28575" cap="flat" cmpd="sng" algn="ctr">
              <a:solidFill>
                <a:srgbClr val="FF0000"/>
              </a:solidFill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rot="10800000" flipV="1">
              <a:off x="5130800" y="3276598"/>
              <a:ext cx="431800" cy="225287"/>
            </a:xfrm>
            <a:prstGeom prst="straightConnector1">
              <a:avLst/>
            </a:prstGeom>
            <a:ln w="28575" cap="flat" cmpd="sng" algn="ctr">
              <a:solidFill>
                <a:srgbClr val="FF0000"/>
              </a:solidFill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rot="10800000" flipV="1">
              <a:off x="4254500" y="3505199"/>
              <a:ext cx="876300" cy="457200"/>
            </a:xfrm>
            <a:prstGeom prst="straightConnector1">
              <a:avLst/>
            </a:prstGeom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7"/>
          <p:cNvGrpSpPr/>
          <p:nvPr/>
        </p:nvGrpSpPr>
        <p:grpSpPr>
          <a:xfrm rot="300000">
            <a:off x="2052328" y="2696877"/>
            <a:ext cx="1905000" cy="990600"/>
            <a:chOff x="3657600" y="3276598"/>
            <a:chExt cx="1905000" cy="990600"/>
          </a:xfrm>
          <a:effectLst>
            <a:glow rad="38100">
              <a:schemeClr val="bg1">
                <a:alpha val="35000"/>
              </a:schemeClr>
            </a:glow>
          </a:effectLst>
        </p:grpSpPr>
        <p:cxnSp>
          <p:nvCxnSpPr>
            <p:cNvPr id="19" name="Straight Arrow Connector 18"/>
            <p:cNvCxnSpPr/>
            <p:nvPr/>
          </p:nvCxnSpPr>
          <p:spPr>
            <a:xfrm rot="10800000" flipV="1">
              <a:off x="3657600" y="4028659"/>
              <a:ext cx="457200" cy="238539"/>
            </a:xfrm>
            <a:prstGeom prst="straightConnector1">
              <a:avLst/>
            </a:prstGeom>
            <a:ln w="28575" cap="flat" cmpd="sng" algn="ctr">
              <a:solidFill>
                <a:srgbClr val="0000FF"/>
              </a:solidFill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10800000" flipV="1">
              <a:off x="5130800" y="3276598"/>
              <a:ext cx="431800" cy="225287"/>
            </a:xfrm>
            <a:prstGeom prst="straightConnector1">
              <a:avLst/>
            </a:prstGeom>
            <a:ln w="28575" cap="flat" cmpd="sng" algn="ctr">
              <a:solidFill>
                <a:srgbClr val="0000FF"/>
              </a:solidFill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10800000" flipV="1">
              <a:off x="4254500" y="3505199"/>
              <a:ext cx="876300" cy="457200"/>
            </a:xfrm>
            <a:prstGeom prst="straightConnector1">
              <a:avLst/>
            </a:prstGeom>
            <a:ln w="28575" cap="flat" cmpd="sng" algn="ctr">
              <a:solidFill>
                <a:srgbClr val="0000FF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21"/>
          <p:cNvGrpSpPr>
            <a:grpSpLocks/>
          </p:cNvGrpSpPr>
          <p:nvPr/>
        </p:nvGrpSpPr>
        <p:grpSpPr>
          <a:xfrm rot="21300000">
            <a:off x="2128528" y="2630541"/>
            <a:ext cx="1905000" cy="990600"/>
            <a:chOff x="3657600" y="3276598"/>
            <a:chExt cx="1905000" cy="990600"/>
          </a:xfrm>
          <a:effectLst>
            <a:glow rad="38100">
              <a:schemeClr val="bg1">
                <a:alpha val="35000"/>
              </a:schemeClr>
            </a:glow>
          </a:effectLst>
        </p:grpSpPr>
        <p:cxnSp>
          <p:nvCxnSpPr>
            <p:cNvPr id="23" name="Straight Arrow Connector 22"/>
            <p:cNvCxnSpPr/>
            <p:nvPr/>
          </p:nvCxnSpPr>
          <p:spPr>
            <a:xfrm rot="10800000" flipV="1">
              <a:off x="3657600" y="4028659"/>
              <a:ext cx="457200" cy="238539"/>
            </a:xfrm>
            <a:prstGeom prst="straightConnector1">
              <a:avLst/>
            </a:prstGeom>
            <a:ln w="28575" cap="flat" cmpd="sng" algn="ctr">
              <a:solidFill>
                <a:srgbClr val="008000"/>
              </a:solidFill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10800000" flipV="1">
              <a:off x="5130800" y="3276598"/>
              <a:ext cx="431800" cy="225287"/>
            </a:xfrm>
            <a:prstGeom prst="straightConnector1">
              <a:avLst/>
            </a:prstGeom>
            <a:ln w="28575" cap="flat" cmpd="sng" algn="ctr">
              <a:solidFill>
                <a:srgbClr val="008000"/>
              </a:solidFill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10800000" flipV="1">
              <a:off x="4254500" y="3505199"/>
              <a:ext cx="876300" cy="457200"/>
            </a:xfrm>
            <a:prstGeom prst="straightConnector1">
              <a:avLst/>
            </a:prstGeom>
            <a:ln w="28575" cap="flat" cmpd="sng" algn="ctr">
              <a:solidFill>
                <a:srgbClr val="008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703513" y="4225925"/>
            <a:ext cx="1792287" cy="522288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00" b="1">
                <a:solidFill>
                  <a:srgbClr val="000000"/>
                </a:solidFill>
                <a:latin typeface="Calibri" pitchFamily="65" charset="0"/>
                <a:ea typeface="ＭＳ Ｐゴシック" pitchFamily="65" charset="-128"/>
                <a:cs typeface="+mn-cs"/>
              </a:rPr>
              <a:t>Water cooled Ta oven</a:t>
            </a:r>
          </a:p>
          <a:p>
            <a:pPr eaLnBrk="1" hangingPunct="1">
              <a:defRPr/>
            </a:pPr>
            <a:r>
              <a:rPr lang="en-US" sz="1400">
                <a:solidFill>
                  <a:srgbClr val="000000"/>
                </a:solidFill>
                <a:latin typeface="Calibri" pitchFamily="65" charset="0"/>
                <a:ea typeface="ＭＳ Ｐゴシック" pitchFamily="65" charset="-128"/>
                <a:cs typeface="+mn-cs"/>
              </a:rPr>
              <a:t>&gt;1500 </a:t>
            </a:r>
            <a:r>
              <a:rPr lang="en-US" sz="1400" baseline="30000">
                <a:solidFill>
                  <a:srgbClr val="000000"/>
                </a:solidFill>
                <a:latin typeface="Calibri" pitchFamily="65" charset="0"/>
                <a:ea typeface="ＭＳ Ｐゴシック" pitchFamily="65" charset="-128"/>
                <a:cs typeface="+mn-cs"/>
              </a:rPr>
              <a:t>o</a:t>
            </a:r>
            <a:r>
              <a:rPr lang="en-US" sz="1400">
                <a:solidFill>
                  <a:srgbClr val="000000"/>
                </a:solidFill>
                <a:latin typeface="Calibri" pitchFamily="65" charset="0"/>
                <a:ea typeface="ＭＳ Ｐゴシック" pitchFamily="65" charset="-128"/>
                <a:cs typeface="+mn-cs"/>
              </a:rPr>
              <a:t>C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616325" y="873125"/>
            <a:ext cx="1608138" cy="523875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00" b="1">
                <a:solidFill>
                  <a:srgbClr val="000000"/>
                </a:solidFill>
                <a:latin typeface="Calibri" pitchFamily="65" charset="0"/>
                <a:ea typeface="ＭＳ Ｐゴシック" pitchFamily="65" charset="-128"/>
                <a:cs typeface="+mn-cs"/>
              </a:rPr>
              <a:t>Time of flight</a:t>
            </a:r>
          </a:p>
          <a:p>
            <a:pPr eaLnBrk="1" hangingPunct="1">
              <a:defRPr/>
            </a:pPr>
            <a:r>
              <a:rPr lang="en-US" sz="1400" b="1">
                <a:solidFill>
                  <a:srgbClr val="000000"/>
                </a:solidFill>
                <a:latin typeface="Calibri" pitchFamily="65" charset="0"/>
                <a:ea typeface="ＭＳ Ｐゴシック" pitchFamily="65" charset="-128"/>
                <a:cs typeface="+mn-cs"/>
              </a:rPr>
              <a:t>mass spectrometer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27063" y="612775"/>
            <a:ext cx="1843087" cy="954088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b="1">
                <a:solidFill>
                  <a:srgbClr val="000000"/>
                </a:solidFill>
                <a:latin typeface="Calibri" pitchFamily="65" charset="0"/>
                <a:ea typeface="ＭＳ Ｐゴシック" pitchFamily="65" charset="-128"/>
                <a:cs typeface="+mn-cs"/>
              </a:rPr>
              <a:t>Residual gas analyzer</a:t>
            </a:r>
            <a:r>
              <a:rPr lang="en-US" sz="1400">
                <a:solidFill>
                  <a:srgbClr val="000000"/>
                </a:solidFill>
                <a:latin typeface="Calibri" pitchFamily="65" charset="0"/>
                <a:ea typeface="ＭＳ Ｐゴシック" pitchFamily="65" charset="-128"/>
                <a:cs typeface="+mn-cs"/>
              </a:rPr>
              <a:t/>
            </a:r>
            <a:br>
              <a:rPr lang="en-US" sz="1400">
                <a:solidFill>
                  <a:srgbClr val="000000"/>
                </a:solidFill>
                <a:latin typeface="Calibri" pitchFamily="65" charset="0"/>
                <a:ea typeface="ＭＳ Ｐゴシック" pitchFamily="65" charset="-128"/>
                <a:cs typeface="+mn-cs"/>
              </a:rPr>
            </a:br>
            <a:r>
              <a:rPr lang="en-US" sz="1400">
                <a:solidFill>
                  <a:srgbClr val="000000"/>
                </a:solidFill>
                <a:latin typeface="Calibri" pitchFamily="65" charset="0"/>
                <a:ea typeface="ＭＳ Ｐゴシック" pitchFamily="65" charset="-128"/>
                <a:cs typeface="+mn-cs"/>
              </a:rPr>
              <a:t>for monitoring partial</a:t>
            </a:r>
          </a:p>
          <a:p>
            <a:pPr eaLnBrk="1" hangingPunct="1">
              <a:defRPr/>
            </a:pPr>
            <a:r>
              <a:rPr lang="en-US" sz="1400">
                <a:solidFill>
                  <a:srgbClr val="000000"/>
                </a:solidFill>
                <a:latin typeface="Calibri" pitchFamily="65" charset="0"/>
                <a:ea typeface="ＭＳ Ｐゴシック" pitchFamily="65" charset="-128"/>
                <a:cs typeface="+mn-cs"/>
              </a:rPr>
              <a:t>pressure of element of interest</a:t>
            </a:r>
          </a:p>
        </p:txBody>
      </p:sp>
      <p:sp>
        <p:nvSpPr>
          <p:cNvPr id="29" name="Rectangle 291"/>
          <p:cNvSpPr>
            <a:spLocks noChangeArrowheads="1"/>
          </p:cNvSpPr>
          <p:nvPr/>
        </p:nvSpPr>
        <p:spPr bwMode="auto">
          <a:xfrm>
            <a:off x="25400" y="0"/>
            <a:ext cx="9118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rgbClr val="7403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pitchFamily="65" charset="-128"/>
                <a:cs typeface="Arial" pitchFamily="34" charset="0"/>
              </a:rPr>
              <a:t>LARIS developments – New thermal atom source/TOFMS installed</a:t>
            </a:r>
          </a:p>
        </p:txBody>
      </p:sp>
      <p:sp>
        <p:nvSpPr>
          <p:cNvPr id="30" name="Rectangle 296"/>
          <p:cNvSpPr>
            <a:spLocks noChangeArrowheads="1"/>
          </p:cNvSpPr>
          <p:nvPr/>
        </p:nvSpPr>
        <p:spPr bwMode="auto">
          <a:xfrm>
            <a:off x="2492375" y="304800"/>
            <a:ext cx="56610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65" charset="0"/>
                <a:ea typeface="ＭＳ Ｐゴシック" pitchFamily="65" charset="-128"/>
                <a:cs typeface="+mn-cs"/>
              </a:rPr>
              <a:t>- For ionization scheme development for RILIS specific elements </a:t>
            </a:r>
          </a:p>
        </p:txBody>
      </p:sp>
      <p:pic>
        <p:nvPicPr>
          <p:cNvPr id="17419" name="Picture 31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9400" y="1295400"/>
            <a:ext cx="2209800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838200" y="5181600"/>
            <a:ext cx="3749675" cy="1165225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b="1" dirty="0" err="1">
                <a:solidFill>
                  <a:srgbClr val="000000"/>
                </a:solidFill>
                <a:latin typeface="Calibri" pitchFamily="65" charset="0"/>
                <a:ea typeface="ＭＳ Ｐゴシック" pitchFamily="65" charset="-128"/>
                <a:cs typeface="+mn-cs"/>
              </a:rPr>
              <a:t>Labview</a:t>
            </a:r>
            <a:r>
              <a:rPr lang="en-US" sz="1400" b="1" dirty="0">
                <a:solidFill>
                  <a:srgbClr val="000000"/>
                </a:solidFill>
                <a:latin typeface="Calibri" pitchFamily="65" charset="0"/>
                <a:ea typeface="ＭＳ Ｐゴシック" pitchFamily="65" charset="-128"/>
                <a:cs typeface="+mn-cs"/>
              </a:rPr>
              <a:t>/ DSO DAQ system </a:t>
            </a:r>
            <a:r>
              <a:rPr lang="en-US" sz="1400" dirty="0">
                <a:solidFill>
                  <a:srgbClr val="000000"/>
                </a:solidFill>
                <a:latin typeface="Calibri" pitchFamily="65" charset="0"/>
                <a:ea typeface="ＭＳ Ｐゴシック" pitchFamily="65" charset="-128"/>
                <a:cs typeface="+mn-cs"/>
              </a:rPr>
              <a:t>records multiple isotopes ‘gates’, laser power and laser frequency measurements of any scanning laser.</a:t>
            </a:r>
          </a:p>
          <a:p>
            <a:pPr eaLnBrk="1" hangingPunct="1">
              <a:defRPr/>
            </a:pPr>
            <a:r>
              <a:rPr lang="en-US" sz="1400" dirty="0">
                <a:solidFill>
                  <a:srgbClr val="000000"/>
                </a:solidFill>
                <a:latin typeface="Calibri" pitchFamily="65" charset="0"/>
                <a:ea typeface="ＭＳ Ｐゴシック" pitchFamily="65" charset="-128"/>
                <a:cs typeface="+mn-cs"/>
              </a:rPr>
              <a:t>Bad data caused by laser frequency instabilities are rejected. </a:t>
            </a:r>
          </a:p>
        </p:txBody>
      </p:sp>
      <p:pic>
        <p:nvPicPr>
          <p:cNvPr id="17421" name="Picture 4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0600" y="3581400"/>
            <a:ext cx="4233863" cy="2781300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sp>
        <p:nvSpPr>
          <p:cNvPr id="17423" name="Line 15"/>
          <p:cNvSpPr>
            <a:spLocks noChangeShapeType="1"/>
          </p:cNvSpPr>
          <p:nvPr/>
        </p:nvSpPr>
        <p:spPr bwMode="auto">
          <a:xfrm flipH="1">
            <a:off x="7848600" y="228600"/>
            <a:ext cx="73025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1" descr="Mnais part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1225" y="4551363"/>
            <a:ext cx="2700338" cy="181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42" descr="Mnais part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4267200"/>
            <a:ext cx="2700338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40" descr="Mnais part 1a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3238" y="906463"/>
            <a:ext cx="2874962" cy="339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91"/>
          <p:cNvSpPr>
            <a:spLocks noChangeArrowheads="1"/>
          </p:cNvSpPr>
          <p:nvPr/>
        </p:nvSpPr>
        <p:spPr bwMode="auto">
          <a:xfrm>
            <a:off x="25400" y="0"/>
            <a:ext cx="660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000">
                <a:solidFill>
                  <a:srgbClr val="7403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LARIS results – A new RILIS scheme for manganese</a:t>
            </a:r>
          </a:p>
        </p:txBody>
      </p:sp>
      <p:sp>
        <p:nvSpPr>
          <p:cNvPr id="10" name="Rectangle 296"/>
          <p:cNvSpPr>
            <a:spLocks noChangeArrowheads="1"/>
          </p:cNvSpPr>
          <p:nvPr/>
        </p:nvSpPr>
        <p:spPr bwMode="auto">
          <a:xfrm>
            <a:off x="1295400" y="304800"/>
            <a:ext cx="60007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65" charset="0"/>
                <a:ea typeface="ＭＳ Ｐゴシック" pitchFamily="65" charset="-128"/>
                <a:cs typeface="+mn-cs"/>
              </a:rPr>
              <a:t>- Replacement of current scheme which uses the CVL green beam.</a:t>
            </a:r>
          </a:p>
        </p:txBody>
      </p:sp>
      <p:pic>
        <p:nvPicPr>
          <p:cNvPr id="19462" name="Picture 11" descr="Mn RILIS CVL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7250" y="838200"/>
            <a:ext cx="2038350" cy="339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505200" y="1733550"/>
            <a:ext cx="1854200" cy="647700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entury Gothic" pitchFamily="65" charset="0"/>
                <a:ea typeface="ＭＳ Ｐゴシック" pitchFamily="65" charset="-128"/>
                <a:cs typeface="+mn-cs"/>
              </a:rPr>
              <a:t>Fortuitous </a:t>
            </a:r>
          </a:p>
          <a:p>
            <a:pPr eaLnBrk="1" hangingPunct="1">
              <a:defRPr/>
            </a:pPr>
            <a:r>
              <a:rPr lang="en-US" sz="1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entury Gothic" pitchFamily="65" charset="0"/>
                <a:ea typeface="ＭＳ Ｐゴシック" pitchFamily="65" charset="-128"/>
                <a:cs typeface="+mn-cs"/>
              </a:rPr>
              <a:t>Auto-ionizing transition</a:t>
            </a:r>
          </a:p>
          <a:p>
            <a:pPr eaLnBrk="1" hangingPunct="1">
              <a:defRPr/>
            </a:pPr>
            <a:r>
              <a:rPr lang="en-US" sz="1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entury Gothic" pitchFamily="65" charset="0"/>
                <a:ea typeface="ＭＳ Ｐゴシック" pitchFamily="65" charset="-128"/>
                <a:cs typeface="+mn-cs"/>
              </a:rPr>
              <a:t>at CVL wavelength</a:t>
            </a:r>
            <a:endParaRPr lang="en-US" sz="1200">
              <a:solidFill>
                <a:srgbClr val="000000"/>
              </a:solidFill>
              <a:latin typeface="Calibri" pitchFamily="65" charset="0"/>
              <a:ea typeface="ＭＳ Ｐゴシック" pitchFamily="65" charset="-128"/>
              <a:cs typeface="+mn-cs"/>
            </a:endParaRPr>
          </a:p>
        </p:txBody>
      </p:sp>
      <p:cxnSp>
        <p:nvCxnSpPr>
          <p:cNvPr id="16" name="Elbow Connector 15"/>
          <p:cNvCxnSpPr>
            <a:cxnSpLocks noChangeShapeType="1"/>
          </p:cNvCxnSpPr>
          <p:nvPr/>
        </p:nvCxnSpPr>
        <p:spPr bwMode="auto">
          <a:xfrm rot="10800000">
            <a:off x="2644775" y="1219200"/>
            <a:ext cx="860425" cy="8382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152400" y="4495800"/>
            <a:ext cx="3048000" cy="1744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entury Gothic" pitchFamily="65" charset="0"/>
              </a:rPr>
              <a:t>Outcome of RIS study of 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entury Gothic" pitchFamily="65" charset="0"/>
              </a:rPr>
              <a:t>Mn</a:t>
            </a:r>
            <a:r>
              <a:rPr lang="en-US" sz="12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entury Gothic" pitchFamily="65" charset="0"/>
              </a:rPr>
              <a:t> at LARIS:</a:t>
            </a:r>
          </a:p>
          <a:p>
            <a:pPr eaLnBrk="1" hangingPunct="1">
              <a:defRPr/>
            </a:pPr>
            <a:endParaRPr lang="en-US" sz="1200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Century Gothic" pitchFamily="65" charset="0"/>
            </a:endParaRPr>
          </a:p>
          <a:p>
            <a:pPr eaLnBrk="1" hangingPunct="1">
              <a:defRPr/>
            </a:pPr>
            <a:r>
              <a:rPr lang="en-US" sz="1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entury Gothic" pitchFamily="65" charset="0"/>
              </a:rPr>
              <a:t>Many new auto-ionizing states found</a:t>
            </a:r>
          </a:p>
          <a:p>
            <a:pPr eaLnBrk="1" hangingPunct="1">
              <a:defRPr/>
            </a:pPr>
            <a:endParaRPr lang="en-US" sz="12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Century Gothic" pitchFamily="65" charset="0"/>
            </a:endParaRPr>
          </a:p>
          <a:p>
            <a:pPr eaLnBrk="1" hangingPunct="1">
              <a:defRPr/>
            </a:pPr>
            <a:r>
              <a:rPr lang="en-US" sz="1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entury Gothic" pitchFamily="65" charset="0"/>
              </a:rPr>
              <a:t>Various promising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entury Gothic" pitchFamily="65" charset="0"/>
              </a:rPr>
              <a:t>Nd:YAG</a:t>
            </a:r>
            <a:r>
              <a:rPr lang="en-US" sz="1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entury Gothic" pitchFamily="65" charset="0"/>
              </a:rPr>
              <a:t> based schemes tested and ready for efficiency measurement at RILIS</a:t>
            </a:r>
            <a:endParaRPr lang="en-US" sz="12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Calibri" pitchFamily="65" charset="0"/>
            </a:endParaRPr>
          </a:p>
          <a:p>
            <a:pPr eaLnBrk="1" hangingPunct="1">
              <a:defRPr/>
            </a:pPr>
            <a:endParaRPr lang="en-US" sz="1200" dirty="0">
              <a:solidFill>
                <a:srgbClr val="000000"/>
              </a:solidFill>
              <a:latin typeface="Calibri" pitchFamily="65" charset="0"/>
            </a:endParaRPr>
          </a:p>
          <a:p>
            <a:pPr eaLnBrk="1" hangingPunct="1">
              <a:defRPr/>
            </a:pPr>
            <a:endParaRPr lang="en-US" sz="1200" b="1" dirty="0">
              <a:solidFill>
                <a:srgbClr val="000000"/>
              </a:solidFill>
              <a:latin typeface="Calibri" pitchFamily="65" charset="0"/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3505200" y="2619375"/>
            <a:ext cx="1589088" cy="276225"/>
          </a:xfrm>
          <a:prstGeom prst="rect">
            <a:avLst/>
          </a:prstGeom>
          <a:gradFill rotWithShape="1">
            <a:gsLst>
              <a:gs pos="0">
                <a:srgbClr val="FF9A99"/>
              </a:gs>
              <a:gs pos="100000">
                <a:srgbClr val="D1403C"/>
              </a:gs>
            </a:gsLst>
            <a:lin ang="5400000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65" charset="0"/>
                <a:ea typeface="ＭＳ Ｐゴシック" pitchFamily="65" charset="-128"/>
                <a:cs typeface="+mn-cs"/>
              </a:rPr>
              <a:t>AIS search at LARIS</a:t>
            </a:r>
          </a:p>
        </p:txBody>
      </p:sp>
      <p:cxnSp>
        <p:nvCxnSpPr>
          <p:cNvPr id="31" name="Elbow Connector 30"/>
          <p:cNvCxnSpPr>
            <a:cxnSpLocks noChangeShapeType="1"/>
            <a:stCxn id="29" idx="3"/>
          </p:cNvCxnSpPr>
          <p:nvPr/>
        </p:nvCxnSpPr>
        <p:spPr bwMode="auto">
          <a:xfrm flipV="1">
            <a:off x="5094288" y="1371600"/>
            <a:ext cx="1535112" cy="1385888"/>
          </a:xfrm>
          <a:prstGeom prst="bentConnector3">
            <a:avLst>
              <a:gd name="adj1" fmla="val 85324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8" name="Shape 17"/>
          <p:cNvCxnSpPr>
            <a:cxnSpLocks noChangeShapeType="1"/>
            <a:stCxn id="14" idx="1"/>
          </p:cNvCxnSpPr>
          <p:nvPr/>
        </p:nvCxnSpPr>
        <p:spPr bwMode="auto">
          <a:xfrm rot="10800000" flipH="1" flipV="1">
            <a:off x="3505200" y="2057400"/>
            <a:ext cx="514350" cy="2393950"/>
          </a:xfrm>
          <a:prstGeom prst="bentConnector4">
            <a:avLst>
              <a:gd name="adj1" fmla="val -44403"/>
              <a:gd name="adj2" fmla="val 5675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9470" name="Line 14"/>
          <p:cNvSpPr>
            <a:spLocks noChangeShapeType="1"/>
          </p:cNvSpPr>
          <p:nvPr/>
        </p:nvSpPr>
        <p:spPr bwMode="auto">
          <a:xfrm flipH="1">
            <a:off x="6324600" y="228600"/>
            <a:ext cx="225425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81000" y="838200"/>
            <a:ext cx="8310563" cy="5534799"/>
            <a:chOff x="381000" y="838200"/>
            <a:chExt cx="8310563" cy="5534799"/>
          </a:xfrm>
        </p:grpSpPr>
        <p:pic>
          <p:nvPicPr>
            <p:cNvPr id="8" name="Picture 7" descr="Pb 600_60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1066800" y="838200"/>
              <a:ext cx="6732000" cy="4070846"/>
            </a:xfrm>
            <a:prstGeom prst="rect">
              <a:avLst/>
            </a:prstGeom>
          </p:spPr>
        </p:pic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381000" y="6096000"/>
              <a:ext cx="8310563" cy="276999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eaLnBrk="1" hangingPunct="1"/>
              <a:r>
                <a:rPr lang="en-US" sz="12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entury Gothic" pitchFamily="34" charset="0"/>
                </a:rPr>
                <a:t>An alternative RILIS second step gives access to a flat continuum region with the 532 nm YAG beam.</a:t>
              </a:r>
              <a:endParaRPr lang="en-US" sz="12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sp>
        <p:nvSpPr>
          <p:cNvPr id="9" name="Rectangle 291"/>
          <p:cNvSpPr>
            <a:spLocks noChangeArrowheads="1"/>
          </p:cNvSpPr>
          <p:nvPr/>
        </p:nvSpPr>
        <p:spPr bwMode="auto">
          <a:xfrm>
            <a:off x="25400" y="0"/>
            <a:ext cx="8666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000">
                <a:solidFill>
                  <a:srgbClr val="7403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LARIS results – Pb scheme test</a:t>
            </a:r>
          </a:p>
        </p:txBody>
      </p:sp>
      <p:sp>
        <p:nvSpPr>
          <p:cNvPr id="10" name="Rectangle 296"/>
          <p:cNvSpPr>
            <a:spLocks noChangeArrowheads="1"/>
          </p:cNvSpPr>
          <p:nvPr/>
        </p:nvSpPr>
        <p:spPr bwMode="auto">
          <a:xfrm>
            <a:off x="1295400" y="381000"/>
            <a:ext cx="60150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- Check performance of 532 nm final step compared to CVL beams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381000" y="5048071"/>
            <a:ext cx="8310563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ea typeface="ＭＳ Ｐゴシック"/>
                <a:cs typeface="ＭＳ Ｐゴシック"/>
              </a:rPr>
              <a:t>For the current RILIS scheme, the 532 nm YAG wavelength falls in the trough of a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ea typeface="ＭＳ Ｐゴシック"/>
                <a:cs typeface="ＭＳ Ｐゴシック"/>
              </a:rPr>
              <a:t>Rydberg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ea typeface="ＭＳ Ｐゴシック"/>
                <a:cs typeface="ＭＳ Ｐゴシック"/>
              </a:rPr>
              <a:t>/continuum interference profile.</a:t>
            </a:r>
          </a:p>
          <a:p>
            <a:pPr eaLnBrk="1" hangingPunct="1"/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ea typeface="ＭＳ Ｐゴシック"/>
              <a:cs typeface="ＭＳ Ｐゴシック"/>
            </a:endParaRPr>
          </a:p>
          <a:p>
            <a:pPr eaLnBrk="1" hangingPunct="1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ea typeface="ＭＳ Ｐゴシック"/>
                <a:cs typeface="ＭＳ Ｐゴシック"/>
              </a:rPr>
              <a:t>The 511 nm and 578 nm CVL wavelengths are more efficient</a:t>
            </a:r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ea typeface="ＭＳ Ｐゴシック"/>
                <a:cs typeface="ＭＳ Ｐゴシック"/>
              </a:rPr>
              <a:t>.</a:t>
            </a:r>
          </a:p>
        </p:txBody>
      </p:sp>
      <p:sp>
        <p:nvSpPr>
          <p:cNvPr id="68625" name="Line 17"/>
          <p:cNvSpPr>
            <a:spLocks noChangeShapeType="1"/>
          </p:cNvSpPr>
          <p:nvPr/>
        </p:nvSpPr>
        <p:spPr bwMode="auto">
          <a:xfrm flipH="1">
            <a:off x="3886200" y="228600"/>
            <a:ext cx="469265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7" name="Picture 6" descr="Pb CVLvYAG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066800" y="838200"/>
            <a:ext cx="6699676" cy="4051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800" y="1159561"/>
          <a:ext cx="6096006" cy="4022039"/>
        </p:xfrm>
        <a:graphic>
          <a:graphicData uri="http://schemas.openxmlformats.org/drawingml/2006/table">
            <a:tbl>
              <a:tblPr/>
              <a:tblGrid>
                <a:gridCol w="338667"/>
                <a:gridCol w="338667"/>
                <a:gridCol w="338667"/>
                <a:gridCol w="338667"/>
                <a:gridCol w="338667"/>
                <a:gridCol w="338667"/>
                <a:gridCol w="338667"/>
                <a:gridCol w="338667"/>
                <a:gridCol w="338667"/>
                <a:gridCol w="338667"/>
                <a:gridCol w="338667"/>
                <a:gridCol w="338667"/>
                <a:gridCol w="338667"/>
                <a:gridCol w="338667"/>
                <a:gridCol w="338667"/>
                <a:gridCol w="338667"/>
                <a:gridCol w="338667"/>
                <a:gridCol w="338667"/>
              </a:tblGrid>
              <a:tr h="191589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latin typeface="Arial"/>
                        </a:rPr>
                        <a:t>Ionization </a:t>
                      </a:r>
                      <a:r>
                        <a:rPr lang="en-US" sz="1100" b="0" i="0" u="none" strike="noStrike" dirty="0">
                          <a:latin typeface="Arial"/>
                        </a:rPr>
                        <a:t>scheme in use 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236">
                <a:tc gridSpan="15"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Arial"/>
                        </a:rPr>
                        <a:t>Currently using non resonant ionization - could be improved through AIS search</a:t>
                      </a:r>
                    </a:p>
                  </a:txBody>
                  <a:tcPr marL="9676" marR="9676" marT="96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080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236">
                <a:tc gridSpan="10"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latin typeface="Arial"/>
                        </a:rPr>
                        <a:t>Atomic data known but Ionization scheme not tested</a:t>
                      </a:r>
                    </a:p>
                  </a:txBody>
                  <a:tcPr marL="9676" marR="9676" marT="96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158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5790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69696"/>
                    </a:solidFill>
                  </a:tcPr>
                </a:tc>
              </a:tr>
              <a:tr h="16836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H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He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C0C0C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5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6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7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8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9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10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69696"/>
                    </a:solidFill>
                  </a:tcPr>
                </a:tc>
              </a:tr>
              <a:tr h="1741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3366FF"/>
                          </a:solidFill>
                          <a:latin typeface="Arial"/>
                        </a:rPr>
                        <a:t>Li*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Be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latin typeface="Arial"/>
                      </a:endParaRPr>
                    </a:p>
                  </a:txBody>
                  <a:tcPr marL="9676" marR="9676" marT="96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B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C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N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O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F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Ne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C0C0C0"/>
                          </a:solidFill>
                          <a:latin typeface="Arial"/>
                        </a:rPr>
                        <a:t>11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13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14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15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16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17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18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69696"/>
                    </a:solidFill>
                  </a:tcPr>
                </a:tc>
              </a:tr>
              <a:tr h="16836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1" u="none" strike="noStrike">
                          <a:solidFill>
                            <a:srgbClr val="3366FF"/>
                          </a:solidFill>
                          <a:latin typeface="Arial"/>
                        </a:rPr>
                        <a:t>Na*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Mg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9676" marR="9676" marT="9676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Al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Si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P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S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Cl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Ar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1" u="none" strike="noStrike">
                          <a:solidFill>
                            <a:srgbClr val="C0C0C0"/>
                          </a:solidFill>
                          <a:latin typeface="Arial"/>
                        </a:rPr>
                        <a:t>19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20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21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22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23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24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25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26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27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28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29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30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31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32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33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34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35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36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69696"/>
                    </a:solidFill>
                  </a:tcPr>
                </a:tc>
              </a:tr>
              <a:tr h="16836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1" u="none" strike="noStrike">
                          <a:solidFill>
                            <a:srgbClr val="3366FF"/>
                          </a:solidFill>
                          <a:latin typeface="Arial"/>
                        </a:rPr>
                        <a:t>K*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Ca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Sc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Ti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V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Cr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Mn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Fe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Co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Ni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Cu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Zn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Ga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Ge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As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Se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Br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Kr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1" u="none" strike="noStrike">
                          <a:solidFill>
                            <a:srgbClr val="C0C0C0"/>
                          </a:solidFill>
                          <a:latin typeface="Arial"/>
                        </a:rPr>
                        <a:t>37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C0C0C0"/>
                          </a:solidFill>
                          <a:latin typeface="Arial"/>
                        </a:rPr>
                        <a:t>38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39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40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41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42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43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44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45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46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47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48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49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50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51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52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53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54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69696"/>
                    </a:solidFill>
                  </a:tcPr>
                </a:tc>
              </a:tr>
              <a:tr h="16836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1" u="none" strike="noStrike">
                          <a:solidFill>
                            <a:srgbClr val="3366FF"/>
                          </a:solidFill>
                          <a:latin typeface="Arial"/>
                        </a:rPr>
                        <a:t>Rb*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3366FF"/>
                          </a:solidFill>
                          <a:latin typeface="Arial"/>
                        </a:rPr>
                        <a:t>Sr*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Y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Zr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Nb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Mo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Tc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Ru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Rh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Pd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Ag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Cd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In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Sn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Sb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Te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I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Xe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1" u="none" strike="noStrike">
                          <a:solidFill>
                            <a:srgbClr val="C0C0C0"/>
                          </a:solidFill>
                          <a:latin typeface="Arial"/>
                        </a:rPr>
                        <a:t>55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C0C0C0"/>
                          </a:solidFill>
                          <a:latin typeface="Arial"/>
                        </a:rPr>
                        <a:t>56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57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72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73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74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75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76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77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78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79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80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81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82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83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84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85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86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69696"/>
                    </a:solidFill>
                  </a:tcPr>
                </a:tc>
              </a:tr>
              <a:tr h="16836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1" u="none" strike="noStrike">
                          <a:solidFill>
                            <a:srgbClr val="3366FF"/>
                          </a:solidFill>
                          <a:latin typeface="Arial"/>
                        </a:rPr>
                        <a:t>Cs*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3366FF"/>
                          </a:solidFill>
                          <a:latin typeface="Arial"/>
                        </a:rPr>
                        <a:t>Ba*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La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Hf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Ta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W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Re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Os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Ir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Pt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Au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Hg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Tl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Pb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Bi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Po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At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Rn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87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88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89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104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105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106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107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108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109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110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111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112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836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1" u="none" strike="noStrike">
                          <a:solidFill>
                            <a:srgbClr val="3366FF"/>
                          </a:solidFill>
                          <a:latin typeface="Arial"/>
                        </a:rPr>
                        <a:t>Fr*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Ra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Ac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Rf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Ha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Sg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Ns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Hs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Mt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35467">
                <a:tc gridSpan="11">
                  <a:txBody>
                    <a:bodyPr/>
                    <a:lstStyle/>
                    <a:p>
                      <a:pPr algn="l" fontAlgn="b"/>
                      <a:r>
                        <a:rPr lang="en-US" sz="800" b="1" i="1" u="none" strike="noStrike">
                          <a:solidFill>
                            <a:srgbClr val="3366FF"/>
                          </a:solidFill>
                          <a:latin typeface="Arial"/>
                        </a:rPr>
                        <a:t>*Useful RILIS ionization would require SI suppression (new cavities or LIST)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3366FF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58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59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60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61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62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63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64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65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66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67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68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69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70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71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836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Ce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Pr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Nd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Pm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Sm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Eu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Gd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Tb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Dy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Ho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Er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Tm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Yb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Lu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90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91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92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93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94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95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96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97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98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99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100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101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102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latin typeface="Arial"/>
                        </a:rPr>
                        <a:t>103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836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Th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Pa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U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Np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Pu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Am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Cm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Bk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Cf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Es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latin typeface="Arial"/>
                        </a:rPr>
                        <a:t>Fm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Md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No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Arial"/>
                        </a:rPr>
                        <a:t>Lr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676" marR="9676" marT="9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91"/>
          <p:cNvSpPr>
            <a:spLocks noChangeArrowheads="1"/>
          </p:cNvSpPr>
          <p:nvPr/>
        </p:nvSpPr>
        <p:spPr bwMode="auto">
          <a:xfrm>
            <a:off x="25400" y="0"/>
            <a:ext cx="660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000" dirty="0" smtClean="0">
                <a:solidFill>
                  <a:srgbClr val="7403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Prioritizing the LARIS workload</a:t>
            </a:r>
            <a:endParaRPr lang="en-US" sz="2000" dirty="0">
              <a:solidFill>
                <a:srgbClr val="740321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5" name="Line 14"/>
          <p:cNvSpPr>
            <a:spLocks noChangeShapeType="1"/>
          </p:cNvSpPr>
          <p:nvPr/>
        </p:nvSpPr>
        <p:spPr bwMode="auto">
          <a:xfrm flipH="1">
            <a:off x="3886200" y="228600"/>
            <a:ext cx="469265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Rectangle 296"/>
          <p:cNvSpPr>
            <a:spLocks noChangeArrowheads="1"/>
          </p:cNvSpPr>
          <p:nvPr/>
        </p:nvSpPr>
        <p:spPr bwMode="auto">
          <a:xfrm>
            <a:off x="1295400" y="304800"/>
            <a:ext cx="72827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65" charset="0"/>
                <a:ea typeface="ＭＳ Ｐゴシック" pitchFamily="65" charset="-128"/>
                <a:cs typeface="+mn-cs"/>
              </a:rPr>
              <a:t>-</a:t>
            </a:r>
            <a:r>
              <a:rPr 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65" charset="0"/>
                <a:ea typeface="ＭＳ Ｐゴシック" pitchFamily="65" charset="-128"/>
                <a:cs typeface="+mn-cs"/>
              </a:rPr>
              <a:t> Based upon user input/requests and room for improvement over current schemes</a:t>
            </a:r>
            <a:endParaRPr lang="en-US" sz="1400" dirty="0">
              <a:effectLst>
                <a:outerShdw blurRad="38100" dist="38100" dir="2700000" algn="tl">
                  <a:srgbClr val="C0C0C0"/>
                </a:outerShdw>
              </a:effectLst>
              <a:latin typeface="Century Gothic" pitchFamily="65" charset="0"/>
              <a:ea typeface="ＭＳ Ｐゴシック" pitchFamily="65" charset="-128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29400" y="2494419"/>
            <a:ext cx="2031551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65" charset="0"/>
                <a:ea typeface="ＭＳ Ｐゴシック" pitchFamily="65" charset="-128"/>
              </a:rPr>
              <a:t>&lt; 5% efficiency: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65" charset="0"/>
                <a:ea typeface="ＭＳ Ｐゴシック" pitchFamily="65" charset="-128"/>
              </a:rPr>
              <a:t>Co, Zn, </a:t>
            </a:r>
            <a:r>
              <a:rPr lang="en-US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65" charset="0"/>
                <a:ea typeface="ＭＳ Ｐゴシック" pitchFamily="65" charset="-128"/>
              </a:rPr>
              <a:t>Sb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65" charset="0"/>
                <a:ea typeface="ＭＳ Ｐゴシック" pitchFamily="65" charset="-128"/>
              </a:rPr>
              <a:t>, </a:t>
            </a:r>
            <a:r>
              <a:rPr lang="en-US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65" charset="0"/>
                <a:ea typeface="ＭＳ Ｐゴシック" pitchFamily="65" charset="-128"/>
              </a:rPr>
              <a:t>Pb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65" charset="0"/>
                <a:ea typeface="ＭＳ Ｐゴシック" pitchFamily="65" charset="-128"/>
              </a:rPr>
              <a:t>, Bi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6629401" y="4051518"/>
            <a:ext cx="2031550" cy="181588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65" charset="0"/>
                <a:ea typeface="ＭＳ Ｐゴシック" pitchFamily="65" charset="-128"/>
              </a:rPr>
              <a:t>Surface ion suppression</a:t>
            </a:r>
          </a:p>
          <a:p>
            <a:r>
              <a:rPr 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65" charset="0"/>
                <a:ea typeface="ＭＳ Ｐゴシック" pitchFamily="65" charset="-128"/>
              </a:rPr>
              <a:t>would greatly increase </a:t>
            </a:r>
          </a:p>
          <a:p>
            <a:r>
              <a:rPr 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65" charset="0"/>
                <a:ea typeface="ＭＳ Ｐゴシック" pitchFamily="65" charset="-128"/>
              </a:rPr>
              <a:t>need for scheme development,</a:t>
            </a:r>
          </a:p>
          <a:p>
            <a:r>
              <a:rPr 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65" charset="0"/>
                <a:ea typeface="ＭＳ Ｐゴシック" pitchFamily="65" charset="-128"/>
              </a:rPr>
              <a:t>particularly for the rare earths (</a:t>
            </a:r>
            <a:r>
              <a:rPr lang="en-US" sz="1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65" charset="0"/>
                <a:ea typeface="ＭＳ Ｐゴシック" pitchFamily="65" charset="-128"/>
              </a:rPr>
              <a:t>Miniball</a:t>
            </a:r>
            <a:r>
              <a:rPr 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65" charset="0"/>
                <a:ea typeface="ＭＳ Ｐゴシック" pitchFamily="65" charset="-128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6629399" y="3272969"/>
            <a:ext cx="2031551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65" charset="0"/>
                <a:ea typeface="ＭＳ Ｐゴシック" pitchFamily="65" charset="-128"/>
              </a:rPr>
              <a:t>User requests:</a:t>
            </a:r>
          </a:p>
          <a:p>
            <a:r>
              <a:rPr lang="en-US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65" charset="0"/>
                <a:ea typeface="ＭＳ Ｐゴシック" pitchFamily="65" charset="-128"/>
              </a:rPr>
              <a:t>Gd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65" charset="0"/>
                <a:ea typeface="ＭＳ Ｐゴシック" pitchFamily="65" charset="-128"/>
              </a:rPr>
              <a:t>, Ca</a:t>
            </a:r>
            <a:endParaRPr lang="en-US" b="1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32025" y="5489377"/>
            <a:ext cx="5359175" cy="307777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400" dirty="0" smtClean="0">
                <a:solidFill>
                  <a:srgbClr val="000000"/>
                </a:solidFill>
                <a:latin typeface="Calibri" pitchFamily="65" charset="0"/>
                <a:ea typeface="ＭＳ Ｐゴシック" pitchFamily="65" charset="-128"/>
                <a:cs typeface="+mn-cs"/>
              </a:rPr>
              <a:t>Low work function cavity test planned for RILIS </a:t>
            </a:r>
            <a:r>
              <a:rPr lang="en-US" sz="1400" dirty="0" err="1" smtClean="0">
                <a:solidFill>
                  <a:srgbClr val="000000"/>
                </a:solidFill>
                <a:latin typeface="Calibri" pitchFamily="65" charset="0"/>
                <a:ea typeface="ＭＳ Ｐゴシック" pitchFamily="65" charset="-128"/>
                <a:cs typeface="+mn-cs"/>
              </a:rPr>
              <a:t>Nd</a:t>
            </a:r>
            <a:r>
              <a:rPr lang="en-US" sz="1400" dirty="0" smtClean="0">
                <a:solidFill>
                  <a:srgbClr val="000000"/>
                </a:solidFill>
                <a:latin typeface="Calibri" pitchFamily="65" charset="0"/>
                <a:ea typeface="ＭＳ Ｐゴシック" pitchFamily="65" charset="-128"/>
                <a:cs typeface="+mn-cs"/>
              </a:rPr>
              <a:t> run in June 2009</a:t>
            </a:r>
            <a:endParaRPr lang="en-US" sz="1400" dirty="0">
              <a:solidFill>
                <a:srgbClr val="000000"/>
              </a:solidFill>
              <a:latin typeface="Calibri" pitchFamily="65" charset="0"/>
              <a:ea typeface="ＭＳ Ｐゴシック" pitchFamily="65" charset="-128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29400" y="1161871"/>
            <a:ext cx="2031551" cy="120032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65" charset="0"/>
                <a:ea typeface="ＭＳ Ｐゴシック" pitchFamily="65" charset="-128"/>
              </a:rPr>
              <a:t>2009 RILIS beams: 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65" charset="0"/>
                <a:ea typeface="ＭＳ Ｐゴシック" pitchFamily="65" charset="-128"/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65" charset="0"/>
                <a:ea typeface="ＭＳ Ｐゴシック" pitchFamily="65" charset="-128"/>
              </a:rPr>
              <a:t>Be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65" charset="0"/>
                <a:ea typeface="ＭＳ Ｐゴシック" pitchFamily="65" charset="-128"/>
              </a:rPr>
              <a:t>,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65" charset="0"/>
                <a:ea typeface="ＭＳ Ｐゴシック" pitchFamily="65" charset="-128"/>
              </a:rPr>
              <a:t>Ga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65" charset="0"/>
                <a:ea typeface="ＭＳ Ｐゴシック" pitchFamily="65" charset="-128"/>
              </a:rPr>
              <a:t>, 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65" charset="0"/>
                <a:ea typeface="ＭＳ Ｐゴシック" pitchFamily="65" charset="-128"/>
              </a:rPr>
              <a:t>Po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65" charset="0"/>
                <a:ea typeface="ＭＳ Ｐゴシック" pitchFamily="65" charset="-128"/>
              </a:rPr>
              <a:t>,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65" charset="0"/>
                <a:ea typeface="ＭＳ Ｐゴシック" pitchFamily="65" charset="-128"/>
              </a:rPr>
              <a:t> Mg, Ni,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65" charset="0"/>
                <a:ea typeface="ＭＳ Ｐゴシック" pitchFamily="65" charset="-128"/>
              </a:rPr>
              <a:t>Nd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65" charset="0"/>
                <a:ea typeface="ＭＳ Ｐゴシック" pitchFamily="65" charset="-128"/>
              </a:rPr>
              <a:t>,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65" charset="0"/>
                <a:ea typeface="ＭＳ Ｐゴシック" pitchFamily="65" charset="-128"/>
              </a:rPr>
              <a:t> Ag,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65" charset="0"/>
                <a:ea typeface="ＭＳ Ｐゴシック" pitchFamily="65" charset="-128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65" charset="0"/>
                <a:ea typeface="ＭＳ Ｐゴシック" pitchFamily="65" charset="-128"/>
              </a:rPr>
              <a:t>Mn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65" charset="0"/>
                <a:ea typeface="ＭＳ Ｐゴシック" pitchFamily="65" charset="-128"/>
              </a:rPr>
              <a:t>, Zn, </a:t>
            </a:r>
            <a:r>
              <a:rPr lang="en-US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65" charset="0"/>
                <a:ea typeface="ＭＳ Ｐゴシック" pitchFamily="65" charset="-128"/>
              </a:rPr>
              <a:t>Pb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65" charset="0"/>
                <a:ea typeface="ＭＳ Ｐゴシック" pitchFamily="65" charset="-128"/>
              </a:rPr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Text Box 5"/>
          <p:cNvSpPr txBox="1">
            <a:spLocks noChangeArrowheads="1"/>
          </p:cNvSpPr>
          <p:nvPr/>
        </p:nvSpPr>
        <p:spPr bwMode="auto">
          <a:xfrm>
            <a:off x="577850" y="1316038"/>
            <a:ext cx="8296275" cy="4992687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buClr>
                <a:schemeClr val="accent1"/>
              </a:buClr>
              <a:buSzPct val="75000"/>
              <a:buFont typeface="Wingdings" pitchFamily="2" charset="2"/>
              <a:buChar char="Ä"/>
            </a:pPr>
            <a:endParaRPr lang="en-US" b="1"/>
          </a:p>
          <a:p>
            <a:pPr marL="342900" indent="-342900">
              <a:buClr>
                <a:schemeClr val="accent1"/>
              </a:buClr>
              <a:buSzPct val="75000"/>
              <a:buFont typeface="Wingdings" pitchFamily="2" charset="2"/>
              <a:buChar char="Ä"/>
            </a:pPr>
            <a:r>
              <a:rPr lang="en-US" b="1"/>
              <a:t>Installation of solid state lasers for dye laser pumping. Keeping CVL lasers at RILIS as backup until reliable SSL performance is reached.</a:t>
            </a:r>
          </a:p>
          <a:p>
            <a:pPr marL="342900" indent="-342900">
              <a:buClr>
                <a:schemeClr val="accent1"/>
              </a:buClr>
              <a:buSzPct val="75000"/>
              <a:buFont typeface="Wingdings" pitchFamily="2" charset="2"/>
              <a:buChar char="Ä"/>
            </a:pPr>
            <a:endParaRPr lang="en-US" b="1"/>
          </a:p>
          <a:p>
            <a:pPr marL="342900" indent="-342900">
              <a:buClr>
                <a:schemeClr val="accent1"/>
              </a:buClr>
              <a:buSzPct val="75000"/>
              <a:buFont typeface="Wingdings" pitchFamily="2" charset="2"/>
              <a:buChar char="Ä"/>
            </a:pPr>
            <a:endParaRPr lang="en-US" b="1"/>
          </a:p>
          <a:p>
            <a:pPr marL="342900" indent="-342900">
              <a:buClr>
                <a:schemeClr val="accent1"/>
              </a:buClr>
              <a:buSzPct val="75000"/>
              <a:buFont typeface="Wingdings" pitchFamily="2" charset="2"/>
              <a:buChar char="Ä"/>
            </a:pPr>
            <a:r>
              <a:rPr lang="en-US" b="1"/>
              <a:t>Upgrade of dye lasers: purchasing and installation of commercial dye lasers </a:t>
            </a:r>
          </a:p>
          <a:p>
            <a:pPr marL="342900" indent="-342900">
              <a:buClr>
                <a:schemeClr val="accent1"/>
              </a:buClr>
              <a:buSzPct val="75000"/>
              <a:buFont typeface="Wingdings" pitchFamily="2" charset="2"/>
              <a:buChar char="Ä"/>
            </a:pPr>
            <a:endParaRPr lang="en-US" b="1"/>
          </a:p>
          <a:p>
            <a:pPr marL="342900" indent="-342900">
              <a:buClr>
                <a:schemeClr val="accent1"/>
              </a:buClr>
              <a:buSzPct val="75000"/>
              <a:buFont typeface="Wingdings" pitchFamily="2" charset="2"/>
              <a:buChar char="Ä"/>
            </a:pPr>
            <a:endParaRPr lang="en-US" b="1"/>
          </a:p>
          <a:p>
            <a:pPr marL="342900" indent="-342900">
              <a:buClr>
                <a:schemeClr val="accent1"/>
              </a:buClr>
              <a:buSzPct val="75000"/>
              <a:buFont typeface="Wingdings" pitchFamily="2" charset="2"/>
              <a:buChar char="Ä"/>
            </a:pPr>
            <a:r>
              <a:rPr lang="en-US" b="1"/>
              <a:t>Installation of solid-state tunable lasers with own pump laser in addition to the dye laser system</a:t>
            </a:r>
          </a:p>
          <a:p>
            <a:pPr marL="342900" indent="-342900">
              <a:buClr>
                <a:schemeClr val="accent1"/>
              </a:buClr>
              <a:buSzPct val="75000"/>
              <a:buFont typeface="Wingdings" pitchFamily="2" charset="2"/>
              <a:buNone/>
            </a:pPr>
            <a:endParaRPr lang="en-US" b="1"/>
          </a:p>
          <a:p>
            <a:pPr marL="342900" indent="-342900">
              <a:buClr>
                <a:schemeClr val="accent1"/>
              </a:buClr>
              <a:buSzPct val="75000"/>
              <a:buFont typeface="Wingdings" pitchFamily="2" charset="2"/>
              <a:buNone/>
            </a:pPr>
            <a:endParaRPr lang="en-US" b="1"/>
          </a:p>
          <a:p>
            <a:pPr marL="342900" indent="-342900">
              <a:buClr>
                <a:schemeClr val="accent1"/>
              </a:buClr>
              <a:buSzPct val="75000"/>
              <a:buFont typeface="Wingdings" pitchFamily="2" charset="2"/>
              <a:buChar char="Ä"/>
            </a:pPr>
            <a:r>
              <a:rPr lang="en-US" b="1"/>
              <a:t>Duo-RILIS: two laser systems available for operation with a possibility of quick switch from one element to another    	</a:t>
            </a:r>
          </a:p>
        </p:txBody>
      </p:sp>
      <p:sp>
        <p:nvSpPr>
          <p:cNvPr id="64516" name="Text Box 6"/>
          <p:cNvSpPr txBox="1">
            <a:spLocks noChangeArrowheads="1"/>
          </p:cNvSpPr>
          <p:nvPr/>
        </p:nvSpPr>
        <p:spPr bwMode="auto">
          <a:xfrm rot="-5400000">
            <a:off x="-234156" y="1681956"/>
            <a:ext cx="1219200" cy="369888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1" hangingPunct="1">
              <a:buFont typeface="Times New Roman" pitchFamily="18" charset="0"/>
              <a:buNone/>
            </a:pPr>
            <a:r>
              <a:rPr lang="en-US"/>
              <a:t>2008</a:t>
            </a:r>
          </a:p>
        </p:txBody>
      </p:sp>
      <p:sp>
        <p:nvSpPr>
          <p:cNvPr id="64517" name="Text Box 7"/>
          <p:cNvSpPr txBox="1">
            <a:spLocks noChangeArrowheads="1"/>
          </p:cNvSpPr>
          <p:nvPr/>
        </p:nvSpPr>
        <p:spPr bwMode="auto">
          <a:xfrm rot="-5400000">
            <a:off x="-329406" y="2996406"/>
            <a:ext cx="1409700" cy="369888"/>
          </a:xfrm>
          <a:prstGeom prst="rect">
            <a:avLst/>
          </a:prstGeom>
          <a:solidFill>
            <a:srgbClr val="FFCC00"/>
          </a:solidFill>
          <a:ln w="9525" algn="ctr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1" hangingPunct="1">
              <a:buFont typeface="Times New Roman" pitchFamily="18" charset="0"/>
              <a:buNone/>
            </a:pPr>
            <a:r>
              <a:rPr lang="en-US"/>
              <a:t>2009</a:t>
            </a:r>
          </a:p>
        </p:txBody>
      </p:sp>
      <p:sp>
        <p:nvSpPr>
          <p:cNvPr id="64518" name="Text Box 8"/>
          <p:cNvSpPr txBox="1">
            <a:spLocks noChangeArrowheads="1"/>
          </p:cNvSpPr>
          <p:nvPr/>
        </p:nvSpPr>
        <p:spPr bwMode="auto">
          <a:xfrm rot="-5400000">
            <a:off x="-253206" y="4329906"/>
            <a:ext cx="1257300" cy="369888"/>
          </a:xfrm>
          <a:prstGeom prst="rect">
            <a:avLst/>
          </a:prstGeom>
          <a:solidFill>
            <a:srgbClr val="FFCC99"/>
          </a:solidFill>
          <a:ln w="9525" algn="ctr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1" hangingPunct="1">
              <a:buFont typeface="Times New Roman" pitchFamily="18" charset="0"/>
              <a:buNone/>
            </a:pPr>
            <a:r>
              <a:rPr lang="en-US"/>
              <a:t>2010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 rot="16200000">
            <a:off x="-253206" y="5587206"/>
            <a:ext cx="1257300" cy="3698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1" hangingPunct="1">
              <a:buFont typeface="Times New Roman" pitchFamily="18" charset="0"/>
              <a:buNone/>
              <a:defRPr/>
            </a:pPr>
            <a:r>
              <a:rPr lang="en-US" dirty="0">
                <a:ea typeface="ＭＳ Ｐゴシック" pitchFamily="65" charset="-128"/>
                <a:cs typeface="+mn-cs"/>
              </a:rPr>
              <a:t>2011</a:t>
            </a:r>
          </a:p>
        </p:txBody>
      </p:sp>
      <p:sp>
        <p:nvSpPr>
          <p:cNvPr id="9" name="Rectangle 291"/>
          <p:cNvSpPr>
            <a:spLocks noChangeArrowheads="1"/>
          </p:cNvSpPr>
          <p:nvPr/>
        </p:nvSpPr>
        <p:spPr bwMode="auto">
          <a:xfrm>
            <a:off x="25400" y="0"/>
            <a:ext cx="660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000">
                <a:solidFill>
                  <a:srgbClr val="7403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RILIS upgrade timeline</a:t>
            </a:r>
          </a:p>
        </p:txBody>
      </p:sp>
      <p:sp>
        <p:nvSpPr>
          <p:cNvPr id="64523" name="Line 11"/>
          <p:cNvSpPr>
            <a:spLocks noChangeShapeType="1"/>
          </p:cNvSpPr>
          <p:nvPr/>
        </p:nvSpPr>
        <p:spPr bwMode="auto">
          <a:xfrm flipH="1">
            <a:off x="2971800" y="228600"/>
            <a:ext cx="560705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5400" y="0"/>
            <a:ext cx="7899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74032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Grande" pitchFamily="-60" charset="0"/>
                <a:ea typeface="ＭＳ Ｐゴシック" pitchFamily="-60" charset="-128"/>
                <a:cs typeface="ＭＳ Ｐゴシック" pitchFamily="-60" charset="-128"/>
              </a:rPr>
              <a:t>Acknowledgements</a:t>
            </a: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0" y="2076450"/>
            <a:ext cx="4648200" cy="89535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algn="r"/>
            <a:r>
              <a:rPr lang="en-US"/>
              <a:t>Supported by </a:t>
            </a:r>
          </a:p>
          <a:p>
            <a:pPr algn="r"/>
            <a:r>
              <a:rPr lang="en-US"/>
              <a:t>EURONS</a:t>
            </a:r>
          </a:p>
          <a:p>
            <a:pPr algn="r"/>
            <a:r>
              <a:rPr lang="en-US"/>
              <a:t>JRA8 “LASER”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76200" y="1758950"/>
            <a:ext cx="3540125" cy="1812925"/>
          </a:xfrm>
          <a:prstGeom prst="rect">
            <a:avLst/>
          </a:prstGeom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Wingdings" pitchFamily="-60" charset="2"/>
              <a:buNone/>
            </a:pPr>
            <a:r>
              <a:rPr lang="en-US"/>
              <a:t>Lars-Erik Berg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Wingdings" pitchFamily="-60" charset="2"/>
              <a:buNone/>
            </a:pPr>
            <a:r>
              <a:rPr lang="en-US"/>
              <a:t>Olli Launila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Wingdings" pitchFamily="-60" charset="2"/>
              <a:buNone/>
            </a:pPr>
            <a:r>
              <a:rPr lang="en-US"/>
              <a:t>Fabian Österdahl 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Wingdings" pitchFamily="-60" charset="2"/>
              <a:buNone/>
            </a:pPr>
            <a:r>
              <a:rPr lang="en-US"/>
              <a:t>Marica Sjödin</a:t>
            </a:r>
          </a:p>
        </p:txBody>
      </p:sp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192088" y="1012825"/>
            <a:ext cx="4130675" cy="64611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buFont typeface="Times New Roman" pitchFamily="-60" charset="0"/>
              <a:buNone/>
            </a:pPr>
            <a:r>
              <a:rPr lang="en-US" b="1"/>
              <a:t>KTH – Royal Institute of Technology</a:t>
            </a:r>
          </a:p>
          <a:p>
            <a:r>
              <a:rPr lang="en-US" b="1"/>
              <a:t>Stockholm, Sweden</a:t>
            </a:r>
          </a:p>
        </p:txBody>
      </p:sp>
      <p:sp>
        <p:nvSpPr>
          <p:cNvPr id="26630" name="Text Box 7"/>
          <p:cNvSpPr txBox="1">
            <a:spLocks noChangeArrowheads="1"/>
          </p:cNvSpPr>
          <p:nvPr/>
        </p:nvSpPr>
        <p:spPr bwMode="auto">
          <a:xfrm>
            <a:off x="5453063" y="1000125"/>
            <a:ext cx="2614612" cy="6477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buFont typeface="Times New Roman" pitchFamily="-60" charset="0"/>
              <a:buNone/>
            </a:pPr>
            <a:r>
              <a:rPr lang="en-US" b="1"/>
              <a:t>CERN, AB department</a:t>
            </a:r>
          </a:p>
          <a:p>
            <a:pPr>
              <a:buFont typeface="Times New Roman" pitchFamily="-60" charset="0"/>
              <a:buNone/>
            </a:pPr>
            <a:r>
              <a:rPr lang="en-US" b="1"/>
              <a:t>Geneva, Switzerland</a:t>
            </a:r>
          </a:p>
        </p:txBody>
      </p:sp>
      <p:sp>
        <p:nvSpPr>
          <p:cNvPr id="26631" name="Rectangle 8"/>
          <p:cNvSpPr>
            <a:spLocks noChangeArrowheads="1"/>
          </p:cNvSpPr>
          <p:nvPr/>
        </p:nvSpPr>
        <p:spPr bwMode="auto">
          <a:xfrm>
            <a:off x="5453063" y="1758950"/>
            <a:ext cx="2614612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eaLnBrk="0" hangingPunct="0">
              <a:lnSpc>
                <a:spcPct val="90000"/>
              </a:lnSpc>
              <a:buClr>
                <a:schemeClr val="accent1"/>
              </a:buClr>
              <a:buSzPct val="60000"/>
              <a:buFont typeface="Wingdings" pitchFamily="-60" charset="2"/>
              <a:buNone/>
            </a:pPr>
            <a:r>
              <a:rPr lang="en-US"/>
              <a:t>Bruce Marsh</a:t>
            </a:r>
          </a:p>
          <a:p>
            <a:pPr marL="342900" indent="-342900" eaLnBrk="0" hangingPunct="0">
              <a:lnSpc>
                <a:spcPct val="90000"/>
              </a:lnSpc>
              <a:buClr>
                <a:schemeClr val="accent1"/>
              </a:buClr>
              <a:buSzPct val="60000"/>
              <a:buFont typeface="Wingdings" pitchFamily="-60" charset="2"/>
              <a:buNone/>
            </a:pPr>
            <a:r>
              <a:rPr lang="en-US"/>
              <a:t>Valentin Fedosseev</a:t>
            </a:r>
          </a:p>
          <a:p>
            <a:pPr marL="342900" indent="-342900" eaLnBrk="0" hangingPunct="0">
              <a:lnSpc>
                <a:spcPct val="90000"/>
              </a:lnSpc>
              <a:buClr>
                <a:schemeClr val="accent1"/>
              </a:buClr>
              <a:buSzPct val="60000"/>
              <a:buFont typeface="Wingdings" pitchFamily="-60" charset="2"/>
              <a:buNone/>
            </a:pPr>
            <a:r>
              <a:rPr lang="en-US"/>
              <a:t>Mats Lindroos</a:t>
            </a:r>
          </a:p>
          <a:p>
            <a:pPr marL="342900" indent="-342900" eaLnBrk="0" hangingPunct="0">
              <a:lnSpc>
                <a:spcPct val="90000"/>
              </a:lnSpc>
              <a:buClr>
                <a:schemeClr val="accent1"/>
              </a:buClr>
              <a:buSzPct val="60000"/>
              <a:buFont typeface="Wingdings" pitchFamily="-60" charset="2"/>
              <a:buNone/>
            </a:pPr>
            <a:r>
              <a:rPr lang="en-US"/>
              <a:t>Roberto Losito</a:t>
            </a:r>
          </a:p>
          <a:p>
            <a:pPr marL="342900" indent="-342900" eaLnBrk="0" hangingPunct="0">
              <a:lnSpc>
                <a:spcPct val="90000"/>
              </a:lnSpc>
              <a:buClr>
                <a:schemeClr val="accent1"/>
              </a:buClr>
              <a:buSzPct val="60000"/>
              <a:buFont typeface="Wingdings" pitchFamily="-60" charset="2"/>
              <a:buNone/>
            </a:pPr>
            <a:r>
              <a:rPr lang="en-US"/>
              <a:t>Jacques Lettry</a:t>
            </a:r>
          </a:p>
        </p:txBody>
      </p:sp>
      <p:sp>
        <p:nvSpPr>
          <p:cNvPr id="9" name="Text Box 105"/>
          <p:cNvSpPr txBox="1">
            <a:spLocks noChangeArrowheads="1"/>
          </p:cNvSpPr>
          <p:nvPr/>
        </p:nvSpPr>
        <p:spPr bwMode="auto">
          <a:xfrm>
            <a:off x="2033588" y="4814888"/>
            <a:ext cx="133826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>
                <a:ea typeface="ＭＳ Ｐゴシック" pitchFamily="-60" charset="-128"/>
                <a:cs typeface="ＭＳ Ｐゴシック" pitchFamily="-60" charset="-128"/>
              </a:rPr>
              <a:t>D.V. Fedorov</a:t>
            </a:r>
          </a:p>
          <a:p>
            <a:r>
              <a:rPr lang="en-US">
                <a:ea typeface="ＭＳ Ｐゴシック" pitchFamily="-60" charset="-128"/>
                <a:cs typeface="ＭＳ Ｐゴシック" pitchFamily="-60" charset="-128"/>
              </a:rPr>
              <a:t>Y. Volkov</a:t>
            </a:r>
          </a:p>
          <a:p>
            <a:r>
              <a:rPr lang="en-US">
                <a:ea typeface="ＭＳ Ｐゴシック" pitchFamily="-60" charset="-128"/>
                <a:cs typeface="ＭＳ Ｐゴシック" pitchFamily="-60" charset="-128"/>
              </a:rPr>
              <a:t>P. Molkanov</a:t>
            </a:r>
          </a:p>
          <a:p>
            <a:r>
              <a:rPr lang="en-US">
                <a:ea typeface="ＭＳ Ｐゴシック" pitchFamily="-60" charset="-128"/>
                <a:cs typeface="ＭＳ Ｐゴシック" pitchFamily="-60" charset="-128"/>
              </a:rPr>
              <a:t>A. Barzakh</a:t>
            </a:r>
          </a:p>
        </p:txBody>
      </p:sp>
      <p:sp>
        <p:nvSpPr>
          <p:cNvPr id="10" name="Rectangle 108"/>
          <p:cNvSpPr>
            <a:spLocks noChangeArrowheads="1"/>
          </p:cNvSpPr>
          <p:nvPr/>
        </p:nvSpPr>
        <p:spPr bwMode="auto">
          <a:xfrm>
            <a:off x="2033588" y="3643313"/>
            <a:ext cx="28813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>
                <a:ea typeface="ＭＳ Ｐゴシック" pitchFamily="-60" charset="-128"/>
                <a:cs typeface="ＭＳ Ｐゴシック" pitchFamily="-60" charset="-128"/>
              </a:rPr>
              <a:t>Petersburg Nuclear Physics Institute, Gatchina:</a:t>
            </a:r>
          </a:p>
        </p:txBody>
      </p:sp>
      <p:sp>
        <p:nvSpPr>
          <p:cNvPr id="12" name="Text Box 104"/>
          <p:cNvSpPr txBox="1">
            <a:spLocks noChangeArrowheads="1"/>
          </p:cNvSpPr>
          <p:nvPr/>
        </p:nvSpPr>
        <p:spPr bwMode="auto">
          <a:xfrm>
            <a:off x="214313" y="4249738"/>
            <a:ext cx="14493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>
                <a:ea typeface="ＭＳ Ｐゴシック" pitchFamily="-60" charset="-128"/>
                <a:cs typeface="ＭＳ Ｐゴシック" pitchFamily="-60" charset="-128"/>
              </a:rPr>
              <a:t>M. Seliverstov</a:t>
            </a:r>
          </a:p>
        </p:txBody>
      </p:sp>
      <p:sp>
        <p:nvSpPr>
          <p:cNvPr id="13" name="Rectangle 109"/>
          <p:cNvSpPr>
            <a:spLocks noChangeArrowheads="1"/>
          </p:cNvSpPr>
          <p:nvPr/>
        </p:nvSpPr>
        <p:spPr bwMode="auto">
          <a:xfrm>
            <a:off x="214313" y="3668713"/>
            <a:ext cx="1462087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b="1">
                <a:ea typeface="ＭＳ Ｐゴシック" pitchFamily="-60" charset="-128"/>
                <a:cs typeface="ＭＳ Ｐゴシック" pitchFamily="-60" charset="-128"/>
              </a:rPr>
              <a:t>University of </a:t>
            </a:r>
          </a:p>
          <a:p>
            <a:r>
              <a:rPr lang="en-US" b="1">
                <a:ea typeface="ＭＳ Ｐゴシック" pitchFamily="-60" charset="-128"/>
                <a:cs typeface="ＭＳ Ｐゴシック" pitchFamily="-60" charset="-128"/>
              </a:rPr>
              <a:t>Mainz: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143000" y="381000"/>
            <a:ext cx="4691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>
                <a:effectLst>
                  <a:outerShdw blurRad="38100" dist="38100" dir="2700000" algn="tl">
                    <a:srgbClr val="DDDDDD"/>
                  </a:outerShdw>
                </a:effectLst>
                <a:latin typeface="Century Gothic" pitchFamily="-60" charset="0"/>
                <a:ea typeface="ＭＳ Ｐゴシック" pitchFamily="-60" charset="-128"/>
                <a:cs typeface="ＭＳ Ｐゴシック" pitchFamily="-60" charset="-128"/>
              </a:rPr>
              <a:t>- Specifically related to the RILIS upgrade</a:t>
            </a:r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flipH="1">
            <a:off x="2971800" y="228600"/>
            <a:ext cx="560705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1"/>
          <p:cNvSpPr>
            <a:spLocks noChangeArrowheads="1"/>
          </p:cNvSpPr>
          <p:nvPr/>
        </p:nvSpPr>
        <p:spPr bwMode="auto">
          <a:xfrm>
            <a:off x="0" y="0"/>
            <a:ext cx="820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000">
                <a:solidFill>
                  <a:srgbClr val="7403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Overview</a:t>
            </a:r>
          </a:p>
        </p:txBody>
      </p:sp>
      <p:sp>
        <p:nvSpPr>
          <p:cNvPr id="76816" name="Line 16"/>
          <p:cNvSpPr>
            <a:spLocks noChangeShapeType="1"/>
          </p:cNvSpPr>
          <p:nvPr/>
        </p:nvSpPr>
        <p:spPr bwMode="auto">
          <a:xfrm flipH="1">
            <a:off x="1546225" y="228600"/>
            <a:ext cx="7032625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Rectangle 296"/>
          <p:cNvSpPr>
            <a:spLocks noChangeArrowheads="1"/>
          </p:cNvSpPr>
          <p:nvPr/>
        </p:nvSpPr>
        <p:spPr bwMode="auto">
          <a:xfrm>
            <a:off x="609600" y="1219200"/>
            <a:ext cx="3581400" cy="1908215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entury Gothic" pitchFamily="65" charset="0"/>
                <a:ea typeface="ＭＳ Ｐゴシック" pitchFamily="65" charset="-128"/>
                <a:cs typeface="+mn-cs"/>
              </a:rPr>
              <a:t>RILIS upgrade:</a:t>
            </a:r>
          </a:p>
          <a:p>
            <a:pPr eaLnBrk="1" hangingPunct="1">
              <a:defRPr/>
            </a:pPr>
            <a:endParaRPr lang="en-US" sz="14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entury Gothic" pitchFamily="65" charset="0"/>
              <a:ea typeface="ＭＳ Ｐゴシック" pitchFamily="65" charset="-128"/>
              <a:cs typeface="+mn-cs"/>
            </a:endParaRPr>
          </a:p>
          <a:p>
            <a:pPr eaLnBrk="1" hangingPunct="1">
              <a:spcAft>
                <a:spcPts val="600"/>
              </a:spcAft>
              <a:buFont typeface="Arial"/>
              <a:buChar char="•"/>
            </a:pPr>
            <a:r>
              <a:rPr 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New </a:t>
            </a:r>
            <a:r>
              <a:rPr lang="en-US" sz="1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Nd:YAG</a:t>
            </a:r>
            <a:r>
              <a:rPr 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laser details</a:t>
            </a:r>
          </a:p>
          <a:p>
            <a:pPr eaLnBrk="1" hangingPunct="1">
              <a:spcAft>
                <a:spcPts val="600"/>
              </a:spcAft>
              <a:buFont typeface="Arial"/>
              <a:buChar char="•"/>
            </a:pPr>
            <a:r>
              <a:rPr 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Performance and operation in 2008</a:t>
            </a:r>
          </a:p>
          <a:p>
            <a:pPr eaLnBrk="1" hangingPunct="1">
              <a:spcAft>
                <a:spcPts val="600"/>
              </a:spcAft>
              <a:buFont typeface="Arial"/>
              <a:buChar char="•"/>
            </a:pPr>
            <a:r>
              <a:rPr 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Planned operation during 2009</a:t>
            </a:r>
          </a:p>
          <a:p>
            <a:pPr eaLnBrk="1" hangingPunct="1">
              <a:spcAft>
                <a:spcPts val="600"/>
              </a:spcAft>
              <a:buFont typeface="Arial"/>
              <a:buChar char="•"/>
            </a:pPr>
            <a:r>
              <a:rPr 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RILIS upgrade timeline</a:t>
            </a:r>
          </a:p>
          <a:p>
            <a:pPr eaLnBrk="1" hangingPunct="1">
              <a:buFont typeface="Arial"/>
              <a:buChar char="•"/>
            </a:pPr>
            <a:endParaRPr lang="en-US" sz="1400" dirty="0" smtClean="0"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15" name="Rectangle 296"/>
          <p:cNvSpPr>
            <a:spLocks noChangeArrowheads="1"/>
          </p:cNvSpPr>
          <p:nvPr/>
        </p:nvSpPr>
        <p:spPr bwMode="auto">
          <a:xfrm>
            <a:off x="4622803" y="1219200"/>
            <a:ext cx="3687195" cy="1908215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square" rIns="0">
            <a:spAutoFit/>
          </a:bodyPr>
          <a:lstStyle/>
          <a:p>
            <a:pPr eaLnBrk="1" hangingPunct="1">
              <a:defRPr/>
            </a:pP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entury Gothic" pitchFamily="65" charset="0"/>
                <a:ea typeface="ＭＳ Ｐゴシック" pitchFamily="65" charset="-128"/>
                <a:cs typeface="+mn-cs"/>
              </a:rPr>
              <a:t>LARIS</a:t>
            </a:r>
          </a:p>
          <a:p>
            <a:pPr eaLnBrk="1" hangingPunct="1">
              <a:defRPr/>
            </a:pPr>
            <a:endParaRPr lang="en-US" sz="14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entury Gothic" pitchFamily="65" charset="0"/>
              <a:ea typeface="ＭＳ Ｐゴシック" pitchFamily="65" charset="-128"/>
              <a:cs typeface="+mn-cs"/>
            </a:endParaRPr>
          </a:p>
          <a:p>
            <a:pPr eaLnBrk="1" hangingPunct="1">
              <a:spcAft>
                <a:spcPts val="600"/>
              </a:spcAft>
              <a:buFont typeface="Arial"/>
              <a:buChar char="•"/>
            </a:pPr>
            <a:r>
              <a:rPr 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Laboratory overview</a:t>
            </a:r>
          </a:p>
          <a:p>
            <a:pPr eaLnBrk="1" hangingPunct="1">
              <a:spcAft>
                <a:spcPts val="600"/>
              </a:spcAft>
              <a:buFont typeface="Arial"/>
              <a:buChar char="•"/>
            </a:pPr>
            <a:r>
              <a:rPr 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RILIS scheme for manganese</a:t>
            </a:r>
          </a:p>
          <a:p>
            <a:pPr eaLnBrk="1" hangingPunct="1">
              <a:spcAft>
                <a:spcPts val="600"/>
              </a:spcAft>
              <a:buFont typeface="Arial"/>
              <a:buChar char="•"/>
            </a:pPr>
            <a:r>
              <a:rPr 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Study of RILIS lead scheme</a:t>
            </a:r>
          </a:p>
          <a:p>
            <a:pPr eaLnBrk="1" hangingPunct="1">
              <a:spcAft>
                <a:spcPts val="600"/>
              </a:spcAft>
              <a:buFont typeface="Arial"/>
              <a:buChar char="•"/>
            </a:pPr>
            <a:r>
              <a:rPr 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Potential for RILIS scheme development</a:t>
            </a:r>
          </a:p>
          <a:p>
            <a:pPr eaLnBrk="1" hangingPunct="1">
              <a:buFont typeface="Arial"/>
              <a:buChar char="•"/>
            </a:pPr>
            <a:endParaRPr lang="en-US" sz="1400" dirty="0" smtClean="0"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239640"/>
            <a:ext cx="3586880" cy="2180456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4"/>
          <a:srcRect t="8237" b="13374"/>
          <a:stretch>
            <a:fillRect/>
          </a:stretch>
        </p:blipFill>
        <p:spPr bwMode="auto">
          <a:xfrm>
            <a:off x="4601998" y="3240108"/>
            <a:ext cx="3708000" cy="217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3" name="Group 4"/>
          <p:cNvGrpSpPr>
            <a:grpSpLocks/>
          </p:cNvGrpSpPr>
          <p:nvPr/>
        </p:nvGrpSpPr>
        <p:grpSpPr bwMode="auto">
          <a:xfrm>
            <a:off x="2827338" y="541337"/>
            <a:ext cx="5868987" cy="4238625"/>
            <a:chOff x="269" y="3568"/>
            <a:chExt cx="3697" cy="2670"/>
          </a:xfrm>
        </p:grpSpPr>
        <p:pic>
          <p:nvPicPr>
            <p:cNvPr id="54284" name="Picture 5" descr="RILIS lasers 3D_A3las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9" y="3568"/>
              <a:ext cx="3697" cy="2670"/>
            </a:xfrm>
            <a:prstGeom prst="rect">
              <a:avLst/>
            </a:prstGeom>
            <a:noFill/>
            <a:ln w="9525">
              <a:solidFill>
                <a:srgbClr val="000080"/>
              </a:solidFill>
              <a:miter lim="800000"/>
              <a:headEnd/>
              <a:tailEnd/>
            </a:ln>
          </p:spPr>
        </p:pic>
        <p:sp>
          <p:nvSpPr>
            <p:cNvPr id="54285" name="Rectangle 6"/>
            <p:cNvSpPr>
              <a:spLocks noChangeArrowheads="1"/>
            </p:cNvSpPr>
            <p:nvPr/>
          </p:nvSpPr>
          <p:spPr bwMode="auto">
            <a:xfrm>
              <a:off x="2990" y="5047"/>
              <a:ext cx="564" cy="15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grpSp>
          <p:nvGrpSpPr>
            <p:cNvPr id="54286" name="Group 7"/>
            <p:cNvGrpSpPr>
              <a:grpSpLocks/>
            </p:cNvGrpSpPr>
            <p:nvPr/>
          </p:nvGrpSpPr>
          <p:grpSpPr bwMode="auto">
            <a:xfrm>
              <a:off x="3244" y="4804"/>
              <a:ext cx="638" cy="654"/>
              <a:chOff x="4656" y="1776"/>
              <a:chExt cx="912" cy="1147"/>
            </a:xfrm>
          </p:grpSpPr>
          <p:sp>
            <p:nvSpPr>
              <p:cNvPr id="54287" name="AutoShape 8"/>
              <p:cNvSpPr>
                <a:spLocks noChangeArrowheads="1"/>
              </p:cNvSpPr>
              <p:nvPr/>
            </p:nvSpPr>
            <p:spPr bwMode="auto">
              <a:xfrm>
                <a:off x="4656" y="1776"/>
                <a:ext cx="912" cy="1104"/>
              </a:xfrm>
              <a:prstGeom prst="flowChartAlternateProcess">
                <a:avLst/>
              </a:prstGeom>
              <a:solidFill>
                <a:srgbClr val="CCFFFF"/>
              </a:solidFill>
              <a:ln w="9525">
                <a:solidFill>
                  <a:srgbClr val="0033CC"/>
                </a:solidFill>
                <a:miter lim="800000"/>
                <a:headEnd/>
                <a:tailEnd/>
              </a:ln>
            </p:spPr>
            <p:txBody>
              <a:bodyPr wrap="none" lIns="92075" tIns="46038" rIns="92075" bIns="46038" anchor="ctr"/>
              <a:lstStyle/>
              <a:p>
                <a:pPr eaLnBrk="1" hangingPunct="1"/>
                <a:endParaRPr lang="en-US"/>
              </a:p>
            </p:txBody>
          </p:sp>
          <p:sp>
            <p:nvSpPr>
              <p:cNvPr id="54288" name="Text Box 9"/>
              <p:cNvSpPr txBox="1">
                <a:spLocks noChangeArrowheads="1"/>
              </p:cNvSpPr>
              <p:nvPr/>
            </p:nvSpPr>
            <p:spPr bwMode="auto">
              <a:xfrm>
                <a:off x="4705" y="1804"/>
                <a:ext cx="816" cy="1119"/>
              </a:xfrm>
              <a:prstGeom prst="rect">
                <a:avLst/>
              </a:prstGeom>
              <a:noFill/>
              <a:ln w="38100" cap="sq" cmpd="dbl">
                <a:noFill/>
                <a:miter lim="800000"/>
                <a:headEnd/>
                <a:tailEnd/>
              </a:ln>
            </p:spPr>
            <p:txBody>
              <a:bodyPr tIns="91440" bIns="91440" anchor="ctr">
                <a:spAutoFit/>
              </a:bodyPr>
              <a:lstStyle/>
              <a:p>
                <a:r>
                  <a:rPr lang="en-US" sz="600" b="1"/>
                  <a:t>Wavelength tuning range:</a:t>
                </a:r>
              </a:p>
              <a:p>
                <a:endParaRPr lang="en-US" sz="600" b="1"/>
              </a:p>
              <a:p>
                <a:r>
                  <a:rPr lang="en-US" sz="600" b="1"/>
                  <a:t>Fundamental (</a:t>
                </a:r>
                <a:r>
                  <a:rPr lang="en-US" sz="600" b="1">
                    <a:latin typeface="Symbol" pitchFamily="18" charset="2"/>
                  </a:rPr>
                  <a:t>w</a:t>
                </a:r>
                <a:r>
                  <a:rPr lang="en-US" sz="600" b="1"/>
                  <a:t>) </a:t>
                </a:r>
              </a:p>
              <a:p>
                <a:r>
                  <a:rPr lang="en-US" sz="600" b="1">
                    <a:solidFill>
                      <a:srgbClr val="CC3300"/>
                    </a:solidFill>
                  </a:rPr>
                  <a:t>530 - 850 nm</a:t>
                </a:r>
              </a:p>
              <a:p>
                <a:r>
                  <a:rPr lang="en-US" sz="600" b="1"/>
                  <a:t>2nd harmonic (2</a:t>
                </a:r>
                <a:r>
                  <a:rPr lang="en-US" sz="600" b="1">
                    <a:latin typeface="Symbol" pitchFamily="18" charset="2"/>
                  </a:rPr>
                  <a:t>w</a:t>
                </a:r>
                <a:r>
                  <a:rPr lang="en-US" sz="600" b="1"/>
                  <a:t>)</a:t>
                </a:r>
              </a:p>
              <a:p>
                <a:r>
                  <a:rPr lang="en-US" sz="600" b="1">
                    <a:solidFill>
                      <a:srgbClr val="000099"/>
                    </a:solidFill>
                  </a:rPr>
                  <a:t>265 - 425 nm</a:t>
                </a:r>
              </a:p>
              <a:p>
                <a:r>
                  <a:rPr lang="en-US" sz="600" b="1"/>
                  <a:t>3rd harmonic (3</a:t>
                </a:r>
                <a:r>
                  <a:rPr lang="en-US" sz="600" b="1">
                    <a:latin typeface="Symbol" pitchFamily="18" charset="2"/>
                  </a:rPr>
                  <a:t>w</a:t>
                </a:r>
                <a:r>
                  <a:rPr lang="en-US" sz="600" b="1"/>
                  <a:t>)</a:t>
                </a:r>
              </a:p>
              <a:p>
                <a:r>
                  <a:rPr lang="en-US" sz="600" b="1">
                    <a:solidFill>
                      <a:srgbClr val="000099"/>
                    </a:solidFill>
                  </a:rPr>
                  <a:t>213 - 265 nm</a:t>
                </a:r>
                <a:r>
                  <a:rPr lang="en-US" sz="600" b="1">
                    <a:solidFill>
                      <a:srgbClr val="CC3300"/>
                    </a:solidFill>
                  </a:rPr>
                  <a:t> </a:t>
                </a:r>
                <a:endParaRPr lang="en-US" sz="600" b="1" i="1"/>
              </a:p>
            </p:txBody>
          </p:sp>
        </p:grpSp>
      </p:grpSp>
      <p:sp>
        <p:nvSpPr>
          <p:cNvPr id="54274" name="Rectangle 11"/>
          <p:cNvSpPr>
            <a:spLocks noChangeArrowheads="1"/>
          </p:cNvSpPr>
          <p:nvPr/>
        </p:nvSpPr>
        <p:spPr bwMode="auto">
          <a:xfrm>
            <a:off x="471488" y="533400"/>
            <a:ext cx="2122487" cy="4240212"/>
          </a:xfrm>
          <a:prstGeom prst="rect">
            <a:avLst/>
          </a:prstGeom>
          <a:noFill/>
          <a:ln w="1587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buClr>
                <a:schemeClr val="accent1"/>
              </a:buClr>
              <a:buSzPct val="60000"/>
              <a:buFont typeface="Wingdings" pitchFamily="2" charset="2"/>
              <a:buChar char="n"/>
            </a:pPr>
            <a:endParaRPr lang="en-US" sz="1400">
              <a:latin typeface="Times New Roman" pitchFamily="18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60000"/>
              <a:buFont typeface="Wingdings" pitchFamily="2" charset="2"/>
              <a:buNone/>
            </a:pPr>
            <a:r>
              <a:rPr lang="en-US" sz="1400"/>
              <a:t>Replacement of CVL by SSL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60000"/>
              <a:buFont typeface="Wingdings" pitchFamily="2" charset="2"/>
              <a:buNone/>
            </a:pPr>
            <a:r>
              <a:rPr lang="en-US" sz="1400" b="1"/>
              <a:t>Advantages: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5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</a:pPr>
            <a:r>
              <a:rPr lang="en-US" sz="1400"/>
              <a:t>Better beam quality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5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</a:pPr>
            <a:r>
              <a:rPr lang="en-US" sz="1400"/>
              <a:t>Stability of operation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5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</a:pPr>
            <a:r>
              <a:rPr lang="en-US" sz="1400"/>
              <a:t>Spectral coverage UV-NIR without gaps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60000"/>
              <a:buFont typeface="Wingdings" pitchFamily="2" charset="2"/>
              <a:buNone/>
            </a:pPr>
            <a:endParaRPr lang="en-US" sz="1400"/>
          </a:p>
          <a:p>
            <a:pPr marL="342900" indent="-342900" eaLnBrk="1" hangingPunct="1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60000"/>
              <a:buFont typeface="Wingdings" pitchFamily="2" charset="2"/>
              <a:buNone/>
            </a:pPr>
            <a:r>
              <a:rPr lang="en-US" sz="1400" b="1"/>
              <a:t>Complications: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</a:pPr>
            <a:r>
              <a:rPr lang="en-US" sz="1400"/>
              <a:t>New ionization schemes are needed (Mn, Au)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</a:pPr>
            <a:r>
              <a:rPr lang="en-US" sz="1400"/>
              <a:t>Service by manufacturer only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60000"/>
              <a:buFont typeface="Wingdings" pitchFamily="2" charset="2"/>
              <a:buNone/>
            </a:pPr>
            <a:endParaRPr lang="en-US" sz="1400"/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2828925" y="546100"/>
            <a:ext cx="5886450" cy="4249737"/>
            <a:chOff x="1264" y="1798"/>
            <a:chExt cx="3708" cy="2677"/>
          </a:xfrm>
        </p:grpSpPr>
        <p:pic>
          <p:nvPicPr>
            <p:cNvPr id="54280" name="Picture 13" descr="SSL RILIS lasers 3D_A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64" y="1798"/>
              <a:ext cx="3708" cy="2677"/>
            </a:xfrm>
            <a:prstGeom prst="rect">
              <a:avLst/>
            </a:prstGeom>
            <a:noFill/>
            <a:ln w="9525">
              <a:solidFill>
                <a:srgbClr val="0033CC"/>
              </a:solidFill>
              <a:miter lim="800000"/>
              <a:headEnd/>
              <a:tailEnd/>
            </a:ln>
          </p:spPr>
        </p:pic>
        <p:grpSp>
          <p:nvGrpSpPr>
            <p:cNvPr id="54281" name="Group 14"/>
            <p:cNvGrpSpPr>
              <a:grpSpLocks/>
            </p:cNvGrpSpPr>
            <p:nvPr/>
          </p:nvGrpSpPr>
          <p:grpSpPr bwMode="auto">
            <a:xfrm>
              <a:off x="4287" y="3057"/>
              <a:ext cx="614" cy="659"/>
              <a:chOff x="4656" y="1776"/>
              <a:chExt cx="912" cy="1136"/>
            </a:xfrm>
          </p:grpSpPr>
          <p:sp>
            <p:nvSpPr>
              <p:cNvPr id="54282" name="AutoShape 15"/>
              <p:cNvSpPr>
                <a:spLocks noChangeArrowheads="1"/>
              </p:cNvSpPr>
              <p:nvPr/>
            </p:nvSpPr>
            <p:spPr bwMode="auto">
              <a:xfrm>
                <a:off x="4656" y="1776"/>
                <a:ext cx="912" cy="1104"/>
              </a:xfrm>
              <a:prstGeom prst="flowChartAlternateProcess">
                <a:avLst/>
              </a:prstGeom>
              <a:solidFill>
                <a:srgbClr val="CCFFFF"/>
              </a:solidFill>
              <a:ln w="9525">
                <a:solidFill>
                  <a:srgbClr val="0033CC"/>
                </a:solidFill>
                <a:miter lim="800000"/>
                <a:headEnd/>
                <a:tailEnd/>
              </a:ln>
            </p:spPr>
            <p:txBody>
              <a:bodyPr wrap="none" lIns="92075" tIns="46038" rIns="92075" bIns="46038" anchor="ctr"/>
              <a:lstStyle/>
              <a:p>
                <a:pPr eaLnBrk="1" hangingPunct="1"/>
                <a:endParaRPr lang="en-US"/>
              </a:p>
            </p:txBody>
          </p:sp>
          <p:sp>
            <p:nvSpPr>
              <p:cNvPr id="54283" name="Text Box 16"/>
              <p:cNvSpPr txBox="1">
                <a:spLocks noChangeArrowheads="1"/>
              </p:cNvSpPr>
              <p:nvPr/>
            </p:nvSpPr>
            <p:spPr bwMode="auto">
              <a:xfrm>
                <a:off x="4705" y="1812"/>
                <a:ext cx="815" cy="1100"/>
              </a:xfrm>
              <a:prstGeom prst="rect">
                <a:avLst/>
              </a:prstGeom>
              <a:noFill/>
              <a:ln w="38100" cap="sq" cmpd="dbl">
                <a:noFill/>
                <a:miter lim="800000"/>
                <a:headEnd/>
                <a:tailEnd/>
              </a:ln>
            </p:spPr>
            <p:txBody>
              <a:bodyPr tIns="91440" bIns="91440" anchor="ctr">
                <a:spAutoFit/>
              </a:bodyPr>
              <a:lstStyle/>
              <a:p>
                <a:r>
                  <a:rPr lang="en-US" sz="600" b="1"/>
                  <a:t>Wavelength tuning range:</a:t>
                </a:r>
              </a:p>
              <a:p>
                <a:endParaRPr lang="en-US" sz="600" b="1"/>
              </a:p>
              <a:p>
                <a:r>
                  <a:rPr lang="en-US" sz="600" b="1"/>
                  <a:t>Fundamental (</a:t>
                </a:r>
                <a:r>
                  <a:rPr lang="en-US" sz="600" b="1">
                    <a:latin typeface="Symbol" pitchFamily="18" charset="2"/>
                  </a:rPr>
                  <a:t>w</a:t>
                </a:r>
                <a:r>
                  <a:rPr lang="en-US" sz="600" b="1"/>
                  <a:t>) </a:t>
                </a:r>
              </a:p>
              <a:p>
                <a:r>
                  <a:rPr lang="en-US" sz="600" b="1">
                    <a:solidFill>
                      <a:srgbClr val="000099"/>
                    </a:solidFill>
                  </a:rPr>
                  <a:t>390</a:t>
                </a:r>
                <a:r>
                  <a:rPr lang="en-US" sz="600" b="1">
                    <a:solidFill>
                      <a:srgbClr val="CC3300"/>
                    </a:solidFill>
                  </a:rPr>
                  <a:t> - 850 nm</a:t>
                </a:r>
              </a:p>
              <a:p>
                <a:r>
                  <a:rPr lang="en-US" sz="600" b="1"/>
                  <a:t>2nd harmonic (2</a:t>
                </a:r>
                <a:r>
                  <a:rPr lang="en-US" sz="600" b="1">
                    <a:latin typeface="Symbol" pitchFamily="18" charset="2"/>
                  </a:rPr>
                  <a:t>w</a:t>
                </a:r>
                <a:r>
                  <a:rPr lang="en-US" sz="600" b="1"/>
                  <a:t>)</a:t>
                </a:r>
              </a:p>
              <a:p>
                <a:r>
                  <a:rPr lang="en-US" sz="600" b="1">
                    <a:solidFill>
                      <a:srgbClr val="000099"/>
                    </a:solidFill>
                  </a:rPr>
                  <a:t>210 - 425 nm</a:t>
                </a:r>
              </a:p>
              <a:p>
                <a:r>
                  <a:rPr lang="en-US" sz="600" b="1"/>
                  <a:t>3rd harmonic (3</a:t>
                </a:r>
                <a:r>
                  <a:rPr lang="en-US" sz="600" b="1">
                    <a:latin typeface="Symbol" pitchFamily="18" charset="2"/>
                  </a:rPr>
                  <a:t>w</a:t>
                </a:r>
                <a:r>
                  <a:rPr lang="en-US" sz="600" b="1"/>
                  <a:t>)</a:t>
                </a:r>
              </a:p>
              <a:p>
                <a:r>
                  <a:rPr lang="en-US" sz="600" b="1">
                    <a:solidFill>
                      <a:srgbClr val="000099"/>
                    </a:solidFill>
                  </a:rPr>
                  <a:t>213 - 265 nm</a:t>
                </a:r>
                <a:r>
                  <a:rPr lang="en-US" sz="600" b="1">
                    <a:solidFill>
                      <a:srgbClr val="CC3300"/>
                    </a:solidFill>
                  </a:rPr>
                  <a:t> </a:t>
                </a:r>
                <a:endParaRPr lang="en-US" sz="600" b="1" i="1"/>
              </a:p>
            </p:txBody>
          </p:sp>
        </p:grp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6729413" y="1282700"/>
            <a:ext cx="2236787" cy="2444750"/>
            <a:chOff x="4656" y="1776"/>
            <a:chExt cx="912" cy="1143"/>
          </a:xfrm>
        </p:grpSpPr>
        <p:sp>
          <p:nvSpPr>
            <p:cNvPr id="54278" name="AutoShape 18"/>
            <p:cNvSpPr>
              <a:spLocks noChangeArrowheads="1"/>
            </p:cNvSpPr>
            <p:nvPr/>
          </p:nvSpPr>
          <p:spPr bwMode="auto">
            <a:xfrm>
              <a:off x="4656" y="1776"/>
              <a:ext cx="912" cy="1104"/>
            </a:xfrm>
            <a:prstGeom prst="flowChartAlternateProcess">
              <a:avLst/>
            </a:prstGeom>
            <a:solidFill>
              <a:srgbClr val="CC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pPr eaLnBrk="1" hangingPunct="1"/>
              <a:endParaRPr lang="en-US"/>
            </a:p>
          </p:txBody>
        </p:sp>
        <p:sp>
          <p:nvSpPr>
            <p:cNvPr id="54279" name="Text Box 19"/>
            <p:cNvSpPr txBox="1">
              <a:spLocks noChangeArrowheads="1"/>
            </p:cNvSpPr>
            <p:nvPr/>
          </p:nvSpPr>
          <p:spPr bwMode="auto">
            <a:xfrm>
              <a:off x="4704" y="1804"/>
              <a:ext cx="816" cy="1115"/>
            </a:xfrm>
            <a:prstGeom prst="rect">
              <a:avLst/>
            </a:prstGeom>
            <a:noFill/>
            <a:ln w="38100" cap="sq" cmpd="dbl">
              <a:noFill/>
              <a:miter lim="800000"/>
              <a:headEnd/>
              <a:tailEnd/>
            </a:ln>
          </p:spPr>
          <p:txBody>
            <a:bodyPr tIns="91440" bIns="91440" anchor="ctr">
              <a:spAutoFit/>
            </a:bodyPr>
            <a:lstStyle/>
            <a:p>
              <a:r>
                <a:rPr lang="en-US" sz="1600" b="1"/>
                <a:t>Wavelength tuning range:</a:t>
              </a:r>
            </a:p>
            <a:p>
              <a:endParaRPr lang="en-US" sz="1600" b="1"/>
            </a:p>
            <a:p>
              <a:r>
                <a:rPr lang="en-US" sz="1600" b="1"/>
                <a:t>Fundamental (</a:t>
              </a:r>
              <a:r>
                <a:rPr lang="en-US" sz="1600" b="1">
                  <a:latin typeface="Symbol" pitchFamily="18" charset="2"/>
                </a:rPr>
                <a:t>w</a:t>
              </a:r>
              <a:r>
                <a:rPr lang="en-US" sz="1600" b="1"/>
                <a:t>) </a:t>
              </a:r>
            </a:p>
            <a:p>
              <a:r>
                <a:rPr lang="en-US" sz="1600" b="1">
                  <a:solidFill>
                    <a:srgbClr val="000099"/>
                  </a:solidFill>
                </a:rPr>
                <a:t>390</a:t>
              </a:r>
              <a:r>
                <a:rPr lang="en-US" sz="1600" b="1">
                  <a:solidFill>
                    <a:srgbClr val="CC3300"/>
                  </a:solidFill>
                </a:rPr>
                <a:t> - 850 nm</a:t>
              </a:r>
            </a:p>
            <a:p>
              <a:r>
                <a:rPr lang="en-US" sz="1600" b="1"/>
                <a:t>2nd harmonic (2</a:t>
              </a:r>
              <a:r>
                <a:rPr lang="en-US" sz="1600" b="1">
                  <a:latin typeface="Symbol" pitchFamily="18" charset="2"/>
                </a:rPr>
                <a:t>w</a:t>
              </a:r>
              <a:r>
                <a:rPr lang="en-US" sz="1600" b="1"/>
                <a:t>)</a:t>
              </a:r>
            </a:p>
            <a:p>
              <a:r>
                <a:rPr lang="en-US" sz="1600" b="1">
                  <a:solidFill>
                    <a:srgbClr val="000099"/>
                  </a:solidFill>
                </a:rPr>
                <a:t>210 - 425 nm</a:t>
              </a:r>
            </a:p>
            <a:p>
              <a:r>
                <a:rPr lang="en-US" sz="1600" b="1"/>
                <a:t>3rd harmonic (3</a:t>
              </a:r>
              <a:r>
                <a:rPr lang="en-US" sz="1600" b="1">
                  <a:latin typeface="Symbol" pitchFamily="18" charset="2"/>
                </a:rPr>
                <a:t>w</a:t>
              </a:r>
              <a:r>
                <a:rPr lang="en-US" sz="1600" b="1"/>
                <a:t>)</a:t>
              </a:r>
            </a:p>
            <a:p>
              <a:r>
                <a:rPr lang="en-US" sz="1600" b="1">
                  <a:solidFill>
                    <a:srgbClr val="000099"/>
                  </a:solidFill>
                </a:rPr>
                <a:t>213 - 265 nm</a:t>
              </a:r>
              <a:r>
                <a:rPr lang="en-US" sz="1600" b="1">
                  <a:solidFill>
                    <a:srgbClr val="CC3300"/>
                  </a:solidFill>
                </a:rPr>
                <a:t> </a:t>
              </a:r>
              <a:endParaRPr lang="en-US" sz="1600" b="1" i="1"/>
            </a:p>
          </p:txBody>
        </p:sp>
      </p:grpSp>
      <p:sp>
        <p:nvSpPr>
          <p:cNvPr id="18" name="Rectangle 291"/>
          <p:cNvSpPr>
            <a:spLocks noChangeArrowheads="1"/>
          </p:cNvSpPr>
          <p:nvPr/>
        </p:nvSpPr>
        <p:spPr bwMode="auto">
          <a:xfrm>
            <a:off x="25400" y="0"/>
            <a:ext cx="660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rgbClr val="7403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pitchFamily="65" charset="-128"/>
                <a:cs typeface="Arial" pitchFamily="34" charset="0"/>
              </a:rPr>
              <a:t>Upgrade of RILIS lasers</a:t>
            </a:r>
          </a:p>
        </p:txBody>
      </p:sp>
      <p:sp>
        <p:nvSpPr>
          <p:cNvPr id="54290" name="Line 18"/>
          <p:cNvSpPr>
            <a:spLocks noChangeShapeType="1"/>
          </p:cNvSpPr>
          <p:nvPr/>
        </p:nvSpPr>
        <p:spPr bwMode="auto">
          <a:xfrm flipH="1">
            <a:off x="3124200" y="228600"/>
            <a:ext cx="545465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9" name="Picture 8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t="68275"/>
          <a:stretch>
            <a:fillRect/>
          </a:stretch>
        </p:blipFill>
        <p:spPr bwMode="auto">
          <a:xfrm>
            <a:off x="3068108" y="4957762"/>
            <a:ext cx="108743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b="4819"/>
          <a:stretch>
            <a:fillRect/>
          </a:stretch>
        </p:blipFill>
        <p:spPr bwMode="auto">
          <a:xfrm>
            <a:off x="6923087" y="4881562"/>
            <a:ext cx="1077913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9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r="13625"/>
          <a:stretch>
            <a:fillRect/>
          </a:stretch>
        </p:blipFill>
        <p:spPr bwMode="auto">
          <a:xfrm>
            <a:off x="5005916" y="4919662"/>
            <a:ext cx="1066800" cy="15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01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5687" y="4876800"/>
            <a:ext cx="1162050" cy="161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ight Arrow 19"/>
          <p:cNvSpPr/>
          <p:nvPr/>
        </p:nvSpPr>
        <p:spPr>
          <a:xfrm>
            <a:off x="3640138" y="3998913"/>
            <a:ext cx="806450" cy="1003300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50178" name="Picture 12" descr="IMGP2835.JPG"/>
          <p:cNvPicPr>
            <a:picLocks noChangeAspect="1"/>
          </p:cNvPicPr>
          <p:nvPr/>
        </p:nvPicPr>
        <p:blipFill>
          <a:blip r:embed="rId3"/>
          <a:srcRect t="25899"/>
          <a:stretch>
            <a:fillRect/>
          </a:stretch>
        </p:blipFill>
        <p:spPr bwMode="auto">
          <a:xfrm>
            <a:off x="4638675" y="1401763"/>
            <a:ext cx="3005138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 Box 8"/>
          <p:cNvSpPr txBox="1">
            <a:spLocks noChangeArrowheads="1"/>
          </p:cNvSpPr>
          <p:nvPr/>
        </p:nvSpPr>
        <p:spPr bwMode="auto">
          <a:xfrm>
            <a:off x="892175" y="3810000"/>
            <a:ext cx="1774825" cy="560388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bg1"/>
              </a:buClr>
              <a:buSzPct val="100000"/>
              <a:buFont typeface="Times New Roman" pitchFamily="18" charset="0"/>
              <a:buNone/>
            </a:pPr>
            <a:r>
              <a:rPr lang="en-US" sz="1400">
                <a:latin typeface="Verdana" pitchFamily="34" charset="0"/>
              </a:rPr>
              <a:t>Green Beams </a:t>
            </a:r>
          </a:p>
          <a:p>
            <a:pPr eaLnBrk="1" hangingPunct="1">
              <a:spcBef>
                <a:spcPct val="20000"/>
              </a:spcBef>
              <a:buClr>
                <a:schemeClr val="bg1"/>
              </a:buClr>
              <a:buSzPct val="100000"/>
              <a:buFont typeface="Times New Roman" pitchFamily="18" charset="0"/>
              <a:buNone/>
            </a:pPr>
            <a:r>
              <a:rPr lang="en-US" sz="1400" b="1">
                <a:latin typeface="Verdana" pitchFamily="34" charset="0"/>
              </a:rPr>
              <a:t>45 W @ 511 nm</a:t>
            </a:r>
            <a:endParaRPr lang="en-US" sz="1400">
              <a:latin typeface="Verdana" pitchFamily="34" charset="0"/>
            </a:endParaRPr>
          </a:p>
        </p:txBody>
      </p:sp>
      <p:sp>
        <p:nvSpPr>
          <p:cNvPr id="50180" name="Text Box 8"/>
          <p:cNvSpPr txBox="1">
            <a:spLocks noChangeArrowheads="1"/>
          </p:cNvSpPr>
          <p:nvPr/>
        </p:nvSpPr>
        <p:spPr bwMode="auto">
          <a:xfrm>
            <a:off x="854075" y="4572000"/>
            <a:ext cx="1812925" cy="5603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bg1"/>
              </a:buClr>
              <a:buSzPct val="100000"/>
              <a:buFont typeface="Times New Roman" pitchFamily="18" charset="0"/>
              <a:buNone/>
            </a:pPr>
            <a:r>
              <a:rPr lang="en-US" sz="1400">
                <a:latin typeface="Verdana" pitchFamily="34" charset="0"/>
              </a:rPr>
              <a:t>Yellow Beams </a:t>
            </a:r>
          </a:p>
          <a:p>
            <a:pPr eaLnBrk="1" hangingPunct="1">
              <a:spcBef>
                <a:spcPct val="20000"/>
              </a:spcBef>
              <a:buClr>
                <a:schemeClr val="bg1"/>
              </a:buClr>
              <a:buSzPct val="100000"/>
              <a:buFont typeface="Times New Roman" pitchFamily="18" charset="0"/>
              <a:buNone/>
            </a:pPr>
            <a:r>
              <a:rPr lang="en-US" sz="1400" b="1">
                <a:latin typeface="Verdana" pitchFamily="34" charset="0"/>
              </a:rPr>
              <a:t>35 W @ 578 nm</a:t>
            </a:r>
            <a:endParaRPr lang="en-US" sz="1400">
              <a:latin typeface="Verdana" pitchFamily="34" charset="0"/>
            </a:endParaRPr>
          </a:p>
        </p:txBody>
      </p:sp>
      <p:sp>
        <p:nvSpPr>
          <p:cNvPr id="50181" name="TextBox 13"/>
          <p:cNvSpPr txBox="1">
            <a:spLocks noChangeArrowheads="1"/>
          </p:cNvSpPr>
          <p:nvPr/>
        </p:nvSpPr>
        <p:spPr bwMode="auto">
          <a:xfrm>
            <a:off x="600075" y="785813"/>
            <a:ext cx="685800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bg1"/>
              </a:buClr>
              <a:buSzPct val="100000"/>
              <a:buFont typeface="Times New Roman" pitchFamily="18" charset="0"/>
              <a:buChar char="•"/>
            </a:pPr>
            <a:r>
              <a:rPr lang="en-US" b="1" u="sng">
                <a:latin typeface="Comic Sans MS" pitchFamily="66" charset="0"/>
              </a:rPr>
              <a:t>CVL</a:t>
            </a:r>
          </a:p>
        </p:txBody>
      </p:sp>
      <p:sp>
        <p:nvSpPr>
          <p:cNvPr id="50182" name="Text Box 8"/>
          <p:cNvSpPr txBox="1">
            <a:spLocks noChangeArrowheads="1"/>
          </p:cNvSpPr>
          <p:nvPr/>
        </p:nvSpPr>
        <p:spPr bwMode="auto">
          <a:xfrm>
            <a:off x="5105400" y="3705225"/>
            <a:ext cx="2217738" cy="815975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bg1"/>
              </a:buClr>
              <a:buSzPct val="100000"/>
              <a:buFont typeface="Times New Roman" pitchFamily="18" charset="0"/>
              <a:buNone/>
            </a:pPr>
            <a:r>
              <a:rPr lang="en-US" sz="1400">
                <a:latin typeface="Verdana" pitchFamily="34" charset="0"/>
              </a:rPr>
              <a:t>Green Beams </a:t>
            </a:r>
          </a:p>
          <a:p>
            <a:pPr eaLnBrk="1" hangingPunct="1">
              <a:spcBef>
                <a:spcPct val="20000"/>
              </a:spcBef>
              <a:buClr>
                <a:schemeClr val="bg1"/>
              </a:buClr>
              <a:buSzPct val="100000"/>
              <a:buFont typeface="Times New Roman" pitchFamily="18" charset="0"/>
              <a:buNone/>
            </a:pPr>
            <a:r>
              <a:rPr lang="en-US" sz="1400" b="1">
                <a:latin typeface="Verdana" pitchFamily="34" charset="0"/>
              </a:rPr>
              <a:t>85 W </a:t>
            </a:r>
            <a:r>
              <a:rPr lang="en-US" sz="1400">
                <a:latin typeface="Verdana" pitchFamily="34" charset="0"/>
              </a:rPr>
              <a:t>(+11 W) </a:t>
            </a:r>
          </a:p>
          <a:p>
            <a:pPr eaLnBrk="1" hangingPunct="1">
              <a:spcBef>
                <a:spcPct val="20000"/>
              </a:spcBef>
              <a:buClr>
                <a:schemeClr val="bg1"/>
              </a:buClr>
              <a:buSzPct val="100000"/>
              <a:buFont typeface="Times New Roman" pitchFamily="18" charset="0"/>
              <a:buNone/>
            </a:pPr>
            <a:r>
              <a:rPr lang="en-US" sz="1400" b="1">
                <a:latin typeface="Verdana" pitchFamily="34" charset="0"/>
              </a:rPr>
              <a:t>@ 532 nm</a:t>
            </a:r>
            <a:endParaRPr lang="en-US" sz="1400">
              <a:latin typeface="Verdana" pitchFamily="34" charset="0"/>
            </a:endParaRPr>
          </a:p>
        </p:txBody>
      </p:sp>
      <p:sp>
        <p:nvSpPr>
          <p:cNvPr id="50183" name="Text Box 8"/>
          <p:cNvSpPr txBox="1">
            <a:spLocks noChangeArrowheads="1"/>
          </p:cNvSpPr>
          <p:nvPr/>
        </p:nvSpPr>
        <p:spPr bwMode="auto">
          <a:xfrm>
            <a:off x="5110163" y="4557713"/>
            <a:ext cx="2217737" cy="56038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bg1"/>
              </a:buClr>
              <a:buSzPct val="100000"/>
              <a:buFont typeface="Times New Roman" pitchFamily="18" charset="0"/>
              <a:buNone/>
            </a:pPr>
            <a:r>
              <a:rPr lang="en-US" sz="1400">
                <a:latin typeface="Verdana" pitchFamily="34" charset="0"/>
              </a:rPr>
              <a:t>UV Beam </a:t>
            </a:r>
          </a:p>
          <a:p>
            <a:pPr eaLnBrk="1" hangingPunct="1">
              <a:spcBef>
                <a:spcPct val="20000"/>
              </a:spcBef>
              <a:buClr>
                <a:schemeClr val="bg1"/>
              </a:buClr>
              <a:buSzPct val="100000"/>
              <a:buFont typeface="Times New Roman" pitchFamily="18" charset="0"/>
              <a:buNone/>
            </a:pPr>
            <a:r>
              <a:rPr lang="en-US" sz="1400" b="1">
                <a:latin typeface="Verdana" pitchFamily="34" charset="0"/>
              </a:rPr>
              <a:t>18 W @ 355 nm</a:t>
            </a:r>
            <a:endParaRPr lang="en-US" sz="1400">
              <a:latin typeface="Verdana" pitchFamily="34" charset="0"/>
            </a:endParaRP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5110163" y="5153025"/>
            <a:ext cx="2217737" cy="560388"/>
          </a:xfrm>
          <a:prstGeom prst="rect">
            <a:avLst/>
          </a:prstGeom>
          <a:solidFill>
            <a:srgbClr val="FF9966"/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bg1"/>
              </a:buClr>
              <a:buSzPct val="100000"/>
              <a:buFont typeface="Times New Roman" pitchFamily="18" charset="0"/>
              <a:buNone/>
            </a:pPr>
            <a:r>
              <a:rPr lang="en-US" sz="1400">
                <a:latin typeface="Verdana" pitchFamily="34" charset="0"/>
              </a:rPr>
              <a:t>IR Beam </a:t>
            </a:r>
          </a:p>
          <a:p>
            <a:pPr eaLnBrk="1" hangingPunct="1">
              <a:spcBef>
                <a:spcPct val="20000"/>
              </a:spcBef>
              <a:buClr>
                <a:schemeClr val="bg1"/>
              </a:buClr>
              <a:buSzPct val="100000"/>
              <a:buFont typeface="Times New Roman" pitchFamily="18" charset="0"/>
              <a:buNone/>
            </a:pPr>
            <a:r>
              <a:rPr lang="en-US" sz="1400" b="1">
                <a:latin typeface="Verdana" pitchFamily="34" charset="0"/>
              </a:rPr>
              <a:t>45 W @ 1064 nm</a:t>
            </a:r>
            <a:endParaRPr lang="en-US" sz="1400">
              <a:latin typeface="Verdana" pitchFamily="34" charset="0"/>
            </a:endParaRPr>
          </a:p>
        </p:txBody>
      </p:sp>
      <p:sp>
        <p:nvSpPr>
          <p:cNvPr id="50185" name="TextBox 19"/>
          <p:cNvSpPr txBox="1">
            <a:spLocks noChangeArrowheads="1"/>
          </p:cNvSpPr>
          <p:nvPr/>
        </p:nvSpPr>
        <p:spPr bwMode="auto">
          <a:xfrm>
            <a:off x="5719763" y="814388"/>
            <a:ext cx="627062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bg1"/>
              </a:buClr>
              <a:buSzPct val="100000"/>
              <a:buFont typeface="Times New Roman" pitchFamily="18" charset="0"/>
              <a:buNone/>
            </a:pPr>
            <a:r>
              <a:rPr lang="en-US" b="1" u="sng">
                <a:latin typeface="Comic Sans MS" pitchFamily="66" charset="0"/>
              </a:rPr>
              <a:t>SSL</a:t>
            </a:r>
          </a:p>
        </p:txBody>
      </p:sp>
      <p:sp>
        <p:nvSpPr>
          <p:cNvPr id="50186" name="Text Box 8"/>
          <p:cNvSpPr txBox="1">
            <a:spLocks noChangeArrowheads="1"/>
          </p:cNvSpPr>
          <p:nvPr/>
        </p:nvSpPr>
        <p:spPr bwMode="auto">
          <a:xfrm>
            <a:off x="892175" y="3429000"/>
            <a:ext cx="6454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bg1"/>
              </a:buClr>
              <a:buSzPct val="100000"/>
              <a:buFont typeface="Times New Roman" pitchFamily="18" charset="0"/>
              <a:buNone/>
            </a:pPr>
            <a:r>
              <a:rPr lang="en-US" sz="1400" b="1">
                <a:latin typeface="Verdana" pitchFamily="34" charset="0"/>
              </a:rPr>
              <a:t>15 ns @ 11 kHz                                               8 ns @ 10 kHz</a:t>
            </a:r>
            <a:endParaRPr lang="en-US" sz="1400">
              <a:latin typeface="Verdana" pitchFamily="34" charset="0"/>
            </a:endParaRPr>
          </a:p>
        </p:txBody>
      </p:sp>
      <p:sp>
        <p:nvSpPr>
          <p:cNvPr id="50187" name="Text Box 8"/>
          <p:cNvSpPr txBox="1">
            <a:spLocks noChangeArrowheads="1"/>
          </p:cNvSpPr>
          <p:nvPr/>
        </p:nvSpPr>
        <p:spPr bwMode="auto">
          <a:xfrm>
            <a:off x="854075" y="5373688"/>
            <a:ext cx="2117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bg1"/>
              </a:buClr>
              <a:buSzPct val="100000"/>
              <a:buFont typeface="Times New Roman" pitchFamily="18" charset="0"/>
              <a:buNone/>
            </a:pPr>
            <a:r>
              <a:rPr lang="en-US" sz="1400" b="1">
                <a:latin typeface="Verdana" pitchFamily="34" charset="0"/>
              </a:rPr>
              <a:t>2 hr start up time</a:t>
            </a:r>
            <a:endParaRPr lang="en-US" sz="1400">
              <a:latin typeface="Verdana" pitchFamily="34" charset="0"/>
            </a:endParaRPr>
          </a:p>
        </p:txBody>
      </p:sp>
      <p:sp>
        <p:nvSpPr>
          <p:cNvPr id="50188" name="Text Box 8"/>
          <p:cNvSpPr txBox="1">
            <a:spLocks noChangeArrowheads="1"/>
          </p:cNvSpPr>
          <p:nvPr/>
        </p:nvSpPr>
        <p:spPr bwMode="auto">
          <a:xfrm>
            <a:off x="5072063" y="5715000"/>
            <a:ext cx="39195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bg1"/>
              </a:buClr>
              <a:buSzPct val="100000"/>
              <a:buFont typeface="Times New Roman" pitchFamily="18" charset="0"/>
              <a:buNone/>
            </a:pPr>
            <a:r>
              <a:rPr lang="en-US" sz="1400" b="1">
                <a:latin typeface="Verdana" pitchFamily="34" charset="0"/>
              </a:rPr>
              <a:t>30 min start up time</a:t>
            </a:r>
            <a:endParaRPr lang="en-US" sz="1400">
              <a:latin typeface="Verdana" pitchFamily="34" charset="0"/>
            </a:endParaRPr>
          </a:p>
        </p:txBody>
      </p:sp>
      <p:sp>
        <p:nvSpPr>
          <p:cNvPr id="50189" name="Text Box 8"/>
          <p:cNvSpPr txBox="1">
            <a:spLocks noChangeArrowheads="1"/>
          </p:cNvSpPr>
          <p:nvPr/>
        </p:nvSpPr>
        <p:spPr bwMode="auto">
          <a:xfrm>
            <a:off x="5072063" y="6024563"/>
            <a:ext cx="39195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bg1"/>
              </a:buClr>
              <a:buSzPct val="100000"/>
              <a:buFont typeface="Times New Roman" pitchFamily="18" charset="0"/>
              <a:buNone/>
            </a:pPr>
            <a:r>
              <a:rPr lang="en-US" sz="1400" b="1">
                <a:latin typeface="Verdana" pitchFamily="34" charset="0"/>
              </a:rPr>
              <a:t>Reliable long term power output</a:t>
            </a:r>
            <a:endParaRPr lang="en-US" sz="1400">
              <a:latin typeface="Verdana" pitchFamily="34" charset="0"/>
            </a:endParaRPr>
          </a:p>
        </p:txBody>
      </p:sp>
      <p:sp>
        <p:nvSpPr>
          <p:cNvPr id="50190" name="Text Box 8"/>
          <p:cNvSpPr txBox="1">
            <a:spLocks noChangeArrowheads="1"/>
          </p:cNvSpPr>
          <p:nvPr/>
        </p:nvSpPr>
        <p:spPr bwMode="auto">
          <a:xfrm>
            <a:off x="854075" y="5683250"/>
            <a:ext cx="21177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bg1"/>
              </a:buClr>
              <a:buSzPct val="100000"/>
              <a:buFont typeface="Times New Roman" pitchFamily="18" charset="0"/>
              <a:buNone/>
            </a:pPr>
            <a:r>
              <a:rPr lang="en-US" sz="1400" b="1">
                <a:latin typeface="Verdana" pitchFamily="34" charset="0"/>
              </a:rPr>
              <a:t>Varying power output over time</a:t>
            </a:r>
            <a:endParaRPr lang="en-US" sz="1400">
              <a:latin typeface="Verdana" pitchFamily="34" charset="0"/>
            </a:endParaRPr>
          </a:p>
        </p:txBody>
      </p:sp>
      <p:pic>
        <p:nvPicPr>
          <p:cNvPr id="50191" name="Picture 16" descr="cvl amp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75" y="928688"/>
            <a:ext cx="1993900" cy="2538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0192" name="Picture 15" descr="cvl osc.JPG"/>
          <p:cNvPicPr>
            <a:picLocks noChangeAspect="1"/>
          </p:cNvPicPr>
          <p:nvPr/>
        </p:nvPicPr>
        <p:blipFill>
          <a:blip r:embed="rId5"/>
          <a:srcRect l="6734" t="15080" r="3969"/>
          <a:stretch>
            <a:fillRect/>
          </a:stretch>
        </p:blipFill>
        <p:spPr bwMode="auto">
          <a:xfrm>
            <a:off x="376238" y="1185863"/>
            <a:ext cx="2143125" cy="1528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25400" y="0"/>
            <a:ext cx="7899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00">
                <a:solidFill>
                  <a:srgbClr val="74032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Grande" pitchFamily="-60" charset="0"/>
                <a:ea typeface="ＭＳ Ｐゴシック" pitchFamily="-60" charset="-128"/>
                <a:cs typeface="ＭＳ Ｐゴシック" pitchFamily="-60" charset="-128"/>
              </a:rPr>
              <a:t>RILIS pump laser overview</a:t>
            </a:r>
          </a:p>
        </p:txBody>
      </p:sp>
      <p:sp>
        <p:nvSpPr>
          <p:cNvPr id="50194" name="Rectangle 18"/>
          <p:cNvSpPr>
            <a:spLocks noChangeArrowheads="1"/>
          </p:cNvSpPr>
          <p:nvPr/>
        </p:nvSpPr>
        <p:spPr bwMode="auto">
          <a:xfrm>
            <a:off x="3640138" y="4283075"/>
            <a:ext cx="665162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500" b="1">
                <a:solidFill>
                  <a:srgbClr val="FF0000"/>
                </a:solidFill>
              </a:rPr>
              <a:t>OR</a:t>
            </a:r>
            <a:endParaRPr lang="en-GB" sz="2500">
              <a:solidFill>
                <a:srgbClr val="FF0000"/>
              </a:solidFill>
            </a:endParaRPr>
          </a:p>
        </p:txBody>
      </p:sp>
      <p:sp>
        <p:nvSpPr>
          <p:cNvPr id="50195" name="TextBox 20"/>
          <p:cNvSpPr txBox="1">
            <a:spLocks noChangeArrowheads="1"/>
          </p:cNvSpPr>
          <p:nvPr/>
        </p:nvSpPr>
        <p:spPr bwMode="auto">
          <a:xfrm>
            <a:off x="3109913" y="5105400"/>
            <a:ext cx="1843087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GB" sz="1300" b="1">
                <a:solidFill>
                  <a:srgbClr val="606060"/>
                </a:solidFill>
              </a:rPr>
              <a:t>Simultaneous use not yet possible</a:t>
            </a:r>
          </a:p>
          <a:p>
            <a:pPr eaLnBrk="1" hangingPunct="1">
              <a:buFontTx/>
              <a:buChar char="-"/>
            </a:pPr>
            <a:r>
              <a:rPr lang="en-GB" sz="1300">
                <a:solidFill>
                  <a:srgbClr val="606060"/>
                </a:solidFill>
              </a:rPr>
              <a:t> CVL electrical noise </a:t>
            </a:r>
          </a:p>
          <a:p>
            <a:pPr eaLnBrk="1" hangingPunct="1"/>
            <a:r>
              <a:rPr lang="en-GB" sz="1300">
                <a:solidFill>
                  <a:srgbClr val="606060"/>
                </a:solidFill>
              </a:rPr>
              <a:t>  destroys YAG trigger signal</a:t>
            </a:r>
          </a:p>
        </p:txBody>
      </p:sp>
      <p:sp>
        <p:nvSpPr>
          <p:cNvPr id="42" name="Rectangle 296"/>
          <p:cNvSpPr>
            <a:spLocks noChangeArrowheads="1"/>
          </p:cNvSpPr>
          <p:nvPr/>
        </p:nvSpPr>
        <p:spPr bwMode="auto">
          <a:xfrm>
            <a:off x="2492375" y="304800"/>
            <a:ext cx="2911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- CVL AND Nd:YAG pump lasers</a:t>
            </a:r>
          </a:p>
        </p:txBody>
      </p:sp>
      <p:sp>
        <p:nvSpPr>
          <p:cNvPr id="50198" name="Line 22"/>
          <p:cNvSpPr>
            <a:spLocks noChangeShapeType="1"/>
          </p:cNvSpPr>
          <p:nvPr/>
        </p:nvSpPr>
        <p:spPr bwMode="auto">
          <a:xfrm flipH="1">
            <a:off x="3429000" y="228600"/>
            <a:ext cx="514985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5400" y="0"/>
            <a:ext cx="7899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00">
                <a:solidFill>
                  <a:srgbClr val="74032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Grande" pitchFamily="-60" charset="0"/>
                <a:ea typeface="ＭＳ Ｐゴシック" pitchFamily="-60" charset="-128"/>
                <a:cs typeface="ＭＳ Ｐゴシック" pitchFamily="-60" charset="-128"/>
              </a:rPr>
              <a:t>Making room for the new laser</a:t>
            </a:r>
          </a:p>
        </p:txBody>
      </p:sp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963" y="785813"/>
            <a:ext cx="7380287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755900" y="2401888"/>
            <a:ext cx="2087563" cy="1982787"/>
            <a:chOff x="2770032" y="2401158"/>
            <a:chExt cx="2087720" cy="1984246"/>
          </a:xfrm>
        </p:grpSpPr>
        <p:sp>
          <p:nvSpPr>
            <p:cNvPr id="5" name="Rectangle 4"/>
            <p:cNvSpPr/>
            <p:nvPr/>
          </p:nvSpPr>
          <p:spPr>
            <a:xfrm>
              <a:off x="3143123" y="2401158"/>
              <a:ext cx="1071643" cy="5719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770032" y="2857105"/>
              <a:ext cx="785872" cy="1528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pic>
          <p:nvPicPr>
            <p:cNvPr id="23562" name="Picture 3"/>
            <p:cNvPicPr>
              <a:picLocks noChangeAspect="1" noChangeArrowheads="1"/>
            </p:cNvPicPr>
            <p:nvPr/>
          </p:nvPicPr>
          <p:blipFill>
            <a:blip r:embed="rId3"/>
            <a:srcRect l="32971" t="35065" r="61198" b="39928"/>
            <a:stretch>
              <a:fillRect/>
            </a:stretch>
          </p:blipFill>
          <p:spPr bwMode="auto">
            <a:xfrm rot="-5400000">
              <a:off x="3249317" y="1973836"/>
              <a:ext cx="430363" cy="1357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4071880" y="3071576"/>
              <a:ext cx="785872" cy="786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2770032" y="3000085"/>
              <a:ext cx="785872" cy="158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3316288" y="2857500"/>
            <a:ext cx="2678112" cy="1285875"/>
            <a:chOff x="3315776" y="2857497"/>
            <a:chExt cx="2678634" cy="1285883"/>
          </a:xfrm>
        </p:grpSpPr>
        <p:sp>
          <p:nvSpPr>
            <p:cNvPr id="23557" name="TextBox 11"/>
            <p:cNvSpPr txBox="1">
              <a:spLocks noChangeArrowheads="1"/>
            </p:cNvSpPr>
            <p:nvPr/>
          </p:nvSpPr>
          <p:spPr bwMode="auto">
            <a:xfrm>
              <a:off x="4857752" y="3143248"/>
              <a:ext cx="113665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GB" sz="1200"/>
                <a:t>YAG</a:t>
              </a:r>
            </a:p>
            <a:p>
              <a:pPr eaLnBrk="1" hangingPunct="1"/>
              <a:r>
                <a:rPr lang="en-GB" sz="1200"/>
                <a:t>Power supply</a:t>
              </a:r>
            </a:p>
            <a:p>
              <a:pPr eaLnBrk="1" hangingPunct="1"/>
              <a:r>
                <a:rPr lang="en-GB" sz="1200"/>
                <a:t>+ chiller</a:t>
              </a:r>
            </a:p>
          </p:txBody>
        </p:sp>
        <p:sp>
          <p:nvSpPr>
            <p:cNvPr id="23558" name="TextBox 12"/>
            <p:cNvSpPr txBox="1">
              <a:spLocks noChangeArrowheads="1"/>
            </p:cNvSpPr>
            <p:nvPr/>
          </p:nvSpPr>
          <p:spPr bwMode="auto">
            <a:xfrm>
              <a:off x="3315776" y="3497049"/>
              <a:ext cx="88517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GB" sz="1200"/>
                <a:t>Space for </a:t>
              </a:r>
            </a:p>
            <a:p>
              <a:pPr eaLnBrk="1" hangingPunct="1"/>
              <a:r>
                <a:rPr lang="en-GB" sz="1200"/>
                <a:t>two laser </a:t>
              </a:r>
            </a:p>
            <a:p>
              <a:pPr eaLnBrk="1" hangingPunct="1"/>
              <a:r>
                <a:rPr lang="en-GB" sz="1200"/>
                <a:t>heads</a:t>
              </a:r>
            </a:p>
          </p:txBody>
        </p:sp>
        <p:cxnSp>
          <p:nvCxnSpPr>
            <p:cNvPr id="23559" name="Straight Arrow Connector 14"/>
            <p:cNvCxnSpPr>
              <a:cxnSpLocks noChangeShapeType="1"/>
              <a:stCxn id="23558" idx="0"/>
            </p:cNvCxnSpPr>
            <p:nvPr/>
          </p:nvCxnSpPr>
          <p:spPr bwMode="auto">
            <a:xfrm rot="5400000" flipH="1" flipV="1">
              <a:off x="3438890" y="3177381"/>
              <a:ext cx="639767" cy="0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23566" name="Line 14"/>
          <p:cNvSpPr>
            <a:spLocks noChangeShapeType="1"/>
          </p:cNvSpPr>
          <p:nvPr/>
        </p:nvSpPr>
        <p:spPr bwMode="auto">
          <a:xfrm flipH="1">
            <a:off x="3759200" y="228600"/>
            <a:ext cx="481965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bmarsh\Desktop\100CANON\cvl os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3" y="1428750"/>
            <a:ext cx="6381750" cy="4786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443" name="Picture 3" descr="C:\Users\bmarsh\Desktop\100CANON\cvl amp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88" y="785813"/>
            <a:ext cx="4467225" cy="5686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447" name="Picture 7" descr="H:\bmarsh\Documents\Documents\Equipment\EdgeWave\Pictures\IMGP28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3438" y="857250"/>
            <a:ext cx="6610350" cy="495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4" descr="C:\Users\bmarsh\Desktop\100CANON\IMG_065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2888" y="1066800"/>
            <a:ext cx="72009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6" descr="H:\bmarsh\Documents\Documents\Equipment\EdgeWave\Pictures\IMGP280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74725" y="1428750"/>
            <a:ext cx="62404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5" descr="C:\Users\bmarsh\Desktop\100CANON\IMG_091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09750" y="990600"/>
            <a:ext cx="4140200" cy="551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5400" y="0"/>
            <a:ext cx="7899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000">
                <a:solidFill>
                  <a:srgbClr val="7403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Grande"/>
              </a:rPr>
              <a:t>SSL laser in use at RILIS: some photos</a:t>
            </a:r>
          </a:p>
        </p:txBody>
      </p:sp>
      <p:pic>
        <p:nvPicPr>
          <p:cNvPr id="19465" name="Picture 9" descr="C:\Users\bmarsh\Desktop\100CANON\ssl in use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8625" y="928688"/>
            <a:ext cx="7096125" cy="532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4" name="Line 10"/>
          <p:cNvSpPr>
            <a:spLocks noChangeShapeType="1"/>
          </p:cNvSpPr>
          <p:nvPr/>
        </p:nvSpPr>
        <p:spPr bwMode="auto">
          <a:xfrm flipH="1">
            <a:off x="4876800" y="228600"/>
            <a:ext cx="370205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/>
          <p:cNvSpPr/>
          <p:nvPr/>
        </p:nvSpPr>
        <p:spPr>
          <a:xfrm>
            <a:off x="123825" y="76200"/>
            <a:ext cx="5845175" cy="3667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>
                <a:solidFill>
                  <a:srgbClr val="74032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Grande" pitchFamily="-60" charset="0"/>
                <a:ea typeface="ＭＳ Ｐゴシック" pitchFamily="-60" charset="-128"/>
                <a:cs typeface="ＭＳ Ｐゴシック" pitchFamily="-60" charset="-128"/>
              </a:rPr>
              <a:t>Pump beam distribution: example for Be ionization</a:t>
            </a:r>
          </a:p>
        </p:txBody>
      </p:sp>
      <p:sp>
        <p:nvSpPr>
          <p:cNvPr id="46082" name="Line 8"/>
          <p:cNvSpPr>
            <a:spLocks noChangeShapeType="1"/>
          </p:cNvSpPr>
          <p:nvPr/>
        </p:nvSpPr>
        <p:spPr bwMode="auto">
          <a:xfrm rot="60000" flipV="1">
            <a:off x="1092200" y="4089400"/>
            <a:ext cx="6896100" cy="13970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46083" name="Line 12"/>
          <p:cNvSpPr>
            <a:spLocks noChangeShapeType="1"/>
          </p:cNvSpPr>
          <p:nvPr/>
        </p:nvSpPr>
        <p:spPr bwMode="auto">
          <a:xfrm flipH="1">
            <a:off x="965200" y="4762500"/>
            <a:ext cx="215900" cy="127000"/>
          </a:xfrm>
          <a:prstGeom prst="line">
            <a:avLst/>
          </a:prstGeom>
          <a:noFill/>
          <a:ln w="28575" cmpd="thickThin">
            <a:solidFill>
              <a:srgbClr val="0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84" name="Line 23"/>
          <p:cNvSpPr>
            <a:spLocks noChangeShapeType="1"/>
          </p:cNvSpPr>
          <p:nvPr/>
        </p:nvSpPr>
        <p:spPr bwMode="auto">
          <a:xfrm flipH="1">
            <a:off x="4965700" y="4495800"/>
            <a:ext cx="139700" cy="889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85" name="Line 26"/>
          <p:cNvSpPr>
            <a:spLocks noChangeShapeType="1"/>
          </p:cNvSpPr>
          <p:nvPr/>
        </p:nvSpPr>
        <p:spPr bwMode="auto">
          <a:xfrm flipV="1">
            <a:off x="1092200" y="4775200"/>
            <a:ext cx="6451600" cy="5080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86" name="Line 27"/>
          <p:cNvSpPr>
            <a:spLocks noChangeShapeType="1"/>
          </p:cNvSpPr>
          <p:nvPr/>
        </p:nvSpPr>
        <p:spPr bwMode="auto">
          <a:xfrm flipH="1" flipV="1">
            <a:off x="2527300" y="5207000"/>
            <a:ext cx="127000" cy="127000"/>
          </a:xfrm>
          <a:prstGeom prst="line">
            <a:avLst/>
          </a:prstGeom>
          <a:noFill/>
          <a:ln w="28575" cmpd="thickThin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87" name="Line 29"/>
          <p:cNvSpPr>
            <a:spLocks noChangeShapeType="1"/>
          </p:cNvSpPr>
          <p:nvPr/>
        </p:nvSpPr>
        <p:spPr bwMode="auto">
          <a:xfrm flipH="1">
            <a:off x="952500" y="4114800"/>
            <a:ext cx="215900" cy="1143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88" name="Line 30"/>
          <p:cNvSpPr>
            <a:spLocks noChangeShapeType="1"/>
          </p:cNvSpPr>
          <p:nvPr/>
        </p:nvSpPr>
        <p:spPr bwMode="auto">
          <a:xfrm rot="5940000" flipV="1">
            <a:off x="2438400" y="5384800"/>
            <a:ext cx="266700" cy="3810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89" name="Line 32"/>
          <p:cNvSpPr>
            <a:spLocks noChangeShapeType="1"/>
          </p:cNvSpPr>
          <p:nvPr/>
        </p:nvSpPr>
        <p:spPr bwMode="auto">
          <a:xfrm rot="1792560" flipH="1" flipV="1">
            <a:off x="7505700" y="4699000"/>
            <a:ext cx="88900" cy="1778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0" name="Line 33"/>
          <p:cNvSpPr>
            <a:spLocks noChangeShapeType="1"/>
          </p:cNvSpPr>
          <p:nvPr/>
        </p:nvSpPr>
        <p:spPr bwMode="auto">
          <a:xfrm>
            <a:off x="3225800" y="4521200"/>
            <a:ext cx="2997200" cy="26670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1" name="Line 34"/>
          <p:cNvSpPr>
            <a:spLocks noChangeShapeType="1"/>
          </p:cNvSpPr>
          <p:nvPr/>
        </p:nvSpPr>
        <p:spPr bwMode="auto">
          <a:xfrm rot="5400000" flipV="1">
            <a:off x="2692400" y="5016500"/>
            <a:ext cx="1066800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2" name="Line 31"/>
          <p:cNvSpPr>
            <a:spLocks noChangeShapeType="1"/>
          </p:cNvSpPr>
          <p:nvPr/>
        </p:nvSpPr>
        <p:spPr bwMode="auto">
          <a:xfrm flipH="1">
            <a:off x="3162300" y="4445000"/>
            <a:ext cx="139700" cy="1270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3" name="Rectangle 48"/>
          <p:cNvSpPr>
            <a:spLocks noChangeArrowheads="1"/>
          </p:cNvSpPr>
          <p:nvPr/>
        </p:nvSpPr>
        <p:spPr bwMode="auto">
          <a:xfrm>
            <a:off x="1600200" y="5537200"/>
            <a:ext cx="1168400" cy="2667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27432" tIns="22860" rIns="0" bIns="0"/>
          <a:lstStyle/>
          <a:p>
            <a:endParaRPr lang="en-US" sz="1100"/>
          </a:p>
        </p:txBody>
      </p:sp>
      <p:sp>
        <p:nvSpPr>
          <p:cNvPr id="46094" name="Rectangle 47"/>
          <p:cNvSpPr>
            <a:spLocks noChangeArrowheads="1"/>
          </p:cNvSpPr>
          <p:nvPr/>
        </p:nvSpPr>
        <p:spPr bwMode="auto">
          <a:xfrm>
            <a:off x="3835400" y="5549900"/>
            <a:ext cx="279400" cy="2667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36000" tIns="72000" rIns="36000" bIns="0"/>
          <a:lstStyle/>
          <a:p>
            <a:endParaRPr lang="en-US" sz="800"/>
          </a:p>
        </p:txBody>
      </p:sp>
      <p:sp>
        <p:nvSpPr>
          <p:cNvPr id="46095" name="Line 26"/>
          <p:cNvSpPr>
            <a:spLocks noChangeShapeType="1"/>
          </p:cNvSpPr>
          <p:nvPr/>
        </p:nvSpPr>
        <p:spPr bwMode="auto">
          <a:xfrm flipV="1">
            <a:off x="596900" y="5283200"/>
            <a:ext cx="3898900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6" name="Line 34"/>
          <p:cNvSpPr>
            <a:spLocks noChangeShapeType="1"/>
          </p:cNvSpPr>
          <p:nvPr/>
        </p:nvSpPr>
        <p:spPr bwMode="auto">
          <a:xfrm rot="5280000">
            <a:off x="4191000" y="5359400"/>
            <a:ext cx="1689100" cy="6350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7" name="Line 31"/>
          <p:cNvSpPr>
            <a:spLocks noChangeShapeType="1"/>
          </p:cNvSpPr>
          <p:nvPr/>
        </p:nvSpPr>
        <p:spPr bwMode="auto">
          <a:xfrm>
            <a:off x="7886700" y="4038600"/>
            <a:ext cx="50800" cy="1524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8" name="Line 33"/>
          <p:cNvSpPr>
            <a:spLocks noChangeShapeType="1"/>
          </p:cNvSpPr>
          <p:nvPr/>
        </p:nvSpPr>
        <p:spPr bwMode="auto">
          <a:xfrm>
            <a:off x="5003800" y="4572000"/>
            <a:ext cx="2540000" cy="22860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9" name="Oval 49"/>
          <p:cNvSpPr>
            <a:spLocks noChangeArrowheads="1"/>
          </p:cNvSpPr>
          <p:nvPr/>
        </p:nvSpPr>
        <p:spPr bwMode="auto">
          <a:xfrm>
            <a:off x="1574800" y="5168900"/>
            <a:ext cx="38100" cy="2540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z="800"/>
          </a:p>
        </p:txBody>
      </p:sp>
      <p:sp>
        <p:nvSpPr>
          <p:cNvPr id="46100" name="Oval 49"/>
          <p:cNvSpPr>
            <a:spLocks noChangeArrowheads="1"/>
          </p:cNvSpPr>
          <p:nvPr/>
        </p:nvSpPr>
        <p:spPr bwMode="auto">
          <a:xfrm>
            <a:off x="1231900" y="5156200"/>
            <a:ext cx="50800" cy="2540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z="800"/>
          </a:p>
        </p:txBody>
      </p:sp>
      <p:sp>
        <p:nvSpPr>
          <p:cNvPr id="46101" name="Oval 49"/>
          <p:cNvSpPr>
            <a:spLocks noChangeArrowheads="1"/>
          </p:cNvSpPr>
          <p:nvPr/>
        </p:nvSpPr>
        <p:spPr bwMode="auto">
          <a:xfrm>
            <a:off x="1308100" y="4038600"/>
            <a:ext cx="50800" cy="2540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z="800"/>
          </a:p>
        </p:txBody>
      </p:sp>
      <p:sp>
        <p:nvSpPr>
          <p:cNvPr id="46102" name="Oval 49"/>
          <p:cNvSpPr>
            <a:spLocks noChangeArrowheads="1"/>
          </p:cNvSpPr>
          <p:nvPr/>
        </p:nvSpPr>
        <p:spPr bwMode="auto">
          <a:xfrm>
            <a:off x="1778000" y="4051300"/>
            <a:ext cx="50800" cy="2540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z="800"/>
          </a:p>
        </p:txBody>
      </p:sp>
      <p:sp>
        <p:nvSpPr>
          <p:cNvPr id="46103" name="Oval 49"/>
          <p:cNvSpPr>
            <a:spLocks noChangeArrowheads="1"/>
          </p:cNvSpPr>
          <p:nvPr/>
        </p:nvSpPr>
        <p:spPr bwMode="auto">
          <a:xfrm>
            <a:off x="1358900" y="4711700"/>
            <a:ext cx="38100" cy="2540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z="800"/>
          </a:p>
        </p:txBody>
      </p:sp>
      <p:sp>
        <p:nvSpPr>
          <p:cNvPr id="46104" name="Oval 49"/>
          <p:cNvSpPr>
            <a:spLocks noChangeArrowheads="1"/>
          </p:cNvSpPr>
          <p:nvPr/>
        </p:nvSpPr>
        <p:spPr bwMode="auto">
          <a:xfrm>
            <a:off x="1816100" y="4711700"/>
            <a:ext cx="38100" cy="2540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z="800"/>
          </a:p>
        </p:txBody>
      </p:sp>
      <p:sp>
        <p:nvSpPr>
          <p:cNvPr id="46105" name="Line 29"/>
          <p:cNvSpPr>
            <a:spLocks noChangeShapeType="1"/>
          </p:cNvSpPr>
          <p:nvPr/>
        </p:nvSpPr>
        <p:spPr bwMode="auto">
          <a:xfrm flipH="1">
            <a:off x="1003300" y="5511800"/>
            <a:ext cx="203200" cy="1397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6" name="Line 26"/>
          <p:cNvSpPr>
            <a:spLocks noChangeShapeType="1"/>
          </p:cNvSpPr>
          <p:nvPr/>
        </p:nvSpPr>
        <p:spPr bwMode="auto">
          <a:xfrm rot="360000" flipV="1">
            <a:off x="520700" y="5537200"/>
            <a:ext cx="571500" cy="6350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7" name="Line 30"/>
          <p:cNvSpPr>
            <a:spLocks noChangeAspect="1" noChangeShapeType="1"/>
          </p:cNvSpPr>
          <p:nvPr/>
        </p:nvSpPr>
        <p:spPr bwMode="auto">
          <a:xfrm rot="5580000" flipV="1">
            <a:off x="374650" y="4819650"/>
            <a:ext cx="1397000" cy="8890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8" name="Rectangle 65"/>
          <p:cNvSpPr>
            <a:spLocks noChangeArrowheads="1"/>
          </p:cNvSpPr>
          <p:nvPr/>
        </p:nvSpPr>
        <p:spPr bwMode="auto">
          <a:xfrm>
            <a:off x="4851400" y="6210300"/>
            <a:ext cx="317500" cy="2667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800"/>
          </a:p>
        </p:txBody>
      </p:sp>
      <p:sp>
        <p:nvSpPr>
          <p:cNvPr id="46109" name="Rectangle 68"/>
          <p:cNvSpPr>
            <a:spLocks noChangeArrowheads="1"/>
          </p:cNvSpPr>
          <p:nvPr/>
        </p:nvSpPr>
        <p:spPr bwMode="auto">
          <a:xfrm>
            <a:off x="3187700" y="6197600"/>
            <a:ext cx="1358900" cy="2667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27432" tIns="22860" rIns="0" bIns="0"/>
          <a:lstStyle/>
          <a:p>
            <a:r>
              <a:rPr lang="en-US" sz="1100"/>
              <a:t>R6G + Rhod B</a:t>
            </a:r>
          </a:p>
        </p:txBody>
      </p:sp>
      <p:sp>
        <p:nvSpPr>
          <p:cNvPr id="46110" name="Rectangle 92"/>
          <p:cNvSpPr>
            <a:spLocks noChangeArrowheads="1"/>
          </p:cNvSpPr>
          <p:nvPr/>
        </p:nvSpPr>
        <p:spPr bwMode="auto">
          <a:xfrm>
            <a:off x="5651500" y="6197600"/>
            <a:ext cx="279400" cy="279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800"/>
          </a:p>
        </p:txBody>
      </p:sp>
      <p:sp>
        <p:nvSpPr>
          <p:cNvPr id="46111" name="Line 34"/>
          <p:cNvSpPr>
            <a:spLocks noChangeShapeType="1"/>
          </p:cNvSpPr>
          <p:nvPr/>
        </p:nvSpPr>
        <p:spPr bwMode="auto">
          <a:xfrm rot="5280000">
            <a:off x="4006850" y="5721350"/>
            <a:ext cx="939800" cy="3810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12" name="Line 31"/>
          <p:cNvSpPr>
            <a:spLocks noChangeShapeType="1"/>
          </p:cNvSpPr>
          <p:nvPr/>
        </p:nvSpPr>
        <p:spPr bwMode="auto">
          <a:xfrm>
            <a:off x="4419600" y="5194300"/>
            <a:ext cx="190500" cy="1651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13" name="Line 27"/>
          <p:cNvSpPr>
            <a:spLocks noChangeShapeType="1"/>
          </p:cNvSpPr>
          <p:nvPr/>
        </p:nvSpPr>
        <p:spPr bwMode="auto">
          <a:xfrm flipV="1">
            <a:off x="6210300" y="4711700"/>
            <a:ext cx="38100" cy="203200"/>
          </a:xfrm>
          <a:prstGeom prst="line">
            <a:avLst/>
          </a:prstGeom>
          <a:noFill/>
          <a:ln w="28575" cmpd="thickThin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14" name="Line 27"/>
          <p:cNvSpPr>
            <a:spLocks noChangeShapeType="1"/>
          </p:cNvSpPr>
          <p:nvPr/>
        </p:nvSpPr>
        <p:spPr bwMode="auto">
          <a:xfrm flipH="1" flipV="1">
            <a:off x="5600700" y="4076700"/>
            <a:ext cx="101600" cy="165100"/>
          </a:xfrm>
          <a:prstGeom prst="line">
            <a:avLst/>
          </a:prstGeom>
          <a:noFill/>
          <a:ln w="28575" cmpd="thickThin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15" name="Line 31"/>
          <p:cNvSpPr>
            <a:spLocks noChangeShapeType="1"/>
          </p:cNvSpPr>
          <p:nvPr/>
        </p:nvSpPr>
        <p:spPr bwMode="auto">
          <a:xfrm flipH="1">
            <a:off x="3898900" y="4292600"/>
            <a:ext cx="139700" cy="1143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16" name="Line 31"/>
          <p:cNvSpPr>
            <a:spLocks noChangeShapeType="1"/>
          </p:cNvSpPr>
          <p:nvPr/>
        </p:nvSpPr>
        <p:spPr bwMode="auto">
          <a:xfrm flipH="1">
            <a:off x="5689600" y="4292600"/>
            <a:ext cx="139700" cy="1270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17" name="Line 34"/>
          <p:cNvSpPr>
            <a:spLocks noChangeShapeType="1"/>
          </p:cNvSpPr>
          <p:nvPr/>
        </p:nvSpPr>
        <p:spPr bwMode="auto">
          <a:xfrm rot="5280000">
            <a:off x="4895850" y="5251450"/>
            <a:ext cx="1816100" cy="5080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18" name="Line 34"/>
          <p:cNvSpPr>
            <a:spLocks noChangeShapeType="1"/>
          </p:cNvSpPr>
          <p:nvPr/>
        </p:nvSpPr>
        <p:spPr bwMode="auto">
          <a:xfrm rot="5280000">
            <a:off x="3397250" y="4933950"/>
            <a:ext cx="1181100" cy="5080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19" name="Line 33"/>
          <p:cNvSpPr>
            <a:spLocks noChangeShapeType="1"/>
          </p:cNvSpPr>
          <p:nvPr/>
        </p:nvSpPr>
        <p:spPr bwMode="auto">
          <a:xfrm flipV="1">
            <a:off x="5803900" y="4140200"/>
            <a:ext cx="2095500" cy="22860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20" name="Line 33"/>
          <p:cNvSpPr>
            <a:spLocks noChangeShapeType="1"/>
          </p:cNvSpPr>
          <p:nvPr/>
        </p:nvSpPr>
        <p:spPr bwMode="auto">
          <a:xfrm flipV="1">
            <a:off x="3975100" y="4165600"/>
            <a:ext cx="1689100" cy="20320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21" name="Rectangle 47"/>
          <p:cNvSpPr>
            <a:spLocks noChangeArrowheads="1"/>
          </p:cNvSpPr>
          <p:nvPr/>
        </p:nvSpPr>
        <p:spPr bwMode="auto">
          <a:xfrm>
            <a:off x="3086100" y="5537200"/>
            <a:ext cx="279400" cy="279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36000" tIns="72000" rIns="36000" bIns="0"/>
          <a:lstStyle/>
          <a:p>
            <a:endParaRPr lang="en-US" sz="800"/>
          </a:p>
        </p:txBody>
      </p:sp>
      <p:sp>
        <p:nvSpPr>
          <p:cNvPr id="46122" name="Rectangle 47"/>
          <p:cNvSpPr>
            <a:spLocks noChangeArrowheads="1"/>
          </p:cNvSpPr>
          <p:nvPr/>
        </p:nvSpPr>
        <p:spPr bwMode="auto">
          <a:xfrm>
            <a:off x="152400" y="4953000"/>
            <a:ext cx="571500" cy="812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36000" tIns="72000" rIns="36000" bIns="0"/>
          <a:lstStyle/>
          <a:p>
            <a:r>
              <a:rPr lang="en-US" sz="1000"/>
              <a:t>SSL</a:t>
            </a:r>
          </a:p>
          <a:p>
            <a:r>
              <a:rPr lang="en-US" sz="1000"/>
              <a:t>Green 1</a:t>
            </a:r>
          </a:p>
          <a:p>
            <a:r>
              <a:rPr lang="en-US" sz="1000"/>
              <a:t> </a:t>
            </a:r>
          </a:p>
          <a:p>
            <a:r>
              <a:rPr lang="en-US" sz="1000"/>
              <a:t>Green 2</a:t>
            </a:r>
          </a:p>
        </p:txBody>
      </p:sp>
      <p:sp>
        <p:nvSpPr>
          <p:cNvPr id="46123" name="Line 250"/>
          <p:cNvSpPr>
            <a:spLocks noChangeShapeType="1"/>
          </p:cNvSpPr>
          <p:nvPr/>
        </p:nvSpPr>
        <p:spPr bwMode="auto">
          <a:xfrm>
            <a:off x="2794000" y="5664200"/>
            <a:ext cx="5130800" cy="0"/>
          </a:xfrm>
          <a:prstGeom prst="line">
            <a:avLst/>
          </a:prstGeom>
          <a:noFill/>
          <a:ln w="15875">
            <a:solidFill>
              <a:srgbClr val="DD080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124" name="Line 251"/>
          <p:cNvSpPr>
            <a:spLocks noChangeShapeType="1"/>
          </p:cNvSpPr>
          <p:nvPr/>
        </p:nvSpPr>
        <p:spPr bwMode="auto">
          <a:xfrm>
            <a:off x="4521200" y="6337300"/>
            <a:ext cx="3378200" cy="0"/>
          </a:xfrm>
          <a:prstGeom prst="line">
            <a:avLst/>
          </a:prstGeom>
          <a:noFill/>
          <a:ln w="15875">
            <a:solidFill>
              <a:srgbClr val="DD080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125" name="Text Box 252"/>
          <p:cNvSpPr txBox="1">
            <a:spLocks noChangeArrowheads="1"/>
          </p:cNvSpPr>
          <p:nvPr/>
        </p:nvSpPr>
        <p:spPr bwMode="auto">
          <a:xfrm>
            <a:off x="1651000" y="5562600"/>
            <a:ext cx="647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1000"/>
              <a:t>Pyridin 1</a:t>
            </a:r>
          </a:p>
        </p:txBody>
      </p:sp>
      <p:sp>
        <p:nvSpPr>
          <p:cNvPr id="46126" name="Text Box 253"/>
          <p:cNvSpPr txBox="1">
            <a:spLocks noChangeArrowheads="1"/>
          </p:cNvSpPr>
          <p:nvPr/>
        </p:nvSpPr>
        <p:spPr bwMode="auto">
          <a:xfrm>
            <a:off x="4800600" y="6235700"/>
            <a:ext cx="444500" cy="182563"/>
          </a:xfrm>
          <a:prstGeom prst="rect">
            <a:avLst/>
          </a:prstGeom>
          <a:solidFill>
            <a:srgbClr val="00641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1200"/>
              <a:t>8.8 W</a:t>
            </a:r>
          </a:p>
        </p:txBody>
      </p:sp>
      <p:sp>
        <p:nvSpPr>
          <p:cNvPr id="46127" name="Text Box 254"/>
          <p:cNvSpPr txBox="1">
            <a:spLocks noChangeArrowheads="1"/>
          </p:cNvSpPr>
          <p:nvPr/>
        </p:nvSpPr>
        <p:spPr bwMode="auto">
          <a:xfrm>
            <a:off x="4229100" y="6223000"/>
            <a:ext cx="444500" cy="182563"/>
          </a:xfrm>
          <a:prstGeom prst="rect">
            <a:avLst/>
          </a:prstGeom>
          <a:solidFill>
            <a:srgbClr val="00641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1200"/>
              <a:t>5.5 W</a:t>
            </a:r>
          </a:p>
        </p:txBody>
      </p:sp>
      <p:sp>
        <p:nvSpPr>
          <p:cNvPr id="46128" name="Text Box 255"/>
          <p:cNvSpPr txBox="1">
            <a:spLocks noChangeArrowheads="1"/>
          </p:cNvSpPr>
          <p:nvPr/>
        </p:nvSpPr>
        <p:spPr bwMode="auto">
          <a:xfrm>
            <a:off x="5549900" y="6235700"/>
            <a:ext cx="520700" cy="182563"/>
          </a:xfrm>
          <a:prstGeom prst="rect">
            <a:avLst/>
          </a:prstGeom>
          <a:solidFill>
            <a:srgbClr val="00641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1200"/>
              <a:t>20.8 W</a:t>
            </a:r>
          </a:p>
        </p:txBody>
      </p:sp>
      <p:sp>
        <p:nvSpPr>
          <p:cNvPr id="46129" name="Text Box 256"/>
          <p:cNvSpPr txBox="1">
            <a:spLocks noChangeArrowheads="1"/>
          </p:cNvSpPr>
          <p:nvPr/>
        </p:nvSpPr>
        <p:spPr bwMode="auto">
          <a:xfrm>
            <a:off x="6019800" y="5575300"/>
            <a:ext cx="330200" cy="182563"/>
          </a:xfrm>
          <a:prstGeom prst="rect">
            <a:avLst/>
          </a:prstGeom>
          <a:solidFill>
            <a:srgbClr val="DD0806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1200"/>
              <a:t>4 W</a:t>
            </a:r>
          </a:p>
        </p:txBody>
      </p:sp>
      <p:sp>
        <p:nvSpPr>
          <p:cNvPr id="46130" name="Text Box 257"/>
          <p:cNvSpPr txBox="1">
            <a:spLocks noChangeArrowheads="1"/>
          </p:cNvSpPr>
          <p:nvPr/>
        </p:nvSpPr>
        <p:spPr bwMode="auto">
          <a:xfrm>
            <a:off x="3035300" y="5562600"/>
            <a:ext cx="444500" cy="182563"/>
          </a:xfrm>
          <a:prstGeom prst="rect">
            <a:avLst/>
          </a:prstGeom>
          <a:solidFill>
            <a:srgbClr val="00641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1200"/>
              <a:t>9.5 W</a:t>
            </a:r>
          </a:p>
        </p:txBody>
      </p:sp>
      <p:sp>
        <p:nvSpPr>
          <p:cNvPr id="46131" name="Text Box 258"/>
          <p:cNvSpPr txBox="1">
            <a:spLocks noChangeArrowheads="1"/>
          </p:cNvSpPr>
          <p:nvPr/>
        </p:nvSpPr>
        <p:spPr bwMode="auto">
          <a:xfrm>
            <a:off x="2362200" y="5562600"/>
            <a:ext cx="444500" cy="182563"/>
          </a:xfrm>
          <a:prstGeom prst="rect">
            <a:avLst/>
          </a:prstGeom>
          <a:solidFill>
            <a:srgbClr val="00641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1200"/>
              <a:t>5.7 W</a:t>
            </a:r>
          </a:p>
        </p:txBody>
      </p:sp>
      <p:sp>
        <p:nvSpPr>
          <p:cNvPr id="46132" name="Text Box 259"/>
          <p:cNvSpPr txBox="1">
            <a:spLocks noChangeArrowheads="1"/>
          </p:cNvSpPr>
          <p:nvPr/>
        </p:nvSpPr>
        <p:spPr bwMode="auto">
          <a:xfrm>
            <a:off x="3759200" y="5562600"/>
            <a:ext cx="406400" cy="182563"/>
          </a:xfrm>
          <a:prstGeom prst="rect">
            <a:avLst/>
          </a:prstGeom>
          <a:solidFill>
            <a:srgbClr val="00641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1200"/>
              <a:t>24 W</a:t>
            </a:r>
          </a:p>
        </p:txBody>
      </p:sp>
      <p:sp>
        <p:nvSpPr>
          <p:cNvPr id="46133" name="Text Box 260"/>
          <p:cNvSpPr txBox="1">
            <a:spLocks noChangeArrowheads="1"/>
          </p:cNvSpPr>
          <p:nvPr/>
        </p:nvSpPr>
        <p:spPr bwMode="auto">
          <a:xfrm>
            <a:off x="6362700" y="6223000"/>
            <a:ext cx="444500" cy="182563"/>
          </a:xfrm>
          <a:prstGeom prst="rect">
            <a:avLst/>
          </a:prstGeom>
          <a:solidFill>
            <a:srgbClr val="DD0806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1200"/>
              <a:t>8.1 W</a:t>
            </a:r>
          </a:p>
        </p:txBody>
      </p:sp>
      <p:sp>
        <p:nvSpPr>
          <p:cNvPr id="46134" name="Text Box 261"/>
          <p:cNvSpPr txBox="1">
            <a:spLocks noChangeArrowheads="1"/>
          </p:cNvSpPr>
          <p:nvPr/>
        </p:nvSpPr>
        <p:spPr bwMode="auto">
          <a:xfrm>
            <a:off x="6438900" y="5575300"/>
            <a:ext cx="596900" cy="182563"/>
          </a:xfrm>
          <a:prstGeom prst="rect">
            <a:avLst/>
          </a:prstGeom>
          <a:solidFill>
            <a:srgbClr val="00009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620 mW</a:t>
            </a:r>
          </a:p>
        </p:txBody>
      </p:sp>
      <p:sp>
        <p:nvSpPr>
          <p:cNvPr id="46135" name="Text Box 262"/>
          <p:cNvSpPr txBox="1">
            <a:spLocks noChangeArrowheads="1"/>
          </p:cNvSpPr>
          <p:nvPr/>
        </p:nvSpPr>
        <p:spPr bwMode="auto">
          <a:xfrm>
            <a:off x="7137400" y="5575300"/>
            <a:ext cx="584200" cy="182563"/>
          </a:xfrm>
          <a:prstGeom prst="rect">
            <a:avLst/>
          </a:prstGeom>
          <a:solidFill>
            <a:srgbClr val="A243DD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1200"/>
              <a:t>110 mW</a:t>
            </a:r>
          </a:p>
        </p:txBody>
      </p:sp>
      <p:sp>
        <p:nvSpPr>
          <p:cNvPr id="46136" name="Text Box 263"/>
          <p:cNvSpPr txBox="1">
            <a:spLocks noChangeArrowheads="1"/>
          </p:cNvSpPr>
          <p:nvPr/>
        </p:nvSpPr>
        <p:spPr bwMode="auto">
          <a:xfrm>
            <a:off x="6858000" y="6223000"/>
            <a:ext cx="444500" cy="182563"/>
          </a:xfrm>
          <a:prstGeom prst="rect">
            <a:avLst/>
          </a:prstGeom>
          <a:solidFill>
            <a:srgbClr val="00009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1.4 W</a:t>
            </a:r>
          </a:p>
        </p:txBody>
      </p:sp>
      <p:sp>
        <p:nvSpPr>
          <p:cNvPr id="46137" name="Line 324"/>
          <p:cNvSpPr>
            <a:spLocks noChangeShapeType="1"/>
          </p:cNvSpPr>
          <p:nvPr/>
        </p:nvSpPr>
        <p:spPr bwMode="auto">
          <a:xfrm>
            <a:off x="76200" y="3657600"/>
            <a:ext cx="830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38" name="Text Box 325"/>
          <p:cNvSpPr txBox="1">
            <a:spLocks noChangeArrowheads="1"/>
          </p:cNvSpPr>
          <p:nvPr/>
        </p:nvSpPr>
        <p:spPr bwMode="auto">
          <a:xfrm>
            <a:off x="31750" y="3748088"/>
            <a:ext cx="615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/>
              <a:t>SSL</a:t>
            </a:r>
          </a:p>
        </p:txBody>
      </p:sp>
      <p:grpSp>
        <p:nvGrpSpPr>
          <p:cNvPr id="46139" name="Group 327"/>
          <p:cNvGrpSpPr>
            <a:grpSpLocks/>
          </p:cNvGrpSpPr>
          <p:nvPr/>
        </p:nvGrpSpPr>
        <p:grpSpPr bwMode="auto">
          <a:xfrm>
            <a:off x="31750" y="685800"/>
            <a:ext cx="8121650" cy="2868613"/>
            <a:chOff x="20" y="432"/>
            <a:chExt cx="5116" cy="1807"/>
          </a:xfrm>
        </p:grpSpPr>
        <p:sp>
          <p:nvSpPr>
            <p:cNvPr id="46140" name="Line 36"/>
            <p:cNvSpPr>
              <a:spLocks noChangeShapeType="1"/>
            </p:cNvSpPr>
            <p:nvPr/>
          </p:nvSpPr>
          <p:spPr bwMode="auto">
            <a:xfrm flipV="1">
              <a:off x="816" y="752"/>
              <a:ext cx="4120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none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41" name="Line 37"/>
            <p:cNvSpPr>
              <a:spLocks noChangeShapeType="1"/>
            </p:cNvSpPr>
            <p:nvPr/>
          </p:nvSpPr>
          <p:spPr bwMode="auto">
            <a:xfrm>
              <a:off x="3608" y="496"/>
              <a:ext cx="0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non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42" name="Line 38"/>
            <p:cNvSpPr>
              <a:spLocks noChangeShapeType="1"/>
            </p:cNvSpPr>
            <p:nvPr/>
          </p:nvSpPr>
          <p:spPr bwMode="auto">
            <a:xfrm flipV="1">
              <a:off x="496" y="752"/>
              <a:ext cx="328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43" name="Line 40"/>
            <p:cNvSpPr>
              <a:spLocks noChangeShapeType="1"/>
            </p:cNvSpPr>
            <p:nvPr/>
          </p:nvSpPr>
          <p:spPr bwMode="auto">
            <a:xfrm flipV="1">
              <a:off x="496" y="1072"/>
              <a:ext cx="312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44" name="Line 41"/>
            <p:cNvSpPr>
              <a:spLocks noChangeShapeType="1"/>
            </p:cNvSpPr>
            <p:nvPr/>
          </p:nvSpPr>
          <p:spPr bwMode="auto">
            <a:xfrm flipV="1">
              <a:off x="816" y="1072"/>
              <a:ext cx="0" cy="35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45" name="Line 42"/>
            <p:cNvSpPr>
              <a:spLocks noChangeShapeType="1"/>
            </p:cNvSpPr>
            <p:nvPr/>
          </p:nvSpPr>
          <p:spPr bwMode="auto">
            <a:xfrm flipH="1" flipV="1">
              <a:off x="784" y="1016"/>
              <a:ext cx="96" cy="96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46" name="Line 43"/>
            <p:cNvSpPr>
              <a:spLocks noChangeShapeType="1"/>
            </p:cNvSpPr>
            <p:nvPr/>
          </p:nvSpPr>
          <p:spPr bwMode="auto">
            <a:xfrm flipH="1" flipV="1">
              <a:off x="744" y="1384"/>
              <a:ext cx="104" cy="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47" name="Line 44"/>
            <p:cNvSpPr>
              <a:spLocks noChangeShapeType="1"/>
            </p:cNvSpPr>
            <p:nvPr/>
          </p:nvSpPr>
          <p:spPr bwMode="auto">
            <a:xfrm flipV="1">
              <a:off x="808" y="1432"/>
              <a:ext cx="3632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48" name="Line 45"/>
            <p:cNvSpPr>
              <a:spLocks noChangeShapeType="1"/>
            </p:cNvSpPr>
            <p:nvPr/>
          </p:nvSpPr>
          <p:spPr bwMode="auto">
            <a:xfrm flipV="1">
              <a:off x="496" y="1056"/>
              <a:ext cx="2672" cy="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49" name="Line 46"/>
            <p:cNvSpPr>
              <a:spLocks noChangeShapeType="1"/>
            </p:cNvSpPr>
            <p:nvPr/>
          </p:nvSpPr>
          <p:spPr bwMode="auto">
            <a:xfrm rot="5400000" flipV="1">
              <a:off x="1176" y="1384"/>
              <a:ext cx="656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50" name="Line 47"/>
            <p:cNvSpPr>
              <a:spLocks noChangeShapeType="1"/>
            </p:cNvSpPr>
            <p:nvPr/>
          </p:nvSpPr>
          <p:spPr bwMode="auto">
            <a:xfrm rot="19807440" flipH="1">
              <a:off x="4408" y="1368"/>
              <a:ext cx="104" cy="9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51" name="Line 48"/>
            <p:cNvSpPr>
              <a:spLocks noChangeShapeType="1"/>
            </p:cNvSpPr>
            <p:nvPr/>
          </p:nvSpPr>
          <p:spPr bwMode="auto">
            <a:xfrm>
              <a:off x="3384" y="1320"/>
              <a:ext cx="1072" cy="104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52" name="Line 49"/>
            <p:cNvSpPr>
              <a:spLocks noChangeShapeType="1"/>
            </p:cNvSpPr>
            <p:nvPr/>
          </p:nvSpPr>
          <p:spPr bwMode="auto">
            <a:xfrm rot="5400000" flipV="1">
              <a:off x="3012" y="1652"/>
              <a:ext cx="728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53" name="Line 50"/>
            <p:cNvSpPr>
              <a:spLocks noChangeShapeType="1"/>
            </p:cNvSpPr>
            <p:nvPr/>
          </p:nvSpPr>
          <p:spPr bwMode="auto">
            <a:xfrm flipH="1">
              <a:off x="3328" y="1256"/>
              <a:ext cx="96" cy="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54" name="Rectangle 54"/>
            <p:cNvSpPr>
              <a:spLocks noChangeArrowheads="1"/>
            </p:cNvSpPr>
            <p:nvPr/>
          </p:nvSpPr>
          <p:spPr bwMode="auto">
            <a:xfrm>
              <a:off x="776" y="1704"/>
              <a:ext cx="856" cy="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27432" tIns="22860" rIns="27432" bIns="0"/>
            <a:lstStyle/>
            <a:p>
              <a:r>
                <a:rPr lang="en-US" sz="1200"/>
                <a:t>Rhod 700  </a:t>
              </a:r>
            </a:p>
          </p:txBody>
        </p:sp>
        <p:sp>
          <p:nvSpPr>
            <p:cNvPr id="46155" name="Line 55"/>
            <p:cNvSpPr>
              <a:spLocks noChangeShapeType="1"/>
            </p:cNvSpPr>
            <p:nvPr/>
          </p:nvSpPr>
          <p:spPr bwMode="auto">
            <a:xfrm flipH="1" flipV="1">
              <a:off x="1456" y="1016"/>
              <a:ext cx="96" cy="96"/>
            </a:xfrm>
            <a:prstGeom prst="line">
              <a:avLst/>
            </a:prstGeom>
            <a:noFill/>
            <a:ln w="28575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56" name="Line 56"/>
            <p:cNvSpPr>
              <a:spLocks noChangeShapeType="1"/>
            </p:cNvSpPr>
            <p:nvPr/>
          </p:nvSpPr>
          <p:spPr bwMode="auto">
            <a:xfrm rot="5400000" flipV="1">
              <a:off x="1764" y="1468"/>
              <a:ext cx="504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57" name="Rectangle 57"/>
            <p:cNvSpPr>
              <a:spLocks noChangeArrowheads="1"/>
            </p:cNvSpPr>
            <p:nvPr/>
          </p:nvSpPr>
          <p:spPr bwMode="auto">
            <a:xfrm>
              <a:off x="1864" y="1704"/>
              <a:ext cx="272" cy="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46158" name="Line 58"/>
            <p:cNvSpPr>
              <a:spLocks noChangeShapeType="1"/>
            </p:cNvSpPr>
            <p:nvPr/>
          </p:nvSpPr>
          <p:spPr bwMode="auto">
            <a:xfrm flipV="1">
              <a:off x="1992" y="1064"/>
              <a:ext cx="1208" cy="14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59" name="Line 59"/>
            <p:cNvSpPr>
              <a:spLocks noChangeShapeType="1"/>
            </p:cNvSpPr>
            <p:nvPr/>
          </p:nvSpPr>
          <p:spPr bwMode="auto">
            <a:xfrm flipV="1">
              <a:off x="1944" y="1160"/>
              <a:ext cx="104" cy="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60" name="Line 60"/>
            <p:cNvSpPr>
              <a:spLocks noChangeShapeType="1"/>
            </p:cNvSpPr>
            <p:nvPr/>
          </p:nvSpPr>
          <p:spPr bwMode="auto">
            <a:xfrm rot="1792560" flipH="1" flipV="1">
              <a:off x="3144" y="1016"/>
              <a:ext cx="104" cy="9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61" name="Rectangle 65"/>
            <p:cNvSpPr>
              <a:spLocks noChangeArrowheads="1"/>
            </p:cNvSpPr>
            <p:nvPr/>
          </p:nvSpPr>
          <p:spPr bwMode="auto">
            <a:xfrm>
              <a:off x="3240" y="2016"/>
              <a:ext cx="280" cy="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46162" name="Line 66"/>
            <p:cNvSpPr>
              <a:spLocks noChangeShapeType="1"/>
            </p:cNvSpPr>
            <p:nvPr/>
          </p:nvSpPr>
          <p:spPr bwMode="auto">
            <a:xfrm flipH="1" flipV="1">
              <a:off x="2800" y="1376"/>
              <a:ext cx="104" cy="88"/>
            </a:xfrm>
            <a:prstGeom prst="line">
              <a:avLst/>
            </a:prstGeom>
            <a:noFill/>
            <a:ln w="28575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63" name="Line 67"/>
            <p:cNvSpPr>
              <a:spLocks noChangeShapeType="1"/>
            </p:cNvSpPr>
            <p:nvPr/>
          </p:nvSpPr>
          <p:spPr bwMode="auto">
            <a:xfrm rot="5400000" flipV="1">
              <a:off x="2544" y="1720"/>
              <a:ext cx="592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64" name="Rectangle 68"/>
            <p:cNvSpPr>
              <a:spLocks noChangeArrowheads="1"/>
            </p:cNvSpPr>
            <p:nvPr/>
          </p:nvSpPr>
          <p:spPr bwMode="auto">
            <a:xfrm>
              <a:off x="2136" y="2016"/>
              <a:ext cx="864" cy="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27432" tIns="22860" rIns="0" bIns="0"/>
            <a:lstStyle/>
            <a:p>
              <a:r>
                <a:rPr lang="en-US" sz="1100"/>
                <a:t>R6G + Rhod B</a:t>
              </a:r>
            </a:p>
          </p:txBody>
        </p:sp>
        <p:sp>
          <p:nvSpPr>
            <p:cNvPr id="46165" name="Line 73"/>
            <p:cNvSpPr>
              <a:spLocks noChangeShapeType="1"/>
            </p:cNvSpPr>
            <p:nvPr/>
          </p:nvSpPr>
          <p:spPr bwMode="auto">
            <a:xfrm rot="16200000" flipV="1">
              <a:off x="684" y="612"/>
              <a:ext cx="264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66" name="Line 74"/>
            <p:cNvSpPr>
              <a:spLocks noChangeShapeType="1"/>
            </p:cNvSpPr>
            <p:nvPr/>
          </p:nvSpPr>
          <p:spPr bwMode="auto">
            <a:xfrm flipV="1">
              <a:off x="768" y="704"/>
              <a:ext cx="96" cy="88"/>
            </a:xfrm>
            <a:prstGeom prst="line">
              <a:avLst/>
            </a:prstGeom>
            <a:noFill/>
            <a:ln w="28575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67" name="Line 75"/>
            <p:cNvSpPr>
              <a:spLocks noChangeShapeType="1"/>
            </p:cNvSpPr>
            <p:nvPr/>
          </p:nvSpPr>
          <p:spPr bwMode="auto">
            <a:xfrm flipV="1">
              <a:off x="752" y="432"/>
              <a:ext cx="104" cy="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68" name="Rectangle 85"/>
            <p:cNvSpPr>
              <a:spLocks noChangeArrowheads="1"/>
            </p:cNvSpPr>
            <p:nvPr/>
          </p:nvSpPr>
          <p:spPr bwMode="auto">
            <a:xfrm>
              <a:off x="2328" y="1704"/>
              <a:ext cx="264" cy="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46169" name="Line 86"/>
            <p:cNvSpPr>
              <a:spLocks noChangeShapeType="1"/>
            </p:cNvSpPr>
            <p:nvPr/>
          </p:nvSpPr>
          <p:spPr bwMode="auto">
            <a:xfrm rot="1792560" flipH="1" flipV="1">
              <a:off x="3560" y="432"/>
              <a:ext cx="104" cy="9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70" name="Line 87"/>
            <p:cNvSpPr>
              <a:spLocks noChangeShapeType="1"/>
            </p:cNvSpPr>
            <p:nvPr/>
          </p:nvSpPr>
          <p:spPr bwMode="auto">
            <a:xfrm flipV="1">
              <a:off x="2440" y="504"/>
              <a:ext cx="1152" cy="12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71" name="Line 89"/>
            <p:cNvSpPr>
              <a:spLocks noChangeShapeType="1"/>
            </p:cNvSpPr>
            <p:nvPr/>
          </p:nvSpPr>
          <p:spPr bwMode="auto">
            <a:xfrm rot="5400000" flipV="1">
              <a:off x="1928" y="1168"/>
              <a:ext cx="1056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72" name="Line 88"/>
            <p:cNvSpPr>
              <a:spLocks noChangeShapeType="1"/>
            </p:cNvSpPr>
            <p:nvPr/>
          </p:nvSpPr>
          <p:spPr bwMode="auto">
            <a:xfrm flipV="1">
              <a:off x="2400" y="584"/>
              <a:ext cx="96" cy="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73" name="Rectangle 92"/>
            <p:cNvSpPr>
              <a:spLocks noChangeArrowheads="1"/>
            </p:cNvSpPr>
            <p:nvPr/>
          </p:nvSpPr>
          <p:spPr bwMode="auto">
            <a:xfrm>
              <a:off x="3808" y="2016"/>
              <a:ext cx="280" cy="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46174" name="Line 107"/>
            <p:cNvSpPr>
              <a:spLocks noChangeShapeType="1"/>
            </p:cNvSpPr>
            <p:nvPr/>
          </p:nvSpPr>
          <p:spPr bwMode="auto">
            <a:xfrm flipV="1">
              <a:off x="816" y="480"/>
              <a:ext cx="2784" cy="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75" name="Line 108"/>
            <p:cNvSpPr>
              <a:spLocks noChangeShapeType="1"/>
            </p:cNvSpPr>
            <p:nvPr/>
          </p:nvSpPr>
          <p:spPr bwMode="auto">
            <a:xfrm>
              <a:off x="4984" y="760"/>
              <a:ext cx="0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non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76" name="Line 110"/>
            <p:cNvSpPr>
              <a:spLocks noChangeShapeType="1"/>
            </p:cNvSpPr>
            <p:nvPr/>
          </p:nvSpPr>
          <p:spPr bwMode="auto">
            <a:xfrm rot="1792560" flipH="1" flipV="1">
              <a:off x="4888" y="704"/>
              <a:ext cx="96" cy="9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77" name="Line 111"/>
            <p:cNvSpPr>
              <a:spLocks noChangeShapeType="1"/>
            </p:cNvSpPr>
            <p:nvPr/>
          </p:nvSpPr>
          <p:spPr bwMode="auto">
            <a:xfrm flipV="1">
              <a:off x="3960" y="760"/>
              <a:ext cx="960" cy="168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78" name="Line 113"/>
            <p:cNvSpPr>
              <a:spLocks noChangeShapeType="1"/>
            </p:cNvSpPr>
            <p:nvPr/>
          </p:nvSpPr>
          <p:spPr bwMode="auto">
            <a:xfrm rot="5400000" flipV="1">
              <a:off x="3412" y="1460"/>
              <a:ext cx="1096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79" name="Line 112"/>
            <p:cNvSpPr>
              <a:spLocks noChangeShapeType="1"/>
            </p:cNvSpPr>
            <p:nvPr/>
          </p:nvSpPr>
          <p:spPr bwMode="auto">
            <a:xfrm flipV="1">
              <a:off x="3904" y="880"/>
              <a:ext cx="104" cy="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80" name="Line 115"/>
            <p:cNvSpPr>
              <a:spLocks noChangeShapeType="1"/>
            </p:cNvSpPr>
            <p:nvPr/>
          </p:nvSpPr>
          <p:spPr bwMode="auto">
            <a:xfrm>
              <a:off x="4400" y="1272"/>
              <a:ext cx="0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non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81" name="Line 308"/>
            <p:cNvSpPr>
              <a:spLocks noChangeShapeType="1"/>
            </p:cNvSpPr>
            <p:nvPr/>
          </p:nvSpPr>
          <p:spPr bwMode="auto">
            <a:xfrm>
              <a:off x="1640" y="1800"/>
              <a:ext cx="3488" cy="0"/>
            </a:xfrm>
            <a:prstGeom prst="line">
              <a:avLst/>
            </a:prstGeom>
            <a:noFill/>
            <a:ln w="15875">
              <a:solidFill>
                <a:srgbClr val="DD080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82" name="Line 309"/>
            <p:cNvSpPr>
              <a:spLocks noChangeShapeType="1"/>
            </p:cNvSpPr>
            <p:nvPr/>
          </p:nvSpPr>
          <p:spPr bwMode="auto">
            <a:xfrm>
              <a:off x="3008" y="2120"/>
              <a:ext cx="2128" cy="0"/>
            </a:xfrm>
            <a:prstGeom prst="line">
              <a:avLst/>
            </a:prstGeom>
            <a:noFill/>
            <a:ln w="15875">
              <a:solidFill>
                <a:srgbClr val="DD080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83" name="Text Box 310"/>
            <p:cNvSpPr txBox="1">
              <a:spLocks noChangeArrowheads="1"/>
            </p:cNvSpPr>
            <p:nvPr/>
          </p:nvSpPr>
          <p:spPr bwMode="auto">
            <a:xfrm>
              <a:off x="3240" y="2064"/>
              <a:ext cx="328" cy="115"/>
            </a:xfrm>
            <a:prstGeom prst="rect">
              <a:avLst/>
            </a:prstGeom>
            <a:solidFill>
              <a:srgbClr val="00641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1200"/>
                <a:t>13.5 W</a:t>
              </a:r>
            </a:p>
          </p:txBody>
        </p:sp>
        <p:sp>
          <p:nvSpPr>
            <p:cNvPr id="46184" name="Text Box 311"/>
            <p:cNvSpPr txBox="1">
              <a:spLocks noChangeArrowheads="1"/>
            </p:cNvSpPr>
            <p:nvPr/>
          </p:nvSpPr>
          <p:spPr bwMode="auto">
            <a:xfrm>
              <a:off x="2720" y="2064"/>
              <a:ext cx="280" cy="115"/>
            </a:xfrm>
            <a:prstGeom prst="rect">
              <a:avLst/>
            </a:prstGeom>
            <a:solidFill>
              <a:srgbClr val="00641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1200"/>
                <a:t>7.5 W</a:t>
              </a:r>
            </a:p>
          </p:txBody>
        </p:sp>
        <p:sp>
          <p:nvSpPr>
            <p:cNvPr id="46185" name="Text Box 312"/>
            <p:cNvSpPr txBox="1">
              <a:spLocks noChangeArrowheads="1"/>
            </p:cNvSpPr>
            <p:nvPr/>
          </p:nvSpPr>
          <p:spPr bwMode="auto">
            <a:xfrm>
              <a:off x="3824" y="2064"/>
              <a:ext cx="256" cy="115"/>
            </a:xfrm>
            <a:prstGeom prst="rect">
              <a:avLst/>
            </a:prstGeom>
            <a:solidFill>
              <a:srgbClr val="00641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1200"/>
                <a:t>15 W</a:t>
              </a:r>
            </a:p>
          </p:txBody>
        </p:sp>
        <p:sp>
          <p:nvSpPr>
            <p:cNvPr id="46186" name="Text Box 313"/>
            <p:cNvSpPr txBox="1">
              <a:spLocks noChangeArrowheads="1"/>
            </p:cNvSpPr>
            <p:nvPr/>
          </p:nvSpPr>
          <p:spPr bwMode="auto">
            <a:xfrm>
              <a:off x="3680" y="1744"/>
              <a:ext cx="280" cy="115"/>
            </a:xfrm>
            <a:prstGeom prst="rect">
              <a:avLst/>
            </a:prstGeom>
            <a:solidFill>
              <a:srgbClr val="DD0806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1200"/>
                <a:t>3.3 W</a:t>
              </a:r>
            </a:p>
          </p:txBody>
        </p:sp>
        <p:sp>
          <p:nvSpPr>
            <p:cNvPr id="46187" name="Text Box 314"/>
            <p:cNvSpPr txBox="1">
              <a:spLocks noChangeArrowheads="1"/>
            </p:cNvSpPr>
            <p:nvPr/>
          </p:nvSpPr>
          <p:spPr bwMode="auto">
            <a:xfrm>
              <a:off x="1864" y="1744"/>
              <a:ext cx="248" cy="115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1200"/>
                <a:t>11 W</a:t>
              </a:r>
            </a:p>
          </p:txBody>
        </p:sp>
        <p:sp>
          <p:nvSpPr>
            <p:cNvPr id="46188" name="Text Box 315"/>
            <p:cNvSpPr txBox="1">
              <a:spLocks noChangeArrowheads="1"/>
            </p:cNvSpPr>
            <p:nvPr/>
          </p:nvSpPr>
          <p:spPr bwMode="auto">
            <a:xfrm>
              <a:off x="1376" y="1744"/>
              <a:ext cx="208" cy="115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1200"/>
                <a:t>6 W</a:t>
              </a:r>
            </a:p>
          </p:txBody>
        </p:sp>
        <p:sp>
          <p:nvSpPr>
            <p:cNvPr id="46189" name="Text Box 316"/>
            <p:cNvSpPr txBox="1">
              <a:spLocks noChangeArrowheads="1"/>
            </p:cNvSpPr>
            <p:nvPr/>
          </p:nvSpPr>
          <p:spPr bwMode="auto">
            <a:xfrm>
              <a:off x="2352" y="1744"/>
              <a:ext cx="256" cy="115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1200"/>
                <a:t>10 W</a:t>
              </a:r>
            </a:p>
          </p:txBody>
        </p:sp>
        <p:sp>
          <p:nvSpPr>
            <p:cNvPr id="46190" name="Text Box 317"/>
            <p:cNvSpPr txBox="1">
              <a:spLocks noChangeArrowheads="1"/>
            </p:cNvSpPr>
            <p:nvPr/>
          </p:nvSpPr>
          <p:spPr bwMode="auto">
            <a:xfrm>
              <a:off x="4320" y="2056"/>
              <a:ext cx="208" cy="115"/>
            </a:xfrm>
            <a:prstGeom prst="rect">
              <a:avLst/>
            </a:prstGeom>
            <a:solidFill>
              <a:srgbClr val="DD0806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1200"/>
                <a:t>7 W</a:t>
              </a:r>
            </a:p>
          </p:txBody>
        </p:sp>
        <p:sp>
          <p:nvSpPr>
            <p:cNvPr id="46191" name="Text Box 318"/>
            <p:cNvSpPr txBox="1">
              <a:spLocks noChangeArrowheads="1"/>
            </p:cNvSpPr>
            <p:nvPr/>
          </p:nvSpPr>
          <p:spPr bwMode="auto">
            <a:xfrm>
              <a:off x="4008" y="1744"/>
              <a:ext cx="376" cy="115"/>
            </a:xfrm>
            <a:prstGeom prst="rect">
              <a:avLst/>
            </a:prstGeom>
            <a:solidFill>
              <a:srgbClr val="00009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</a:rPr>
                <a:t>610 mW</a:t>
              </a:r>
            </a:p>
          </p:txBody>
        </p:sp>
        <p:sp>
          <p:nvSpPr>
            <p:cNvPr id="46192" name="Text Box 319"/>
            <p:cNvSpPr txBox="1">
              <a:spLocks noChangeArrowheads="1"/>
            </p:cNvSpPr>
            <p:nvPr/>
          </p:nvSpPr>
          <p:spPr bwMode="auto">
            <a:xfrm>
              <a:off x="4440" y="1744"/>
              <a:ext cx="368" cy="115"/>
            </a:xfrm>
            <a:prstGeom prst="rect">
              <a:avLst/>
            </a:prstGeom>
            <a:solidFill>
              <a:srgbClr val="A243DD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1200"/>
                <a:t>110 mW</a:t>
              </a:r>
            </a:p>
          </p:txBody>
        </p:sp>
        <p:sp>
          <p:nvSpPr>
            <p:cNvPr id="46193" name="Text Box 320"/>
            <p:cNvSpPr txBox="1">
              <a:spLocks noChangeArrowheads="1"/>
            </p:cNvSpPr>
            <p:nvPr/>
          </p:nvSpPr>
          <p:spPr bwMode="auto">
            <a:xfrm>
              <a:off x="4632" y="2064"/>
              <a:ext cx="280" cy="115"/>
            </a:xfrm>
            <a:prstGeom prst="rect">
              <a:avLst/>
            </a:prstGeom>
            <a:solidFill>
              <a:srgbClr val="00009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</a:rPr>
                <a:t>1.2 W</a:t>
              </a:r>
            </a:p>
          </p:txBody>
        </p:sp>
        <p:sp>
          <p:nvSpPr>
            <p:cNvPr id="46194" name="Rectangle 35"/>
            <p:cNvSpPr>
              <a:spLocks noChangeArrowheads="1"/>
            </p:cNvSpPr>
            <p:nvPr/>
          </p:nvSpPr>
          <p:spPr bwMode="auto">
            <a:xfrm>
              <a:off x="192" y="640"/>
              <a:ext cx="336" cy="18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72000" rIns="90000" bIns="46800"/>
            <a:lstStyle/>
            <a:p>
              <a:r>
                <a:rPr lang="en-US" sz="900"/>
                <a:t>CVL1</a:t>
              </a:r>
            </a:p>
          </p:txBody>
        </p:sp>
        <p:sp>
          <p:nvSpPr>
            <p:cNvPr id="46195" name="Rectangle 39"/>
            <p:cNvSpPr>
              <a:spLocks noChangeArrowheads="1"/>
            </p:cNvSpPr>
            <p:nvPr/>
          </p:nvSpPr>
          <p:spPr bwMode="auto">
            <a:xfrm>
              <a:off x="192" y="960"/>
              <a:ext cx="344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72000" rIns="90000" bIns="46800"/>
            <a:lstStyle/>
            <a:p>
              <a:r>
                <a:rPr lang="en-US" sz="900"/>
                <a:t>CVL2</a:t>
              </a:r>
            </a:p>
          </p:txBody>
        </p:sp>
        <p:sp>
          <p:nvSpPr>
            <p:cNvPr id="46196" name="Text Box 326"/>
            <p:cNvSpPr txBox="1">
              <a:spLocks noChangeArrowheads="1"/>
            </p:cNvSpPr>
            <p:nvPr/>
          </p:nvSpPr>
          <p:spPr bwMode="auto">
            <a:xfrm>
              <a:off x="20" y="2008"/>
              <a:ext cx="3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/>
                <a:t>CVL</a:t>
              </a:r>
            </a:p>
          </p:txBody>
        </p:sp>
      </p:grpSp>
      <p:sp>
        <p:nvSpPr>
          <p:cNvPr id="46198" name="Line 118"/>
          <p:cNvSpPr>
            <a:spLocks noChangeShapeType="1"/>
          </p:cNvSpPr>
          <p:nvPr/>
        </p:nvSpPr>
        <p:spPr bwMode="auto">
          <a:xfrm flipH="1">
            <a:off x="6070600" y="258763"/>
            <a:ext cx="250825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4" name="Rectangle 104"/>
          <p:cNvSpPr>
            <a:spLocks noChangeArrowheads="1"/>
          </p:cNvSpPr>
          <p:nvPr/>
        </p:nvSpPr>
        <p:spPr bwMode="auto">
          <a:xfrm>
            <a:off x="25400" y="60325"/>
            <a:ext cx="7899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00">
                <a:solidFill>
                  <a:srgbClr val="74032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Grande" pitchFamily="-60" charset="0"/>
                <a:ea typeface="ＭＳ Ｐゴシック" pitchFamily="-60" charset="-128"/>
                <a:cs typeface="ＭＳ Ｐゴシック" pitchFamily="-60" charset="-128"/>
              </a:rPr>
              <a:t>SSL use: enhancements and current limitations</a:t>
            </a:r>
          </a:p>
        </p:txBody>
      </p:sp>
      <p:sp>
        <p:nvSpPr>
          <p:cNvPr id="35945" name="Rectangle 105"/>
          <p:cNvSpPr>
            <a:spLocks noChangeArrowheads="1"/>
          </p:cNvSpPr>
          <p:nvPr/>
        </p:nvSpPr>
        <p:spPr bwMode="auto">
          <a:xfrm>
            <a:off x="857250" y="593725"/>
            <a:ext cx="2266950" cy="320675"/>
          </a:xfrm>
          <a:prstGeom prst="rect">
            <a:avLst/>
          </a:prstGeom>
          <a:solidFill>
            <a:srgbClr val="00B050">
              <a:alpha val="37000"/>
            </a:srgbClr>
          </a:solidFill>
          <a:ln w="9525">
            <a:solidFill>
              <a:srgbClr val="189D0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400">
                <a:effectLst>
                  <a:outerShdw blurRad="38100" dist="38100" dir="2700000" algn="tl">
                    <a:srgbClr val="FFFFFF"/>
                  </a:outerShdw>
                </a:effectLst>
                <a:latin typeface="Century Gothic" pitchFamily="-60" charset="0"/>
                <a:ea typeface="ＭＳ Ｐゴシック" pitchFamily="-60" charset="-128"/>
                <a:cs typeface="ＭＳ Ｐゴシック" pitchFamily="-60" charset="-128"/>
              </a:rPr>
              <a:t>+  More green power</a:t>
            </a:r>
          </a:p>
        </p:txBody>
      </p:sp>
      <p:sp>
        <p:nvSpPr>
          <p:cNvPr id="16" name="Rectangle 105"/>
          <p:cNvSpPr>
            <a:spLocks noChangeArrowheads="1"/>
          </p:cNvSpPr>
          <p:nvPr/>
        </p:nvSpPr>
        <p:spPr bwMode="auto">
          <a:xfrm>
            <a:off x="4071937" y="593725"/>
            <a:ext cx="4506911" cy="307777"/>
          </a:xfrm>
          <a:prstGeom prst="rect">
            <a:avLst/>
          </a:prstGeom>
          <a:solidFill>
            <a:schemeClr val="accent2">
              <a:lumMod val="75000"/>
              <a:alpha val="37000"/>
            </a:schemeClr>
          </a:solidFill>
          <a:ln w="9525">
            <a:solidFill>
              <a:srgbClr val="191ED6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400" dirty="0">
                <a:effectLst>
                  <a:outerShdw blurRad="38100" dist="38100" dir="2700000" algn="tl">
                    <a:srgbClr val="FFFFFF"/>
                  </a:outerShdw>
                </a:effectLst>
                <a:latin typeface="Century Gothic" pitchFamily="-60" charset="0"/>
                <a:ea typeface="ＭＳ Ｐゴシック" pitchFamily="-60" charset="-128"/>
                <a:cs typeface="ＭＳ Ｐゴシック" pitchFamily="-60" charset="-128"/>
              </a:rPr>
              <a:t>-  532 </a:t>
            </a:r>
            <a:r>
              <a:rPr lang="en-US" sz="1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entury Gothic" pitchFamily="-60" charset="0"/>
                <a:ea typeface="ＭＳ Ｐゴシック" pitchFamily="-60" charset="-128"/>
                <a:cs typeface="ＭＳ Ｐゴシック" pitchFamily="-60" charset="-128"/>
              </a:rPr>
              <a:t>nm dye pumping </a:t>
            </a:r>
            <a:r>
              <a:rPr lang="en-US" sz="1400" dirty="0">
                <a:effectLst>
                  <a:outerShdw blurRad="38100" dist="38100" dir="2700000" algn="tl">
                    <a:srgbClr val="FFFFFF"/>
                  </a:outerShdw>
                </a:effectLst>
                <a:latin typeface="Century Gothic" pitchFamily="-60" charset="0"/>
                <a:ea typeface="ＭＳ Ｐゴシック" pitchFamily="-60" charset="-128"/>
                <a:cs typeface="ＭＳ Ｐゴシック" pitchFamily="-60" charset="-128"/>
              </a:rPr>
              <a:t>instead of </a:t>
            </a:r>
            <a:r>
              <a:rPr lang="en-US" sz="1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entury Gothic" pitchFamily="-60" charset="0"/>
                <a:ea typeface="ＭＳ Ｐゴシック" pitchFamily="-60" charset="-128"/>
                <a:cs typeface="ＭＳ Ｐゴシック" pitchFamily="-60" charset="-128"/>
              </a:rPr>
              <a:t>511 or 578 </a:t>
            </a:r>
            <a:r>
              <a:rPr lang="en-US" sz="1400" dirty="0">
                <a:effectLst>
                  <a:outerShdw blurRad="38100" dist="38100" dir="2700000" algn="tl">
                    <a:srgbClr val="FFFFFF"/>
                  </a:outerShdw>
                </a:effectLst>
                <a:latin typeface="Century Gothic" pitchFamily="-60" charset="0"/>
                <a:ea typeface="ＭＳ Ｐゴシック" pitchFamily="-60" charset="-128"/>
                <a:cs typeface="ＭＳ Ｐゴシック" pitchFamily="-60" charset="-128"/>
              </a:rPr>
              <a:t>nm</a:t>
            </a:r>
          </a:p>
        </p:txBody>
      </p:sp>
      <p:grpSp>
        <p:nvGrpSpPr>
          <p:cNvPr id="44042" name="Group 29"/>
          <p:cNvGrpSpPr>
            <a:grpSpLocks/>
          </p:cNvGrpSpPr>
          <p:nvPr/>
        </p:nvGrpSpPr>
        <p:grpSpPr bwMode="auto">
          <a:xfrm>
            <a:off x="542925" y="1181100"/>
            <a:ext cx="7262813" cy="3619500"/>
            <a:chOff x="342" y="495"/>
            <a:chExt cx="4575" cy="2280"/>
          </a:xfrm>
        </p:grpSpPr>
        <p:graphicFrame>
          <p:nvGraphicFramePr>
            <p:cNvPr id="44038" name="Object 102"/>
            <p:cNvGraphicFramePr>
              <a:graphicFrameLocks noChangeAspect="1"/>
            </p:cNvGraphicFramePr>
            <p:nvPr/>
          </p:nvGraphicFramePr>
          <p:xfrm>
            <a:off x="342" y="495"/>
            <a:ext cx="4575" cy="2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39" name="Worksheet" r:id="rId5" imgW="7315200" imgH="3644900" progId="Excel.Sheet.8">
                    <p:embed/>
                  </p:oleObj>
                </mc:Choice>
                <mc:Fallback>
                  <p:oleObj name="Worksheet" r:id="rId5" imgW="7315200" imgH="3644900" progId="Excel.Sheet.8">
                    <p:embed/>
                    <p:pic>
                      <p:nvPicPr>
                        <p:cNvPr id="0" name="Object 10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2" y="495"/>
                          <a:ext cx="4575" cy="22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Rectangle 18"/>
            <p:cNvSpPr/>
            <p:nvPr/>
          </p:nvSpPr>
          <p:spPr>
            <a:xfrm>
              <a:off x="3390" y="1251"/>
              <a:ext cx="255" cy="204"/>
            </a:xfrm>
            <a:prstGeom prst="rect">
              <a:avLst/>
            </a:prstGeom>
            <a:solidFill>
              <a:srgbClr val="00B050">
                <a:alpha val="41000"/>
              </a:srgbClr>
            </a:solidFill>
            <a:ln>
              <a:solidFill>
                <a:srgbClr val="189D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390" y="1032"/>
              <a:ext cx="255" cy="204"/>
            </a:xfrm>
            <a:prstGeom prst="rect">
              <a:avLst/>
            </a:prstGeom>
            <a:solidFill>
              <a:srgbClr val="00B050">
                <a:alpha val="41000"/>
              </a:srgbClr>
            </a:solidFill>
            <a:ln>
              <a:solidFill>
                <a:srgbClr val="189D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645" y="1467"/>
              <a:ext cx="255" cy="204"/>
            </a:xfrm>
            <a:prstGeom prst="rect">
              <a:avLst/>
            </a:prstGeom>
            <a:solidFill>
              <a:srgbClr val="00B050">
                <a:alpha val="41000"/>
              </a:srgbClr>
            </a:solidFill>
            <a:ln>
              <a:solidFill>
                <a:srgbClr val="189D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872" y="1461"/>
              <a:ext cx="255" cy="204"/>
            </a:xfrm>
            <a:prstGeom prst="rect">
              <a:avLst/>
            </a:prstGeom>
            <a:solidFill>
              <a:srgbClr val="002060">
                <a:alpha val="41000"/>
              </a:srgb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645" y="1686"/>
              <a:ext cx="255" cy="204"/>
            </a:xfrm>
            <a:prstGeom prst="rect">
              <a:avLst/>
            </a:prstGeom>
            <a:solidFill>
              <a:srgbClr val="00B050">
                <a:alpha val="41000"/>
              </a:srgbClr>
            </a:solidFill>
            <a:ln>
              <a:solidFill>
                <a:srgbClr val="189D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900" y="1686"/>
              <a:ext cx="255" cy="204"/>
            </a:xfrm>
            <a:prstGeom prst="rect">
              <a:avLst/>
            </a:prstGeom>
            <a:solidFill>
              <a:srgbClr val="00B050">
                <a:alpha val="41000"/>
              </a:srgbClr>
            </a:solidFill>
            <a:ln>
              <a:solidFill>
                <a:srgbClr val="189D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155" y="1686"/>
              <a:ext cx="255" cy="204"/>
            </a:xfrm>
            <a:prstGeom prst="rect">
              <a:avLst/>
            </a:prstGeom>
            <a:solidFill>
              <a:srgbClr val="00B050">
                <a:alpha val="41000"/>
              </a:srgbClr>
            </a:solidFill>
            <a:ln>
              <a:solidFill>
                <a:srgbClr val="189D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390" y="1686"/>
              <a:ext cx="255" cy="204"/>
            </a:xfrm>
            <a:prstGeom prst="rect">
              <a:avLst/>
            </a:prstGeom>
            <a:solidFill>
              <a:srgbClr val="00B050">
                <a:alpha val="41000"/>
              </a:srgbClr>
            </a:solidFill>
            <a:ln>
              <a:solidFill>
                <a:srgbClr val="189D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135" y="1467"/>
              <a:ext cx="255" cy="204"/>
            </a:xfrm>
            <a:prstGeom prst="rect">
              <a:avLst/>
            </a:prstGeom>
            <a:solidFill>
              <a:srgbClr val="00B050">
                <a:alpha val="41000"/>
              </a:srgbClr>
            </a:solidFill>
            <a:ln>
              <a:solidFill>
                <a:srgbClr val="189D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390" y="1467"/>
              <a:ext cx="255" cy="204"/>
            </a:xfrm>
            <a:prstGeom prst="rect">
              <a:avLst/>
            </a:prstGeom>
            <a:solidFill>
              <a:srgbClr val="00B050">
                <a:alpha val="41000"/>
              </a:srgbClr>
            </a:solidFill>
            <a:ln>
              <a:solidFill>
                <a:srgbClr val="189D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" name="Rectangle 27"/>
            <p:cNvSpPr/>
            <p:nvPr/>
          </p:nvSpPr>
          <p:spPr>
            <a:xfrm>
              <a:off x="1344" y="2352"/>
              <a:ext cx="255" cy="204"/>
            </a:xfrm>
            <a:prstGeom prst="rect">
              <a:avLst/>
            </a:prstGeom>
            <a:solidFill>
              <a:srgbClr val="00B050">
                <a:alpha val="41000"/>
              </a:srgbClr>
            </a:solidFill>
            <a:ln>
              <a:solidFill>
                <a:srgbClr val="189D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" name="Rectangle 27"/>
            <p:cNvSpPr/>
            <p:nvPr/>
          </p:nvSpPr>
          <p:spPr>
            <a:xfrm>
              <a:off x="592" y="1059"/>
              <a:ext cx="255" cy="204"/>
            </a:xfrm>
            <a:prstGeom prst="rect">
              <a:avLst/>
            </a:prstGeom>
            <a:solidFill>
              <a:srgbClr val="00B050">
                <a:alpha val="41000"/>
              </a:srgbClr>
            </a:solidFill>
            <a:ln>
              <a:solidFill>
                <a:srgbClr val="189D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" name="Rectangle 27"/>
            <p:cNvSpPr/>
            <p:nvPr/>
          </p:nvSpPr>
          <p:spPr>
            <a:xfrm>
              <a:off x="847" y="1263"/>
              <a:ext cx="255" cy="204"/>
            </a:xfrm>
            <a:prstGeom prst="rect">
              <a:avLst/>
            </a:prstGeom>
            <a:solidFill>
              <a:srgbClr val="00B050">
                <a:alpha val="41000"/>
              </a:srgbClr>
            </a:solidFill>
            <a:ln>
              <a:solidFill>
                <a:srgbClr val="189D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5" name="Rectangle 28"/>
            <p:cNvSpPr/>
            <p:nvPr/>
          </p:nvSpPr>
          <p:spPr>
            <a:xfrm>
              <a:off x="3127" y="1257"/>
              <a:ext cx="255" cy="204"/>
            </a:xfrm>
            <a:prstGeom prst="rect">
              <a:avLst/>
            </a:prstGeom>
            <a:solidFill>
              <a:srgbClr val="00B050">
                <a:alpha val="41000"/>
              </a:srgbClr>
            </a:solidFill>
            <a:ln>
              <a:solidFill>
                <a:srgbClr val="189D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6" name="Rectangle 28"/>
            <p:cNvSpPr/>
            <p:nvPr/>
          </p:nvSpPr>
          <p:spPr>
            <a:xfrm>
              <a:off x="847" y="1482"/>
              <a:ext cx="255" cy="204"/>
            </a:xfrm>
            <a:prstGeom prst="rect">
              <a:avLst/>
            </a:prstGeom>
            <a:solidFill>
              <a:srgbClr val="00B050">
                <a:alpha val="41000"/>
              </a:srgbClr>
            </a:solidFill>
            <a:ln>
              <a:solidFill>
                <a:srgbClr val="189D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7" name="Rectangle 24"/>
            <p:cNvSpPr/>
            <p:nvPr/>
          </p:nvSpPr>
          <p:spPr>
            <a:xfrm>
              <a:off x="2880" y="2352"/>
              <a:ext cx="255" cy="204"/>
            </a:xfrm>
            <a:prstGeom prst="rect">
              <a:avLst/>
            </a:prstGeom>
            <a:solidFill>
              <a:srgbClr val="00B050">
                <a:alpha val="41000"/>
              </a:srgbClr>
            </a:solidFill>
            <a:ln>
              <a:solidFill>
                <a:srgbClr val="189D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8" name="Rectangle 23"/>
            <p:cNvSpPr/>
            <p:nvPr/>
          </p:nvSpPr>
          <p:spPr>
            <a:xfrm>
              <a:off x="584" y="1279"/>
              <a:ext cx="255" cy="204"/>
            </a:xfrm>
            <a:prstGeom prst="rect">
              <a:avLst/>
            </a:prstGeom>
            <a:solidFill>
              <a:srgbClr val="002060">
                <a:alpha val="41000"/>
              </a:srgb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9" name="Rectangle 23"/>
            <p:cNvSpPr/>
            <p:nvPr/>
          </p:nvSpPr>
          <p:spPr>
            <a:xfrm>
              <a:off x="2880" y="1686"/>
              <a:ext cx="255" cy="204"/>
            </a:xfrm>
            <a:prstGeom prst="rect">
              <a:avLst/>
            </a:prstGeom>
            <a:solidFill>
              <a:srgbClr val="002060">
                <a:alpha val="41000"/>
              </a:srgb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" name="Rectangle 23"/>
            <p:cNvSpPr/>
            <p:nvPr/>
          </p:nvSpPr>
          <p:spPr>
            <a:xfrm>
              <a:off x="2385" y="1263"/>
              <a:ext cx="255" cy="204"/>
            </a:xfrm>
            <a:prstGeom prst="rect">
              <a:avLst/>
            </a:prstGeom>
            <a:solidFill>
              <a:srgbClr val="002060">
                <a:alpha val="41000"/>
              </a:srgb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1" name="Rectangle 23"/>
            <p:cNvSpPr/>
            <p:nvPr/>
          </p:nvSpPr>
          <p:spPr>
            <a:xfrm>
              <a:off x="1857" y="1251"/>
              <a:ext cx="255" cy="204"/>
            </a:xfrm>
            <a:prstGeom prst="rect">
              <a:avLst/>
            </a:prstGeom>
            <a:solidFill>
              <a:srgbClr val="002060">
                <a:alpha val="41000"/>
              </a:srgb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1054" name="Rectangle 30"/>
          <p:cNvSpPr>
            <a:spLocks noChangeArrowheads="1"/>
          </p:cNvSpPr>
          <p:nvPr/>
        </p:nvSpPr>
        <p:spPr bwMode="auto">
          <a:xfrm>
            <a:off x="341313" y="5035550"/>
            <a:ext cx="58816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solidFill>
                  <a:srgbClr val="189D0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Most schemes </a:t>
            </a:r>
            <a:r>
              <a:rPr lang="en-US" sz="1400" b="1" i="1">
                <a:solidFill>
                  <a:srgbClr val="189D0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are likely to</a:t>
            </a:r>
            <a:r>
              <a:rPr lang="en-US" sz="1400">
                <a:solidFill>
                  <a:srgbClr val="189D0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benefit from increased final step power</a:t>
            </a:r>
          </a:p>
        </p:txBody>
      </p:sp>
      <p:sp>
        <p:nvSpPr>
          <p:cNvPr id="1055" name="Rectangle 31"/>
          <p:cNvSpPr>
            <a:spLocks noChangeArrowheads="1"/>
          </p:cNvSpPr>
          <p:nvPr/>
        </p:nvSpPr>
        <p:spPr bwMode="auto">
          <a:xfrm>
            <a:off x="341313" y="5422900"/>
            <a:ext cx="714692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00">
                <a:solidFill>
                  <a:srgbClr val="191ED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pitchFamily="-60" charset="0"/>
                <a:ea typeface="ＭＳ Ｐゴシック" pitchFamily="-60" charset="-128"/>
                <a:cs typeface="ＭＳ Ｐゴシック" pitchFamily="-60" charset="-128"/>
              </a:rPr>
              <a:t>Some schemes are no longer useable due to the 532 nm pump beam</a:t>
            </a:r>
          </a:p>
          <a:p>
            <a:pPr eaLnBrk="1" hangingPunct="1">
              <a:defRPr/>
            </a:pPr>
            <a:r>
              <a:rPr lang="en-US" sz="1400">
                <a:solidFill>
                  <a:srgbClr val="191ED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pitchFamily="-60" charset="0"/>
                <a:ea typeface="ＭＳ Ｐゴシック" pitchFamily="-60" charset="-128"/>
                <a:cs typeface="ＭＳ Ｐゴシック" pitchFamily="-60" charset="-128"/>
              </a:rPr>
              <a:t>		- lower final step efficiency or absorption cross section (Mn)</a:t>
            </a:r>
          </a:p>
          <a:p>
            <a:pPr eaLnBrk="1" hangingPunct="1">
              <a:defRPr/>
            </a:pPr>
            <a:r>
              <a:rPr lang="en-US" sz="1400">
                <a:solidFill>
                  <a:srgbClr val="191ED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pitchFamily="-60" charset="0"/>
                <a:ea typeface="ＭＳ Ｐゴシック" pitchFamily="-60" charset="-128"/>
                <a:cs typeface="ＭＳ Ｐゴシック" pitchFamily="-60" charset="-128"/>
              </a:rPr>
              <a:t>		- Need for a &lt; 540 nm fundamental wavelength.</a:t>
            </a:r>
          </a:p>
        </p:txBody>
      </p:sp>
      <p:grpSp>
        <p:nvGrpSpPr>
          <p:cNvPr id="14" name="Group 58"/>
          <p:cNvGrpSpPr>
            <a:grpSpLocks/>
          </p:cNvGrpSpPr>
          <p:nvPr/>
        </p:nvGrpSpPr>
        <p:grpSpPr bwMode="auto">
          <a:xfrm>
            <a:off x="1433490" y="1281875"/>
            <a:ext cx="6143625" cy="4479925"/>
            <a:chOff x="-1109277" y="4529060"/>
            <a:chExt cx="6143668" cy="4480648"/>
          </a:xfrm>
        </p:grpSpPr>
        <p:sp>
          <p:nvSpPr>
            <p:cNvPr id="32" name="Rectangle 31"/>
            <p:cNvSpPr/>
            <p:nvPr/>
          </p:nvSpPr>
          <p:spPr>
            <a:xfrm>
              <a:off x="-1109277" y="4529060"/>
              <a:ext cx="5857916" cy="44806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4047" name="Rectangle 5"/>
            <p:cNvSpPr>
              <a:spLocks noChangeArrowheads="1"/>
            </p:cNvSpPr>
            <p:nvPr/>
          </p:nvSpPr>
          <p:spPr bwMode="auto">
            <a:xfrm>
              <a:off x="-440123" y="5801369"/>
              <a:ext cx="4191000" cy="1004887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1" hangingPunct="1">
                <a:spcBef>
                  <a:spcPct val="20000"/>
                </a:spcBef>
                <a:buClr>
                  <a:schemeClr val="bg1"/>
                </a:buClr>
                <a:buSzPct val="100000"/>
                <a:buFont typeface="Times New Roman" pitchFamily="18" charset="0"/>
                <a:buBlip>
                  <a:blip r:embed="rId7"/>
                </a:buBlip>
              </a:pPr>
              <a:r>
                <a:rPr lang="en-US" sz="1400">
                  <a:latin typeface="Verdana" pitchFamily="34" charset="0"/>
                </a:rPr>
                <a:t> Two dye lasers were applied at 1</a:t>
              </a:r>
              <a:r>
                <a:rPr lang="en-US" sz="1400" baseline="30000">
                  <a:latin typeface="Verdana" pitchFamily="34" charset="0"/>
                </a:rPr>
                <a:t>st</a:t>
              </a:r>
              <a:r>
                <a:rPr lang="en-US" sz="1400">
                  <a:latin typeface="Verdana" pitchFamily="34" charset="0"/>
                </a:rPr>
                <a:t> step of excitation     -  &gt;2x improvement</a:t>
              </a:r>
              <a:endParaRPr lang="en-US" sz="1400" u="sng">
                <a:latin typeface="Verdana" pitchFamily="34" charset="0"/>
              </a:endParaRPr>
            </a:p>
            <a:p>
              <a:pPr eaLnBrk="1" hangingPunct="1">
                <a:spcBef>
                  <a:spcPct val="20000"/>
                </a:spcBef>
                <a:buClr>
                  <a:schemeClr val="bg1"/>
                </a:buClr>
                <a:buSzPct val="100000"/>
                <a:buFont typeface="Times New Roman" pitchFamily="18" charset="0"/>
                <a:buBlip>
                  <a:blip r:embed="rId7"/>
                </a:buBlip>
              </a:pPr>
              <a:r>
                <a:rPr lang="en-US" sz="1400">
                  <a:latin typeface="Verdana" pitchFamily="34" charset="0"/>
                </a:rPr>
                <a:t> More power could be delivered to HRS target at the 2</a:t>
              </a:r>
              <a:r>
                <a:rPr lang="en-US" sz="1400" baseline="30000">
                  <a:latin typeface="Verdana" pitchFamily="34" charset="0"/>
                </a:rPr>
                <a:t>nd</a:t>
              </a:r>
              <a:r>
                <a:rPr lang="en-US" sz="1400">
                  <a:latin typeface="Verdana" pitchFamily="34" charset="0"/>
                </a:rPr>
                <a:t> step of excitation </a:t>
              </a:r>
            </a:p>
          </p:txBody>
        </p:sp>
        <p:grpSp>
          <p:nvGrpSpPr>
            <p:cNvPr id="44048" name="Group 28"/>
            <p:cNvGrpSpPr>
              <a:grpSpLocks/>
            </p:cNvGrpSpPr>
            <p:nvPr/>
          </p:nvGrpSpPr>
          <p:grpSpPr bwMode="auto">
            <a:xfrm>
              <a:off x="-303598" y="6783232"/>
              <a:ext cx="4006850" cy="1782762"/>
              <a:chOff x="1484313" y="2995613"/>
              <a:chExt cx="4006850" cy="1782762"/>
            </a:xfrm>
          </p:grpSpPr>
          <p:sp>
            <p:nvSpPr>
              <p:cNvPr id="44050" name="Line 6"/>
              <p:cNvSpPr>
                <a:spLocks noChangeShapeType="1"/>
              </p:cNvSpPr>
              <p:nvPr/>
            </p:nvSpPr>
            <p:spPr bwMode="auto">
              <a:xfrm>
                <a:off x="2206625" y="4557713"/>
                <a:ext cx="461963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4051" name="Line 7"/>
              <p:cNvSpPr>
                <a:spLocks noChangeShapeType="1"/>
              </p:cNvSpPr>
              <p:nvPr/>
            </p:nvSpPr>
            <p:spPr bwMode="auto">
              <a:xfrm>
                <a:off x="2573338" y="3740150"/>
                <a:ext cx="46196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4052" name="Rectangle 8"/>
              <p:cNvSpPr>
                <a:spLocks noChangeArrowheads="1"/>
              </p:cNvSpPr>
              <p:nvPr/>
            </p:nvSpPr>
            <p:spPr bwMode="auto">
              <a:xfrm>
                <a:off x="2206625" y="3236913"/>
                <a:ext cx="839788" cy="319087"/>
              </a:xfrm>
              <a:prstGeom prst="rect">
                <a:avLst/>
              </a:prstGeom>
              <a:gradFill rotWithShape="1">
                <a:gsLst>
                  <a:gs pos="0">
                    <a:srgbClr val="66FFFF"/>
                  </a:gs>
                  <a:gs pos="100000">
                    <a:srgbClr val="2F7676"/>
                  </a:gs>
                </a:gsLst>
                <a:lin ang="5400000" scaled="1"/>
              </a:gradFill>
              <a:ln w="12700" cap="sq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spAutoFit/>
              </a:bodyPr>
              <a:lstStyle/>
              <a:p>
                <a:pPr eaLnBrk="1" hangingPunct="1">
                  <a:spcBef>
                    <a:spcPct val="20000"/>
                  </a:spcBef>
                  <a:buClr>
                    <a:schemeClr val="bg1"/>
                  </a:buClr>
                  <a:buSzPct val="100000"/>
                  <a:buFont typeface="Times New Roman" pitchFamily="18" charset="0"/>
                  <a:buChar char="•"/>
                </a:pPr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44053" name="Line 9"/>
              <p:cNvSpPr>
                <a:spLocks noChangeShapeType="1"/>
              </p:cNvSpPr>
              <p:nvPr/>
            </p:nvSpPr>
            <p:spPr bwMode="auto">
              <a:xfrm rot="235440" flipV="1">
                <a:off x="2449513" y="3749675"/>
                <a:ext cx="327025" cy="808038"/>
              </a:xfrm>
              <a:prstGeom prst="line">
                <a:avLst/>
              </a:prstGeom>
              <a:noFill/>
              <a:ln w="19050" cap="sq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 anchor="ctr">
                <a:spAutoFit/>
              </a:bodyPr>
              <a:lstStyle/>
              <a:p>
                <a:endParaRPr lang="en-US"/>
              </a:p>
            </p:txBody>
          </p:sp>
          <p:graphicFrame>
            <p:nvGraphicFramePr>
              <p:cNvPr id="44034" name="Object 10"/>
              <p:cNvGraphicFramePr>
                <a:graphicFrameLocks noChangeAspect="1"/>
              </p:cNvGraphicFramePr>
              <p:nvPr/>
            </p:nvGraphicFramePr>
            <p:xfrm>
              <a:off x="1484313" y="3433763"/>
              <a:ext cx="779462" cy="2794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040" name="Equation" r:id="rId8" imgW="7315200" imgH="2806700" progId="Equation.3">
                      <p:embed/>
                    </p:oleObj>
                  </mc:Choice>
                  <mc:Fallback>
                    <p:oleObj name="Equation" r:id="rId8" imgW="7315200" imgH="2806700" progId="Equation.3">
                      <p:embed/>
                      <p:pic>
                        <p:nvPicPr>
                          <p:cNvPr id="0" name="Object 1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4313" y="3433763"/>
                            <a:ext cx="779462" cy="2794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 cap="sq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4035" name="Object 11"/>
              <p:cNvGraphicFramePr>
                <a:graphicFrameLocks noChangeAspect="1"/>
              </p:cNvGraphicFramePr>
              <p:nvPr/>
            </p:nvGraphicFramePr>
            <p:xfrm>
              <a:off x="1484313" y="3917950"/>
              <a:ext cx="846137" cy="4794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041" name="Equation" r:id="rId10" imgW="7315200" imgH="4445000" progId="Equation.3">
                      <p:embed/>
                    </p:oleObj>
                  </mc:Choice>
                  <mc:Fallback>
                    <p:oleObj name="Equation" r:id="rId10" imgW="7315200" imgH="4445000" progId="Equation.3">
                      <p:embed/>
                      <p:pic>
                        <p:nvPicPr>
                          <p:cNvPr id="0" name="Object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4313" y="3917950"/>
                            <a:ext cx="846137" cy="4794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 cap="sq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1" name="Line 75"/>
              <p:cNvSpPr>
                <a:spLocks noChangeShapeType="1"/>
              </p:cNvSpPr>
              <p:nvPr/>
            </p:nvSpPr>
            <p:spPr bwMode="auto">
              <a:xfrm flipV="1">
                <a:off x="2704299" y="3110374"/>
                <a:ext cx="0" cy="589058"/>
              </a:xfrm>
              <a:prstGeom prst="line">
                <a:avLst/>
              </a:prstGeom>
              <a:noFill/>
              <a:ln w="57150" cap="sq">
                <a:solidFill>
                  <a:srgbClr val="FFFF00"/>
                </a:solidFill>
                <a:round/>
                <a:headEnd/>
                <a:tailEnd type="triangle" w="med" len="med"/>
              </a:ln>
              <a:effectLst>
                <a:outerShdw blurRad="635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 wrap="none" lIns="0" tIns="0" rIns="0" bIns="0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ea typeface="ＭＳ Ｐゴシック" pitchFamily="65" charset="-128"/>
                  <a:cs typeface="+mn-cs"/>
                </a:endParaRPr>
              </a:p>
            </p:txBody>
          </p:sp>
          <p:sp>
            <p:nvSpPr>
              <p:cNvPr id="42" name="Line 75"/>
              <p:cNvSpPr>
                <a:spLocks noChangeShapeType="1"/>
              </p:cNvSpPr>
              <p:nvPr/>
            </p:nvSpPr>
            <p:spPr bwMode="auto">
              <a:xfrm flipV="1">
                <a:off x="2894800" y="2996055"/>
                <a:ext cx="0" cy="703377"/>
              </a:xfrm>
              <a:prstGeom prst="line">
                <a:avLst/>
              </a:prstGeom>
              <a:noFill/>
              <a:ln w="57150" cap="sq">
                <a:solidFill>
                  <a:srgbClr val="00CC00"/>
                </a:solidFill>
                <a:round/>
                <a:headEnd/>
                <a:tailEnd type="triangle" w="med" len="med"/>
              </a:ln>
              <a:effectLst>
                <a:outerShdw blurRad="635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 lIns="0" tIns="0" rIns="0" bIns="0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ea typeface="ＭＳ Ｐゴシック" pitchFamily="65" charset="-128"/>
                  <a:cs typeface="+mn-cs"/>
                </a:endParaRPr>
              </a:p>
            </p:txBody>
          </p:sp>
          <p:grpSp>
            <p:nvGrpSpPr>
              <p:cNvPr id="44056" name="Group 64"/>
              <p:cNvGrpSpPr>
                <a:grpSpLocks/>
              </p:cNvGrpSpPr>
              <p:nvPr/>
            </p:nvGrpSpPr>
            <p:grpSpPr bwMode="auto">
              <a:xfrm>
                <a:off x="3808413" y="3071813"/>
                <a:ext cx="1550987" cy="1457325"/>
                <a:chOff x="2247900" y="4867275"/>
                <a:chExt cx="1551727" cy="1457325"/>
              </a:xfrm>
            </p:grpSpPr>
            <p:grpSp>
              <p:nvGrpSpPr>
                <p:cNvPr id="44059" name="Group 54"/>
                <p:cNvGrpSpPr>
                  <a:grpSpLocks/>
                </p:cNvGrpSpPr>
                <p:nvPr/>
              </p:nvGrpSpPr>
              <p:grpSpPr bwMode="auto">
                <a:xfrm>
                  <a:off x="2247900" y="5003800"/>
                  <a:ext cx="1551727" cy="1320800"/>
                  <a:chOff x="2247900" y="5003800"/>
                  <a:chExt cx="1551727" cy="1320800"/>
                </a:xfrm>
              </p:grpSpPr>
              <p:sp>
                <p:nvSpPr>
                  <p:cNvPr id="44065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2969826" y="6324600"/>
                    <a:ext cx="462614" cy="0"/>
                  </a:xfrm>
                  <a:prstGeom prst="line">
                    <a:avLst/>
                  </a:prstGeom>
                  <a:noFill/>
                  <a:ln w="28575" cap="sq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066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3337014" y="5506699"/>
                    <a:ext cx="462613" cy="0"/>
                  </a:xfrm>
                  <a:prstGeom prst="line">
                    <a:avLst/>
                  </a:prstGeom>
                  <a:noFill/>
                  <a:ln w="28575" cap="sq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067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2875261" y="5003800"/>
                    <a:ext cx="840188" cy="31908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6FFFF"/>
                      </a:gs>
                      <a:gs pos="100000">
                        <a:srgbClr val="2F7676"/>
                      </a:gs>
                    </a:gsLst>
                    <a:lin ang="5400000" scaled="1"/>
                  </a:gradFill>
                  <a:ln w="12700" cap="sq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 anchor="ctr">
                    <a:spAutoFit/>
                  </a:bodyPr>
                  <a:lstStyle/>
                  <a:p>
                    <a:pPr eaLnBrk="1" hangingPunct="1">
                      <a:spcBef>
                        <a:spcPct val="20000"/>
                      </a:spcBef>
                      <a:buClr>
                        <a:schemeClr val="bg1"/>
                      </a:buClr>
                      <a:buSzPct val="100000"/>
                      <a:buFont typeface="Times New Roman" pitchFamily="18" charset="0"/>
                      <a:buChar char="•"/>
                    </a:pPr>
                    <a:endParaRPr lang="en-US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44068" name="Line 9"/>
                  <p:cNvSpPr>
                    <a:spLocks noChangeShapeType="1"/>
                  </p:cNvSpPr>
                  <p:nvPr/>
                </p:nvSpPr>
                <p:spPr bwMode="auto">
                  <a:xfrm rot="235440" flipV="1">
                    <a:off x="3213480" y="5489062"/>
                    <a:ext cx="311139" cy="834998"/>
                  </a:xfrm>
                  <a:prstGeom prst="line">
                    <a:avLst/>
                  </a:prstGeom>
                  <a:noFill/>
                  <a:ln w="19050" cap="sq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</p:spPr>
                <p:txBody>
                  <a:bodyPr lIns="0" tIns="0" rIns="0" bIns="0" anchor="ctr">
                    <a:spAutoFit/>
                  </a:bodyPr>
                  <a:lstStyle/>
                  <a:p>
                    <a:endParaRPr lang="en-US"/>
                  </a:p>
                </p:txBody>
              </p:sp>
              <p:graphicFrame>
                <p:nvGraphicFramePr>
                  <p:cNvPr id="44036" name="Object 106"/>
                  <p:cNvGraphicFramePr>
                    <a:graphicFrameLocks noChangeAspect="1"/>
                  </p:cNvGraphicFramePr>
                  <p:nvPr/>
                </p:nvGraphicFramePr>
                <p:xfrm>
                  <a:off x="2263775" y="5200650"/>
                  <a:ext cx="746125" cy="2794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44042" name="Equation" r:id="rId12" imgW="7315200" imgH="2921000" progId="Equation.3">
                          <p:embed/>
                        </p:oleObj>
                      </mc:Choice>
                      <mc:Fallback>
                        <p:oleObj name="Equation" r:id="rId12" imgW="7315200" imgH="2921000" progId="Equation.3">
                          <p:embed/>
                          <p:pic>
                            <p:nvPicPr>
                              <p:cNvPr id="0" name="Object 106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3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263775" y="5200650"/>
                                <a:ext cx="746125" cy="27940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12700" cap="sq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44037" name="Object 107"/>
                  <p:cNvGraphicFramePr>
                    <a:graphicFrameLocks noChangeAspect="1"/>
                  </p:cNvGraphicFramePr>
                  <p:nvPr/>
                </p:nvGraphicFramePr>
                <p:xfrm>
                  <a:off x="2247900" y="5685009"/>
                  <a:ext cx="846396" cy="478725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44043" name="Equation" r:id="rId14" imgW="7315200" imgH="4445000" progId="Equation.3">
                          <p:embed/>
                        </p:oleObj>
                      </mc:Choice>
                      <mc:Fallback>
                        <p:oleObj name="Equation" r:id="rId14" imgW="7315200" imgH="4445000" progId="Equation.3">
                          <p:embed/>
                          <p:pic>
                            <p:nvPicPr>
                              <p:cNvPr id="0" name="Object 107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1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247900" y="5685009"/>
                                <a:ext cx="846396" cy="478725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12700" cap="sq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sp>
              <p:nvSpPr>
                <p:cNvPr id="44060" name="Line 6"/>
                <p:cNvSpPr>
                  <a:spLocks noChangeShapeType="1"/>
                </p:cNvSpPr>
                <p:nvPr/>
              </p:nvSpPr>
              <p:spPr bwMode="auto">
                <a:xfrm>
                  <a:off x="2971800" y="6248400"/>
                  <a:ext cx="462614" cy="0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4061" name="Line 7"/>
                <p:cNvSpPr>
                  <a:spLocks noChangeShapeType="1"/>
                </p:cNvSpPr>
                <p:nvPr/>
              </p:nvSpPr>
              <p:spPr bwMode="auto">
                <a:xfrm>
                  <a:off x="2857500" y="5562600"/>
                  <a:ext cx="462613" cy="0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4062" name="Line 9"/>
                <p:cNvSpPr>
                  <a:spLocks noChangeShapeType="1"/>
                </p:cNvSpPr>
                <p:nvPr/>
              </p:nvSpPr>
              <p:spPr bwMode="auto">
                <a:xfrm rot="235440" flipH="1" flipV="1">
                  <a:off x="3025720" y="5564666"/>
                  <a:ext cx="82660" cy="648328"/>
                </a:xfrm>
                <a:prstGeom prst="line">
                  <a:avLst/>
                </a:prstGeom>
                <a:noFill/>
                <a:ln w="19050" cap="sq">
                  <a:solidFill>
                    <a:srgbClr val="0000FF"/>
                  </a:solidFill>
                  <a:round/>
                  <a:headEnd/>
                  <a:tailEnd type="triangle" w="med" len="med"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0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3042828" y="4929652"/>
                  <a:ext cx="0" cy="589057"/>
                </a:xfrm>
                <a:prstGeom prst="line">
                  <a:avLst/>
                </a:prstGeom>
                <a:noFill/>
                <a:ln w="57150" cap="sq">
                  <a:solidFill>
                    <a:srgbClr val="00CC00"/>
                  </a:solidFill>
                  <a:round/>
                  <a:headEnd/>
                  <a:tailEnd type="triangle" w="med" len="med"/>
                </a:ln>
                <a:effectLst>
                  <a:outerShdw blurRad="63500" dist="38100" dir="2700000" algn="tl" rotWithShape="0">
                    <a:srgbClr val="000000">
                      <a:alpha val="39998"/>
                    </a:srgbClr>
                  </a:outerShdw>
                </a:effectLst>
              </p:spPr>
              <p:txBody>
                <a:bodyPr wrap="none" lIns="0" tIns="0" rIns="0" bIns="0" anchor="ctr">
                  <a:spAutoFit/>
                </a:bodyPr>
                <a:lstStyle/>
                <a:p>
                  <a:pPr eaLnBrk="1" hangingPunct="1">
                    <a:defRPr/>
                  </a:pPr>
                  <a:endParaRPr lang="en-US">
                    <a:ea typeface="ＭＳ Ｐゴシック" pitchFamily="65" charset="-128"/>
                    <a:cs typeface="+mn-cs"/>
                  </a:endParaRPr>
                </a:p>
              </p:txBody>
            </p:sp>
            <p:sp>
              <p:nvSpPr>
                <p:cNvPr id="51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3552661" y="4867729"/>
                  <a:ext cx="0" cy="589058"/>
                </a:xfrm>
                <a:prstGeom prst="line">
                  <a:avLst/>
                </a:prstGeom>
                <a:noFill/>
                <a:ln w="57150" cap="sq">
                  <a:solidFill>
                    <a:srgbClr val="00CC00"/>
                  </a:solidFill>
                  <a:round/>
                  <a:headEnd/>
                  <a:tailEnd type="triangle" w="med" len="med"/>
                </a:ln>
                <a:effectLst>
                  <a:outerShdw blurRad="63500" dist="38100" dir="2700000" algn="tl" rotWithShape="0">
                    <a:srgbClr val="000000">
                      <a:alpha val="39998"/>
                    </a:srgbClr>
                  </a:outerShdw>
                </a:effectLst>
              </p:spPr>
              <p:txBody>
                <a:bodyPr wrap="none" lIns="0" tIns="0" rIns="0" bIns="0" anchor="ctr">
                  <a:spAutoFit/>
                </a:bodyPr>
                <a:lstStyle/>
                <a:p>
                  <a:pPr eaLnBrk="1" hangingPunct="1">
                    <a:defRPr/>
                  </a:pPr>
                  <a:endParaRPr lang="en-US">
                    <a:ea typeface="ＭＳ Ｐゴシック" pitchFamily="65" charset="-128"/>
                    <a:cs typeface="+mn-cs"/>
                  </a:endParaRPr>
                </a:p>
              </p:txBody>
            </p:sp>
          </p:grpSp>
          <p:sp>
            <p:nvSpPr>
              <p:cNvPr id="44057" name="TextBox 62"/>
              <p:cNvSpPr txBox="1">
                <a:spLocks noChangeArrowheads="1"/>
              </p:cNvSpPr>
              <p:nvPr/>
            </p:nvSpPr>
            <p:spPr bwMode="auto">
              <a:xfrm>
                <a:off x="2703513" y="4405313"/>
                <a:ext cx="539750" cy="3063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20000"/>
                  </a:spcBef>
                  <a:buClr>
                    <a:schemeClr val="bg1"/>
                  </a:buClr>
                  <a:buSzPct val="100000"/>
                  <a:buFont typeface="Times New Roman" pitchFamily="18" charset="0"/>
                  <a:buChar char="•"/>
                </a:pPr>
                <a:r>
                  <a:rPr lang="en-US" sz="1200">
                    <a:latin typeface="Comic Sans MS" pitchFamily="66" charset="0"/>
                  </a:rPr>
                  <a:t>46%</a:t>
                </a:r>
              </a:p>
            </p:txBody>
          </p:sp>
          <p:sp>
            <p:nvSpPr>
              <p:cNvPr id="44058" name="TextBox 63"/>
              <p:cNvSpPr txBox="1">
                <a:spLocks noChangeArrowheads="1"/>
              </p:cNvSpPr>
              <p:nvPr/>
            </p:nvSpPr>
            <p:spPr bwMode="auto">
              <a:xfrm>
                <a:off x="4951413" y="4214813"/>
                <a:ext cx="539750" cy="5635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20000"/>
                  </a:spcBef>
                  <a:buClr>
                    <a:schemeClr val="bg1"/>
                  </a:buClr>
                  <a:buSzPct val="100000"/>
                  <a:buFont typeface="Times New Roman" pitchFamily="18" charset="0"/>
                  <a:buChar char="•"/>
                </a:pPr>
                <a:r>
                  <a:rPr lang="en-US" sz="1200">
                    <a:latin typeface="Comic Sans MS" pitchFamily="66" charset="0"/>
                  </a:rPr>
                  <a:t>54%</a:t>
                </a:r>
              </a:p>
              <a:p>
                <a:pPr eaLnBrk="1" hangingPunct="1">
                  <a:spcBef>
                    <a:spcPct val="20000"/>
                  </a:spcBef>
                  <a:buClr>
                    <a:schemeClr val="bg1"/>
                  </a:buClr>
                  <a:buSzPct val="100000"/>
                  <a:buFont typeface="Times New Roman" pitchFamily="18" charset="0"/>
                  <a:buChar char="•"/>
                </a:pPr>
                <a:r>
                  <a:rPr lang="en-US" sz="1200">
                    <a:latin typeface="Comic Sans MS" pitchFamily="66" charset="0"/>
                  </a:rPr>
                  <a:t>46%</a:t>
                </a:r>
              </a:p>
            </p:txBody>
          </p:sp>
        </p:grpSp>
        <p:sp>
          <p:nvSpPr>
            <p:cNvPr id="44049" name="TextBox 57"/>
            <p:cNvSpPr txBox="1">
              <a:spLocks noChangeArrowheads="1"/>
            </p:cNvSpPr>
            <p:nvPr/>
          </p:nvSpPr>
          <p:spPr bwMode="auto">
            <a:xfrm>
              <a:off x="-1037839" y="4778075"/>
              <a:ext cx="607223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GB"/>
                <a:t>Good example: </a:t>
              </a:r>
              <a:r>
                <a:rPr lang="en-GB" b="1"/>
                <a:t>Gallium</a:t>
              </a:r>
            </a:p>
            <a:p>
              <a:pPr algn="ctr" eaLnBrk="1" hangingPunct="1"/>
              <a:r>
                <a:rPr lang="en-GB"/>
                <a:t>( used in 2008 and </a:t>
              </a:r>
              <a:r>
                <a:rPr lang="en-GB" i="1">
                  <a:solidFill>
                    <a:srgbClr val="FF0000"/>
                  </a:solidFill>
                </a:rPr>
                <a:t>last week</a:t>
              </a:r>
              <a:r>
                <a:rPr lang="en-GB">
                  <a:solidFill>
                    <a:srgbClr val="FF0000"/>
                  </a:solidFill>
                </a:rPr>
                <a:t> </a:t>
              </a:r>
              <a:r>
                <a:rPr lang="en-GB"/>
                <a:t>for COLLAPS)</a:t>
              </a:r>
            </a:p>
          </p:txBody>
        </p:sp>
      </p:grpSp>
      <p:sp>
        <p:nvSpPr>
          <p:cNvPr id="44090" name="Line 58"/>
          <p:cNvSpPr>
            <a:spLocks noChangeShapeType="1"/>
          </p:cNvSpPr>
          <p:nvPr/>
        </p:nvSpPr>
        <p:spPr bwMode="auto">
          <a:xfrm flipH="1">
            <a:off x="6030084" y="258763"/>
            <a:ext cx="2548765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8"/>
          <p:cNvGraphicFramePr>
            <a:graphicFrameLocks noChangeAspect="1"/>
          </p:cNvGraphicFramePr>
          <p:nvPr/>
        </p:nvGraphicFramePr>
        <p:xfrm>
          <a:off x="449263" y="1163638"/>
          <a:ext cx="6973887" cy="466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Chart" r:id="rId4" imgW="5740400" imgH="3848100" progId="MSGraph.Chart.8">
                  <p:embed followColorScheme="full"/>
                </p:oleObj>
              </mc:Choice>
              <mc:Fallback>
                <p:oleObj name="Chart" r:id="rId4" imgW="5740400" imgH="3848100" progId="MSGraph.Chart.8">
                  <p:embed followColorScheme="full"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263" y="1163638"/>
                        <a:ext cx="6973887" cy="4664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 Box 10"/>
          <p:cNvSpPr txBox="1">
            <a:spLocks noChangeArrowheads="1"/>
          </p:cNvSpPr>
          <p:nvPr/>
        </p:nvSpPr>
        <p:spPr bwMode="auto">
          <a:xfrm>
            <a:off x="7142163" y="2198688"/>
            <a:ext cx="858837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1" hangingPunct="1"/>
            <a:r>
              <a:rPr lang="en-US" sz="1400" b="1"/>
              <a:t>1763 h</a:t>
            </a:r>
          </a:p>
        </p:txBody>
      </p:sp>
      <p:sp>
        <p:nvSpPr>
          <p:cNvPr id="2054" name="Line 11"/>
          <p:cNvSpPr>
            <a:spLocks noChangeShapeType="1"/>
          </p:cNvSpPr>
          <p:nvPr/>
        </p:nvSpPr>
        <p:spPr bwMode="auto">
          <a:xfrm>
            <a:off x="6551613" y="2465388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2055" name="Line 12"/>
          <p:cNvSpPr>
            <a:spLocks noChangeShapeType="1"/>
          </p:cNvSpPr>
          <p:nvPr/>
        </p:nvSpPr>
        <p:spPr bwMode="auto">
          <a:xfrm>
            <a:off x="6164263" y="1811338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2056" name="Text Box 13"/>
          <p:cNvSpPr txBox="1">
            <a:spLocks noChangeArrowheads="1"/>
          </p:cNvSpPr>
          <p:nvPr/>
        </p:nvSpPr>
        <p:spPr bwMode="auto">
          <a:xfrm>
            <a:off x="7383463" y="1430338"/>
            <a:ext cx="858837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1" hangingPunct="1"/>
            <a:r>
              <a:rPr lang="en-US" sz="1400" b="1"/>
              <a:t>2250 h</a:t>
            </a:r>
          </a:p>
        </p:txBody>
      </p:sp>
      <p:sp>
        <p:nvSpPr>
          <p:cNvPr id="2057" name="Line 11"/>
          <p:cNvSpPr>
            <a:spLocks noChangeShapeType="1"/>
          </p:cNvSpPr>
          <p:nvPr/>
        </p:nvSpPr>
        <p:spPr bwMode="auto">
          <a:xfrm>
            <a:off x="6940550" y="2141538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7254875" y="1854200"/>
            <a:ext cx="101441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1" hangingPunct="1"/>
            <a:r>
              <a:rPr lang="en-US" sz="1400" b="1" i="1"/>
              <a:t> </a:t>
            </a:r>
            <a:r>
              <a:rPr lang="en-US" sz="1400" b="1"/>
              <a:t>2013 h</a:t>
            </a:r>
            <a:r>
              <a:rPr lang="en-US" sz="1400" b="1" i="1"/>
              <a:t> </a:t>
            </a:r>
          </a:p>
        </p:txBody>
      </p:sp>
      <p:sp>
        <p:nvSpPr>
          <p:cNvPr id="2059" name="AutoShape 21"/>
          <p:cNvSpPr>
            <a:spLocks noChangeArrowheads="1"/>
          </p:cNvSpPr>
          <p:nvPr/>
        </p:nvSpPr>
        <p:spPr bwMode="auto">
          <a:xfrm>
            <a:off x="7685088" y="3008313"/>
            <a:ext cx="1295400" cy="646112"/>
          </a:xfrm>
          <a:prstGeom prst="wedgeRectCallout">
            <a:avLst>
              <a:gd name="adj1" fmla="val -30023"/>
              <a:gd name="adj2" fmla="val -188329"/>
            </a:avLst>
          </a:prstGeom>
          <a:solidFill>
            <a:srgbClr val="CCFFCC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 eaLnBrk="1" hangingPunct="1"/>
            <a:r>
              <a:rPr lang="en-US" sz="1400"/>
              <a:t>SSL = 61%</a:t>
            </a:r>
          </a:p>
          <a:p>
            <a:pPr algn="ctr" eaLnBrk="1" hangingPunct="1"/>
            <a:r>
              <a:rPr lang="en-US" sz="1400"/>
              <a:t>CVL = 39%</a:t>
            </a:r>
          </a:p>
        </p:txBody>
      </p:sp>
      <p:sp>
        <p:nvSpPr>
          <p:cNvPr id="2060" name="Rectangle 10"/>
          <p:cNvSpPr>
            <a:spLocks noChangeArrowheads="1"/>
          </p:cNvSpPr>
          <p:nvPr/>
        </p:nvSpPr>
        <p:spPr bwMode="auto">
          <a:xfrm>
            <a:off x="571500" y="6019800"/>
            <a:ext cx="51181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1" hangingPunct="1">
              <a:buFont typeface="Times New Roman" pitchFamily="18" charset="0"/>
              <a:buNone/>
            </a:pPr>
            <a:r>
              <a:rPr lang="en-US" sz="1600" b="1">
                <a:latin typeface="Verdana" pitchFamily="34" charset="0"/>
              </a:rPr>
              <a:t>Ion beam produced with the SSL in 2008:</a:t>
            </a:r>
          </a:p>
        </p:txBody>
      </p:sp>
      <p:sp>
        <p:nvSpPr>
          <p:cNvPr id="2061" name="Rectangle 10"/>
          <p:cNvSpPr>
            <a:spLocks noChangeArrowheads="1"/>
          </p:cNvSpPr>
          <p:nvPr/>
        </p:nvSpPr>
        <p:spPr bwMode="auto">
          <a:xfrm>
            <a:off x="533400" y="5524500"/>
            <a:ext cx="51181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1" hangingPunct="1">
              <a:buFont typeface="Times New Roman" pitchFamily="18" charset="0"/>
              <a:buNone/>
            </a:pPr>
            <a:r>
              <a:rPr lang="en-US" sz="1600" b="1">
                <a:latin typeface="Verdana" pitchFamily="34" charset="0"/>
              </a:rPr>
              <a:t>Ion beam produced with the CVL in 2008:</a:t>
            </a:r>
          </a:p>
        </p:txBody>
      </p:sp>
      <p:sp>
        <p:nvSpPr>
          <p:cNvPr id="2062" name="Text Box 43"/>
          <p:cNvSpPr txBox="1">
            <a:spLocks noChangeArrowheads="1"/>
          </p:cNvSpPr>
          <p:nvPr/>
        </p:nvSpPr>
        <p:spPr bwMode="auto">
          <a:xfrm>
            <a:off x="5791200" y="5943600"/>
            <a:ext cx="2982913" cy="369888"/>
          </a:xfrm>
          <a:prstGeom prst="rect">
            <a:avLst/>
          </a:prstGeom>
          <a:solidFill>
            <a:srgbClr val="62FC24"/>
          </a:solidFill>
          <a:ln w="9525" algn="ctr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1" hangingPunct="1">
              <a:buFont typeface="Times New Roman" pitchFamily="18" charset="0"/>
              <a:buNone/>
            </a:pPr>
            <a:r>
              <a:rPr lang="en-US" dirty="0" err="1"/>
              <a:t>Ga</a:t>
            </a:r>
            <a:r>
              <a:rPr lang="en-US" dirty="0"/>
              <a:t>, </a:t>
            </a:r>
            <a:r>
              <a:rPr lang="en-US" dirty="0" err="1"/>
              <a:t>Tl</a:t>
            </a:r>
            <a:r>
              <a:rPr lang="en-US" dirty="0"/>
              <a:t>, Be, </a:t>
            </a:r>
            <a:r>
              <a:rPr lang="en-US" dirty="0" err="1"/>
              <a:t>Nd</a:t>
            </a:r>
            <a:r>
              <a:rPr lang="en-US" dirty="0"/>
              <a:t>, Cu, Mg, </a:t>
            </a:r>
            <a:r>
              <a:rPr lang="en-US" dirty="0" err="1"/>
              <a:t>Pb</a:t>
            </a:r>
            <a:r>
              <a:rPr lang="en-US" dirty="0"/>
              <a:t> </a:t>
            </a:r>
          </a:p>
        </p:txBody>
      </p:sp>
      <p:sp>
        <p:nvSpPr>
          <p:cNvPr id="2063" name="Text Box 43"/>
          <p:cNvSpPr txBox="1">
            <a:spLocks noChangeArrowheads="1"/>
          </p:cNvSpPr>
          <p:nvPr/>
        </p:nvSpPr>
        <p:spPr bwMode="auto">
          <a:xfrm>
            <a:off x="5753100" y="5448300"/>
            <a:ext cx="1814513" cy="369888"/>
          </a:xfrm>
          <a:prstGeom prst="rect">
            <a:avLst/>
          </a:prstGeom>
          <a:solidFill>
            <a:srgbClr val="FFFF99"/>
          </a:solidFill>
          <a:ln w="9525" algn="ctr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1" hangingPunct="1">
              <a:buFont typeface="Times New Roman" pitchFamily="18" charset="0"/>
              <a:buNone/>
            </a:pPr>
            <a:r>
              <a:rPr lang="en-US" dirty="0"/>
              <a:t>Be, </a:t>
            </a:r>
            <a:r>
              <a:rPr lang="en-US" dirty="0" err="1"/>
              <a:t>Cd</a:t>
            </a:r>
            <a:r>
              <a:rPr lang="en-US" dirty="0"/>
              <a:t>, </a:t>
            </a:r>
            <a:r>
              <a:rPr lang="en-US" dirty="0" err="1"/>
              <a:t>Mn</a:t>
            </a:r>
            <a:r>
              <a:rPr lang="en-US" dirty="0"/>
              <a:t>, Au</a:t>
            </a:r>
          </a:p>
        </p:txBody>
      </p:sp>
      <p:sp>
        <p:nvSpPr>
          <p:cNvPr id="18" name="Rectangle 291"/>
          <p:cNvSpPr>
            <a:spLocks noChangeArrowheads="1"/>
          </p:cNvSpPr>
          <p:nvPr/>
        </p:nvSpPr>
        <p:spPr bwMode="auto">
          <a:xfrm>
            <a:off x="25400" y="0"/>
            <a:ext cx="660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000">
                <a:solidFill>
                  <a:srgbClr val="7403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Annual RILIS operation</a:t>
            </a:r>
          </a:p>
        </p:txBody>
      </p:sp>
      <p:sp>
        <p:nvSpPr>
          <p:cNvPr id="42" name="Rectangle 296"/>
          <p:cNvSpPr>
            <a:spLocks noChangeArrowheads="1"/>
          </p:cNvSpPr>
          <p:nvPr/>
        </p:nvSpPr>
        <p:spPr bwMode="auto">
          <a:xfrm>
            <a:off x="2492375" y="304800"/>
            <a:ext cx="353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- </a:t>
            </a:r>
            <a:r>
              <a:rPr lang="en-US" sz="1400" b="1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100 % Nd:YAG</a:t>
            </a:r>
            <a:r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use is planned for </a:t>
            </a:r>
            <a:r>
              <a:rPr lang="en-US" sz="1400" b="1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2009</a:t>
            </a:r>
          </a:p>
        </p:txBody>
      </p:sp>
      <p:sp>
        <p:nvSpPr>
          <p:cNvPr id="2069" name="Line 21"/>
          <p:cNvSpPr>
            <a:spLocks noChangeShapeType="1"/>
          </p:cNvSpPr>
          <p:nvPr/>
        </p:nvSpPr>
        <p:spPr bwMode="auto">
          <a:xfrm flipH="1">
            <a:off x="2895600" y="228600"/>
            <a:ext cx="568325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ＭＳ Ｐゴシック"/>
        <a:cs typeface="ＭＳ Ｐゴシック"/>
      </a:majorFont>
      <a:minorFont>
        <a:latin typeface="Calibri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/>
            <a:cs typeface="ＭＳ Ｐゴシック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/>
            <a:cs typeface="ＭＳ Ｐゴシック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Refined</Template>
  <TotalTime>1011</TotalTime>
  <Words>1592</Words>
  <Application>Microsoft Office PowerPoint</Application>
  <PresentationFormat>On-screen Show (4:3)</PresentationFormat>
  <Paragraphs>611</Paragraphs>
  <Slides>18</Slides>
  <Notes>17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Office Theme</vt:lpstr>
      <vt:lpstr>Worksheet</vt:lpstr>
      <vt:lpstr>Equation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Bruce Marsh</dc:creator>
  <cp:lastModifiedBy>Jenny Weterings</cp:lastModifiedBy>
  <cp:revision>68</cp:revision>
  <dcterms:created xsi:type="dcterms:W3CDTF">2009-05-19T09:10:53Z</dcterms:created>
  <dcterms:modified xsi:type="dcterms:W3CDTF">2015-06-15T07:30:33Z</dcterms:modified>
</cp:coreProperties>
</file>