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11" r:id="rId2"/>
    <p:sldId id="360" r:id="rId3"/>
    <p:sldId id="375" r:id="rId4"/>
    <p:sldId id="370" r:id="rId5"/>
    <p:sldId id="359" r:id="rId6"/>
    <p:sldId id="379" r:id="rId7"/>
    <p:sldId id="380" r:id="rId8"/>
    <p:sldId id="378" r:id="rId9"/>
    <p:sldId id="376" r:id="rId10"/>
    <p:sldId id="348" r:id="rId11"/>
    <p:sldId id="351" r:id="rId12"/>
    <p:sldId id="353" r:id="rId13"/>
    <p:sldId id="354" r:id="rId14"/>
    <p:sldId id="355" r:id="rId15"/>
    <p:sldId id="322" r:id="rId16"/>
    <p:sldId id="361" r:id="rId17"/>
    <p:sldId id="377" r:id="rId18"/>
    <p:sldId id="285" r:id="rId19"/>
    <p:sldId id="374" r:id="rId20"/>
    <p:sldId id="38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74EE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9" autoAdjust="0"/>
    <p:restoredTop sz="95322" autoAdjust="0"/>
  </p:normalViewPr>
  <p:slideViewPr>
    <p:cSldViewPr>
      <p:cViewPr>
        <p:scale>
          <a:sx n="100" d="100"/>
          <a:sy n="100" d="100"/>
        </p:scale>
        <p:origin x="-294" y="-294"/>
      </p:cViewPr>
      <p:guideLst>
        <p:guide orient="horz" pos="2208"/>
        <p:guide pos="2880"/>
      </p:guideLst>
    </p:cSldViewPr>
  </p:slideViewPr>
  <p:outlineViewPr>
    <p:cViewPr>
      <p:scale>
        <a:sx n="33" d="100"/>
        <a:sy n="33" d="100"/>
      </p:scale>
      <p:origin x="0" y="2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CEA43B-043E-6840-AA57-8A1E71D6CCEF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D99AC-4B47-6C49-81F7-07AC077B6F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103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A1CC2F-4AC8-4A54-B999-43B6B3A10C07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B5A5AF-5C47-4794-BDE8-A18C2E120B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281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5A5AF-5C47-4794-BDE8-A18C2E120B6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5A5AF-5C47-4794-BDE8-A18C2E120B6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5A5AF-5C47-4794-BDE8-A18C2E120B6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5A5AF-5C47-4794-BDE8-A18C2E120B6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5A5AF-5C47-4794-BDE8-A18C2E120B6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5A5AF-5C47-4794-BDE8-A18C2E120B6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5A5AF-5C47-4794-BDE8-A18C2E120B6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5A5AF-5C47-4794-BDE8-A18C2E120B6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9F65E-A49D-4CF7-8FE6-162C6716AE14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75CA-765B-42F5-B9B7-15DD2BF1C9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9F65E-A49D-4CF7-8FE6-162C6716AE14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75CA-765B-42F5-B9B7-15DD2BF1C9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0" y="730250"/>
            <a:ext cx="9144000" cy="0"/>
          </a:xfrm>
          <a:prstGeom prst="line">
            <a:avLst/>
          </a:prstGeom>
          <a:noFill/>
          <a:ln w="28575">
            <a:solidFill>
              <a:srgbClr val="0D3A7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" name="Picture 9" descr="http://hie-isolde.web.cern.ch/hie-isolde/images/HIE-ISOLD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75" y="114300"/>
            <a:ext cx="1762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8" descr="CERN-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4550" y="41275"/>
            <a:ext cx="639763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9F65E-A49D-4CF7-8FE6-162C6716AE14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75CA-765B-42F5-B9B7-15DD2BF1C9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0" y="730250"/>
            <a:ext cx="9144000" cy="0"/>
          </a:xfrm>
          <a:prstGeom prst="line">
            <a:avLst/>
          </a:prstGeom>
          <a:noFill/>
          <a:ln w="28575">
            <a:solidFill>
              <a:srgbClr val="0D3A7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" name="Picture 9" descr="http://hie-isolde.web.cern.ch/hie-isolde/images/HIE-ISOLD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75" y="114300"/>
            <a:ext cx="1762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8" descr="CERN-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4550" y="41275"/>
            <a:ext cx="639763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9F65E-A49D-4CF7-8FE6-162C6716AE14}" type="datetimeFigureOut">
              <a:rPr lang="en-US" smtClean="0"/>
              <a:pPr/>
              <a:t>4/4/2013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75CA-765B-42F5-B9B7-15DD2BF1C9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Line 11"/>
          <p:cNvSpPr>
            <a:spLocks noChangeShapeType="1"/>
          </p:cNvSpPr>
          <p:nvPr userDrawn="1"/>
        </p:nvSpPr>
        <p:spPr bwMode="auto">
          <a:xfrm>
            <a:off x="0" y="730250"/>
            <a:ext cx="9144000" cy="0"/>
          </a:xfrm>
          <a:prstGeom prst="line">
            <a:avLst/>
          </a:prstGeom>
          <a:noFill/>
          <a:ln w="28575">
            <a:solidFill>
              <a:srgbClr val="0D3A7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1" name="Picture 9" descr="http://hie-isolde.web.cern.ch/hie-isolde/images/HIE-ISOLD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75" y="114300"/>
            <a:ext cx="1762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8" descr="CERN-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4550" y="41275"/>
            <a:ext cx="639763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9F65E-A49D-4CF7-8FE6-162C6716AE14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75CA-765B-42F5-B9B7-15DD2BF1C9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0" y="730250"/>
            <a:ext cx="9144000" cy="0"/>
          </a:xfrm>
          <a:prstGeom prst="line">
            <a:avLst/>
          </a:prstGeom>
          <a:noFill/>
          <a:ln w="28575">
            <a:solidFill>
              <a:srgbClr val="0D3A7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" name="Picture 9" descr="http://hie-isolde.web.cern.ch/hie-isolde/images/HIE-ISOLD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75" y="114300"/>
            <a:ext cx="1762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8" descr="CERN-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4550" y="41275"/>
            <a:ext cx="639763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9F65E-A49D-4CF7-8FE6-162C6716AE14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75CA-765B-42F5-B9B7-15DD2BF1C9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0" y="730250"/>
            <a:ext cx="9144000" cy="0"/>
          </a:xfrm>
          <a:prstGeom prst="line">
            <a:avLst/>
          </a:prstGeom>
          <a:noFill/>
          <a:ln w="28575">
            <a:solidFill>
              <a:srgbClr val="0D3A7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9" name="Picture 9" descr="http://hie-isolde.web.cern.ch/hie-isolde/images/HIE-ISOLD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75" y="114300"/>
            <a:ext cx="1762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8" descr="CERN-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4550" y="41275"/>
            <a:ext cx="639763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9F65E-A49D-4CF7-8FE6-162C6716AE14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75CA-765B-42F5-B9B7-15DD2BF1C9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Line 11"/>
          <p:cNvSpPr>
            <a:spLocks noChangeShapeType="1"/>
          </p:cNvSpPr>
          <p:nvPr userDrawn="1"/>
        </p:nvSpPr>
        <p:spPr bwMode="auto">
          <a:xfrm>
            <a:off x="0" y="730250"/>
            <a:ext cx="9144000" cy="0"/>
          </a:xfrm>
          <a:prstGeom prst="line">
            <a:avLst/>
          </a:prstGeom>
          <a:noFill/>
          <a:ln w="28575">
            <a:solidFill>
              <a:srgbClr val="0D3A7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1" name="Picture 9" descr="http://hie-isolde.web.cern.ch/hie-isolde/images/HIE-ISOLD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75" y="114300"/>
            <a:ext cx="1762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8" descr="CERN-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4550" y="41275"/>
            <a:ext cx="639763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9F65E-A49D-4CF7-8FE6-162C6716AE14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75CA-765B-42F5-B9B7-15DD2BF1C9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Line 11"/>
          <p:cNvSpPr>
            <a:spLocks noChangeShapeType="1"/>
          </p:cNvSpPr>
          <p:nvPr userDrawn="1"/>
        </p:nvSpPr>
        <p:spPr bwMode="auto">
          <a:xfrm>
            <a:off x="0" y="730250"/>
            <a:ext cx="9144000" cy="0"/>
          </a:xfrm>
          <a:prstGeom prst="line">
            <a:avLst/>
          </a:prstGeom>
          <a:noFill/>
          <a:ln w="28575">
            <a:solidFill>
              <a:srgbClr val="0D3A7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7" name="Picture 9" descr="http://hie-isolde.web.cern.ch/hie-isolde/images/HIE-ISOLD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75" y="114300"/>
            <a:ext cx="1762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8" descr="CERN-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4550" y="41275"/>
            <a:ext cx="639763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9F65E-A49D-4CF7-8FE6-162C6716AE14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75CA-765B-42F5-B9B7-15DD2BF1C9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0" y="730250"/>
            <a:ext cx="9144000" cy="0"/>
          </a:xfrm>
          <a:prstGeom prst="line">
            <a:avLst/>
          </a:prstGeom>
          <a:noFill/>
          <a:ln w="28575">
            <a:solidFill>
              <a:srgbClr val="0D3A7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" name="Picture 9" descr="http://hie-isolde.web.cern.ch/hie-isolde/images/HIE-ISOLD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75" y="114300"/>
            <a:ext cx="1762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8" descr="CERN-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4550" y="41275"/>
            <a:ext cx="639763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9F65E-A49D-4CF7-8FE6-162C6716AE14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75CA-765B-42F5-B9B7-15DD2BF1C9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0" y="730250"/>
            <a:ext cx="9144000" cy="0"/>
          </a:xfrm>
          <a:prstGeom prst="line">
            <a:avLst/>
          </a:prstGeom>
          <a:noFill/>
          <a:ln w="28575">
            <a:solidFill>
              <a:srgbClr val="0D3A7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9" name="Picture 9" descr="http://hie-isolde.web.cern.ch/hie-isolde/images/HIE-ISOLD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75" y="114300"/>
            <a:ext cx="1762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8" descr="CERN-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4550" y="41275"/>
            <a:ext cx="639763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9F65E-A49D-4CF7-8FE6-162C6716AE14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75CA-765B-42F5-B9B7-15DD2BF1C9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0" y="730250"/>
            <a:ext cx="9144000" cy="0"/>
          </a:xfrm>
          <a:prstGeom prst="line">
            <a:avLst/>
          </a:prstGeom>
          <a:noFill/>
          <a:ln w="28575">
            <a:solidFill>
              <a:srgbClr val="0D3A7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9" name="Picture 9" descr="http://hie-isolde.web.cern.ch/hie-isolde/images/HIE-ISOLD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75" y="114300"/>
            <a:ext cx="1762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8" descr="CERN-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4550" y="41275"/>
            <a:ext cx="639763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9F65E-A49D-4CF7-8FE6-162C6716AE14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175CA-765B-42F5-B9B7-15DD2BF1C94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dms.cern.ch/document/87561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hyperlink" Target="http://eur-lex.europa.eu/LexUriServ/LexUriServ.do?uri=CELEX:31997L0023:en:NOT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dms.cern.ch/document/87561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dms.cern.ch/document/335812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dms.cern.ch/document/1158454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1371600" y="49530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Ana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-Paula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Bernardes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EN-STI-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RBS</a:t>
            </a:r>
          </a:p>
          <a:p>
            <a:pPr marL="0" indent="0" algn="ctr">
              <a:buNone/>
            </a:pP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ISCC </a:t>
            </a:r>
          </a:p>
          <a:p>
            <a:pPr marL="0" indent="0" algn="ctr">
              <a:buNone/>
            </a:pP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Tuesday 03</a:t>
            </a:r>
            <a:r>
              <a:rPr lang="en-US" sz="1400" baseline="30000" dirty="0" smtClean="0">
                <a:solidFill>
                  <a:schemeClr val="bg1">
                    <a:lumMod val="65000"/>
                  </a:schemeClr>
                </a:solidFill>
              </a:rPr>
              <a:t>rd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 of  July 2012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609600"/>
            <a:ext cx="6705600" cy="2294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35814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50000"/>
              </a:spcBef>
            </a:pPr>
            <a:r>
              <a:rPr lang="en-US" sz="3600" b="1" dirty="0" smtClean="0">
                <a:solidFill>
                  <a:srgbClr val="0D3A7E"/>
                </a:solidFill>
                <a:latin typeface="+mn-lt"/>
                <a:ea typeface="+mn-ea"/>
                <a:cs typeface="+mn-cs"/>
              </a:rPr>
              <a:t>Safety Issues</a:t>
            </a:r>
          </a:p>
        </p:txBody>
      </p:sp>
    </p:spTree>
    <p:extLst>
      <p:ext uri="{BB962C8B-B14F-4D97-AF65-F5344CB8AC3E}">
        <p14:creationId xmlns:p14="http://schemas.microsoft.com/office/powerpoint/2010/main" val="360413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>
          <a:xfrm>
            <a:off x="152400" y="-228600"/>
            <a:ext cx="8991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50000"/>
              </a:spcBef>
            </a:pPr>
            <a:r>
              <a:rPr lang="en-US" sz="3600" b="1" dirty="0" smtClean="0">
                <a:solidFill>
                  <a:srgbClr val="0D3A7E"/>
                </a:solidFill>
                <a:latin typeface="+mn-lt"/>
                <a:ea typeface="+mn-ea"/>
                <a:cs typeface="+mn-cs"/>
              </a:rPr>
              <a:t>Pressure Hazard</a:t>
            </a:r>
            <a:endParaRPr lang="en-US" sz="3600" b="1" dirty="0">
              <a:solidFill>
                <a:srgbClr val="0D3A7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762000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Pressure Equipment shall be designed following CERN Safety rules</a:t>
            </a:r>
            <a:r>
              <a:rPr lang="en-US" dirty="0" smtClean="0"/>
              <a:t>:</a:t>
            </a:r>
          </a:p>
          <a:p>
            <a:r>
              <a:rPr lang="en-US" dirty="0" smtClean="0"/>
              <a:t>General Safety Instruction on standard pressure equipment (GSI-M2) </a:t>
            </a:r>
            <a:r>
              <a:rPr lang="en-US" dirty="0" smtClean="0">
                <a:hlinkClick r:id="rId3"/>
              </a:rPr>
              <a:t>EDMS 875610 </a:t>
            </a:r>
            <a:r>
              <a:rPr lang="en-US" dirty="0" smtClean="0">
                <a:sym typeface="Wingdings"/>
              </a:rPr>
              <a:t> </a:t>
            </a:r>
            <a:r>
              <a:rPr lang="en-US" b="1" dirty="0" smtClean="0">
                <a:sym typeface="Wingdings"/>
                <a:hlinkClick r:id="rId4"/>
              </a:rPr>
              <a:t>European </a:t>
            </a:r>
            <a:r>
              <a:rPr lang="en-US" b="1" dirty="0" smtClean="0">
                <a:hlinkClick r:id="rId4"/>
              </a:rPr>
              <a:t>directive 97</a:t>
            </a:r>
            <a:r>
              <a:rPr lang="en-US" b="1" dirty="0">
                <a:hlinkClick r:id="rId4"/>
              </a:rPr>
              <a:t>/23/</a:t>
            </a:r>
            <a:r>
              <a:rPr lang="en-US" b="1" dirty="0" smtClean="0">
                <a:hlinkClick r:id="rId4"/>
              </a:rPr>
              <a:t>EC</a:t>
            </a:r>
            <a:endParaRPr lang="en-US" b="1" dirty="0" smtClean="0"/>
          </a:p>
          <a:p>
            <a:r>
              <a:rPr lang="en-US" dirty="0" smtClean="0"/>
              <a:t>In complement EN 13458 standard on “Cryogenics vessels – Static vacuum insulated vessels”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3400" y="1986664"/>
            <a:ext cx="3834680" cy="4871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05400" y="2133600"/>
            <a:ext cx="3429000" cy="1754327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“pressure equipment” means vessels, piping, safety and pressure accessories, not exposed to open flame, and subject to a maximum allowable pressure greater than 0.5 </a:t>
            </a:r>
            <a:r>
              <a:rPr lang="en-US" dirty="0" smtClean="0"/>
              <a:t>bar</a:t>
            </a:r>
            <a:endParaRPr lang="en-US" dirty="0"/>
          </a:p>
        </p:txBody>
      </p:sp>
      <p:sp>
        <p:nvSpPr>
          <p:cNvPr id="7" name="Left Arrow 6"/>
          <p:cNvSpPr/>
          <p:nvPr/>
        </p:nvSpPr>
        <p:spPr>
          <a:xfrm>
            <a:off x="4343400" y="4800600"/>
            <a:ext cx="1143000" cy="3810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562600" y="4114800"/>
            <a:ext cx="3124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Vacuum insulated vessel PS&lt;0.5 bar</a:t>
            </a:r>
          </a:p>
          <a:p>
            <a:r>
              <a:rPr lang="en-US" dirty="0" smtClean="0"/>
              <a:t>Not considered as pressure vessel from </a:t>
            </a:r>
            <a:r>
              <a:rPr lang="en-US" dirty="0"/>
              <a:t>E</a:t>
            </a:r>
            <a:r>
              <a:rPr lang="en-US" dirty="0" smtClean="0"/>
              <a:t>uropean  directive definition – </a:t>
            </a:r>
            <a:r>
              <a:rPr lang="en-US" b="1" dirty="0" smtClean="0"/>
              <a:t>No EC marking is requested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6096000"/>
            <a:ext cx="1828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Acknowledgement </a:t>
            </a:r>
            <a:r>
              <a:rPr lang="en-US" sz="1000" b="1" dirty="0" err="1" smtClean="0"/>
              <a:t>Y.Leclercq</a:t>
            </a:r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316486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>
          <a:xfrm>
            <a:off x="152400" y="-228600"/>
            <a:ext cx="8991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50000"/>
              </a:spcBef>
            </a:pPr>
            <a:r>
              <a:rPr lang="en-US" sz="3600" b="1" dirty="0" smtClean="0">
                <a:solidFill>
                  <a:srgbClr val="0D3A7E"/>
                </a:solidFill>
                <a:latin typeface="+mn-lt"/>
                <a:ea typeface="+mn-ea"/>
                <a:cs typeface="+mn-cs"/>
              </a:rPr>
              <a:t>Pressure Hazard</a:t>
            </a:r>
            <a:endParaRPr lang="en-US" sz="3600" b="1" dirty="0">
              <a:solidFill>
                <a:srgbClr val="0D3A7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762000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Pressure Equipment shall be designed following CERN Safety rules</a:t>
            </a:r>
            <a:r>
              <a:rPr lang="en-US" dirty="0" smtClean="0"/>
              <a:t>:</a:t>
            </a:r>
          </a:p>
          <a:p>
            <a:r>
              <a:rPr lang="en-US" dirty="0" smtClean="0"/>
              <a:t>General Safety Instruction on standard pressure equipment (GSI-M2) </a:t>
            </a:r>
            <a:r>
              <a:rPr lang="en-US" dirty="0" smtClean="0">
                <a:hlinkClick r:id="rId3"/>
              </a:rPr>
              <a:t>EDMS 875610 </a:t>
            </a:r>
            <a:r>
              <a:rPr lang="en-US" dirty="0" smtClean="0">
                <a:sym typeface="Wingdings"/>
              </a:rPr>
              <a:t> </a:t>
            </a:r>
            <a:r>
              <a:rPr lang="en-US" b="1" dirty="0" smtClean="0">
                <a:sym typeface="Wingdings"/>
              </a:rPr>
              <a:t>European </a:t>
            </a:r>
            <a:r>
              <a:rPr lang="en-US" b="1" dirty="0" smtClean="0"/>
              <a:t>directive 97</a:t>
            </a:r>
            <a:r>
              <a:rPr lang="en-US" b="1" dirty="0"/>
              <a:t>/23/</a:t>
            </a:r>
            <a:r>
              <a:rPr lang="en-US" b="1" dirty="0" smtClean="0"/>
              <a:t>EC</a:t>
            </a:r>
          </a:p>
          <a:p>
            <a:r>
              <a:rPr lang="en-US" dirty="0" smtClean="0"/>
              <a:t>In complement EN 13458 standard on “Cryogenics vessels – Static vacuum insulated vessels”</a:t>
            </a:r>
            <a:endParaRPr lang="en-US" dirty="0"/>
          </a:p>
        </p:txBody>
      </p:sp>
      <p:grpSp>
        <p:nvGrpSpPr>
          <p:cNvPr id="52" name="Group 51"/>
          <p:cNvGrpSpPr/>
          <p:nvPr/>
        </p:nvGrpSpPr>
        <p:grpSpPr>
          <a:xfrm>
            <a:off x="228600" y="2091129"/>
            <a:ext cx="4254736" cy="4690671"/>
            <a:chOff x="228600" y="2091129"/>
            <a:chExt cx="4254736" cy="4690671"/>
          </a:xfrm>
        </p:grpSpPr>
        <p:grpSp>
          <p:nvGrpSpPr>
            <p:cNvPr id="51" name="Group 50"/>
            <p:cNvGrpSpPr/>
            <p:nvPr/>
          </p:nvGrpSpPr>
          <p:grpSpPr>
            <a:xfrm>
              <a:off x="228600" y="2091129"/>
              <a:ext cx="4254736" cy="4690671"/>
              <a:chOff x="228600" y="2091129"/>
              <a:chExt cx="4254736" cy="4690671"/>
            </a:xfrm>
          </p:grpSpPr>
          <p:pic>
            <p:nvPicPr>
              <p:cNvPr id="4" name="Picture 2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228600" y="2091129"/>
                <a:ext cx="4254736" cy="46906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36" name="Group 35"/>
              <p:cNvGrpSpPr/>
              <p:nvPr/>
            </p:nvGrpSpPr>
            <p:grpSpPr>
              <a:xfrm>
                <a:off x="609600" y="3048000"/>
                <a:ext cx="3581400" cy="2209800"/>
                <a:chOff x="609600" y="3048000"/>
                <a:chExt cx="3581400" cy="2209800"/>
              </a:xfrm>
            </p:grpSpPr>
            <p:cxnSp>
              <p:nvCxnSpPr>
                <p:cNvPr id="6" name="Straight Connector 5"/>
                <p:cNvCxnSpPr/>
                <p:nvPr/>
              </p:nvCxnSpPr>
              <p:spPr>
                <a:xfrm>
                  <a:off x="2133600" y="3048000"/>
                  <a:ext cx="0" cy="228600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/>
                <p:cNvCxnSpPr>
                  <a:endCxn id="11" idx="0"/>
                </p:cNvCxnSpPr>
                <p:nvPr/>
              </p:nvCxnSpPr>
              <p:spPr>
                <a:xfrm flipH="1">
                  <a:off x="800100" y="3276600"/>
                  <a:ext cx="1333500" cy="0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Arc 10"/>
                <p:cNvSpPr/>
                <p:nvPr/>
              </p:nvSpPr>
              <p:spPr>
                <a:xfrm flipH="1">
                  <a:off x="609600" y="3276600"/>
                  <a:ext cx="381000" cy="685800"/>
                </a:xfrm>
                <a:prstGeom prst="arc">
                  <a:avLst>
                    <a:gd name="adj1" fmla="val 16200000"/>
                    <a:gd name="adj2" fmla="val 5208016"/>
                  </a:avLst>
                </a:prstGeom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9" name="Straight Connector 18"/>
                <p:cNvCxnSpPr>
                  <a:endCxn id="23" idx="2"/>
                </p:cNvCxnSpPr>
                <p:nvPr/>
              </p:nvCxnSpPr>
              <p:spPr>
                <a:xfrm>
                  <a:off x="2667000" y="3276600"/>
                  <a:ext cx="1352573" cy="8073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2667000" y="3048000"/>
                  <a:ext cx="0" cy="228600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Arc 22"/>
                <p:cNvSpPr/>
                <p:nvPr/>
              </p:nvSpPr>
              <p:spPr>
                <a:xfrm rot="10800000" flipH="1">
                  <a:off x="3810000" y="3282950"/>
                  <a:ext cx="381000" cy="685800"/>
                </a:xfrm>
                <a:prstGeom prst="arc">
                  <a:avLst>
                    <a:gd name="adj1" fmla="val 16200000"/>
                    <a:gd name="adj2" fmla="val 5208016"/>
                  </a:avLst>
                </a:prstGeom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5" name="Straight Connector 24"/>
                <p:cNvCxnSpPr/>
                <p:nvPr/>
              </p:nvCxnSpPr>
              <p:spPr>
                <a:xfrm>
                  <a:off x="2590800" y="3962400"/>
                  <a:ext cx="0" cy="1295400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>
                  <a:off x="2743200" y="3962400"/>
                  <a:ext cx="0" cy="1295400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781027" y="3981450"/>
                  <a:ext cx="1809773" cy="1723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>
                  <a:off x="2743200" y="3981450"/>
                  <a:ext cx="1257300" cy="0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2" name="Straight Connector 41"/>
              <p:cNvCxnSpPr/>
              <p:nvPr/>
            </p:nvCxnSpPr>
            <p:spPr>
              <a:xfrm>
                <a:off x="2438400" y="5791200"/>
                <a:ext cx="457200" cy="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2438400" y="5257800"/>
                <a:ext cx="152400" cy="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2743200" y="5257800"/>
                <a:ext cx="152400" cy="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Arc 47"/>
              <p:cNvSpPr/>
              <p:nvPr/>
            </p:nvSpPr>
            <p:spPr>
              <a:xfrm>
                <a:off x="2374900" y="5137150"/>
                <a:ext cx="609600" cy="762000"/>
              </a:xfrm>
              <a:prstGeom prst="arc">
                <a:avLst>
                  <a:gd name="adj1" fmla="val 18552009"/>
                  <a:gd name="adj2" fmla="val 3259521"/>
                </a:avLst>
              </a:prstGeom>
              <a:ln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9" name="Arc 48"/>
            <p:cNvSpPr/>
            <p:nvPr/>
          </p:nvSpPr>
          <p:spPr>
            <a:xfrm rot="10800000">
              <a:off x="2362199" y="5156200"/>
              <a:ext cx="577851" cy="762000"/>
            </a:xfrm>
            <a:prstGeom prst="arc">
              <a:avLst>
                <a:gd name="adj1" fmla="val 18552009"/>
                <a:gd name="adj2" fmla="val 3259521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4800600" y="2133600"/>
            <a:ext cx="4191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For the </a:t>
            </a:r>
            <a:r>
              <a:rPr lang="en-US" u="sng" dirty="0" err="1" smtClean="0"/>
              <a:t>LHe</a:t>
            </a:r>
            <a:r>
              <a:rPr lang="en-US" u="sng" dirty="0" smtClean="0"/>
              <a:t> tank and the Solenoid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r>
              <a:rPr lang="en-US" dirty="0" smtClean="0"/>
              <a:t>PS </a:t>
            </a:r>
            <a:r>
              <a:rPr lang="en-US" dirty="0" smtClean="0">
                <a:sym typeface="Wingdings"/>
              </a:rPr>
              <a:t> 4 bars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Considered as </a:t>
            </a:r>
            <a:r>
              <a:rPr lang="en-US" dirty="0"/>
              <a:t>pressure vessel from European  directive definition </a:t>
            </a:r>
            <a:r>
              <a:rPr lang="en-US" dirty="0" smtClean="0"/>
              <a:t>– </a:t>
            </a:r>
            <a:r>
              <a:rPr lang="en-US" b="1" dirty="0" smtClean="0"/>
              <a:t>EC </a:t>
            </a:r>
            <a:r>
              <a:rPr lang="en-US" b="1" dirty="0"/>
              <a:t>marking is requested</a:t>
            </a:r>
          </a:p>
          <a:p>
            <a:endParaRPr lang="en-US" dirty="0" smtClean="0"/>
          </a:p>
          <a:p>
            <a:r>
              <a:rPr lang="en-US" dirty="0" smtClean="0"/>
              <a:t>Pressure and leak tests will be requested</a:t>
            </a:r>
          </a:p>
          <a:p>
            <a:endParaRPr lang="en-US" dirty="0" smtClean="0"/>
          </a:p>
          <a:p>
            <a:r>
              <a:rPr lang="en-US" dirty="0" smtClean="0"/>
              <a:t>Category II</a:t>
            </a:r>
          </a:p>
          <a:p>
            <a:endParaRPr lang="en-US" dirty="0"/>
          </a:p>
          <a:p>
            <a:r>
              <a:rPr lang="en-US" u="sng" dirty="0" smtClean="0"/>
              <a:t>Cavities </a:t>
            </a:r>
            <a:r>
              <a:rPr lang="en-US" u="sng" dirty="0" smtClean="0">
                <a:sym typeface="Wingdings"/>
              </a:rPr>
              <a:t> Category II but no CE marking will be requested</a:t>
            </a:r>
            <a:endParaRPr lang="en-US" u="sng" dirty="0"/>
          </a:p>
        </p:txBody>
      </p:sp>
      <p:sp>
        <p:nvSpPr>
          <p:cNvPr id="24" name="TextBox 23"/>
          <p:cNvSpPr txBox="1"/>
          <p:nvPr/>
        </p:nvSpPr>
        <p:spPr>
          <a:xfrm>
            <a:off x="4876800" y="6555601"/>
            <a:ext cx="28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Acknowledgement </a:t>
            </a:r>
            <a:r>
              <a:rPr lang="en-US" sz="1600" b="1" dirty="0" err="1" smtClean="0"/>
              <a:t>Y.Leclercq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93376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>
          <a:xfrm>
            <a:off x="152400" y="-228600"/>
            <a:ext cx="8991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50000"/>
              </a:spcBef>
            </a:pPr>
            <a:r>
              <a:rPr lang="en-US" sz="3600" b="1" dirty="0" smtClean="0">
                <a:solidFill>
                  <a:srgbClr val="0D3A7E"/>
                </a:solidFill>
                <a:latin typeface="+mn-lt"/>
                <a:ea typeface="+mn-ea"/>
                <a:cs typeface="+mn-cs"/>
              </a:rPr>
              <a:t>Cryogenic Hazard</a:t>
            </a:r>
            <a:endParaRPr lang="en-US" sz="3600" b="1" dirty="0">
              <a:solidFill>
                <a:srgbClr val="0D3A7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762000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In addition cryogenic installation shall comply with CERN rule </a:t>
            </a:r>
            <a:r>
              <a:rPr lang="en-US" dirty="0" smtClean="0"/>
              <a:t>:</a:t>
            </a:r>
          </a:p>
          <a:p>
            <a:r>
              <a:rPr lang="en-US" dirty="0" smtClean="0"/>
              <a:t>IS47 “the use of cryogenics fluids” </a:t>
            </a:r>
            <a:r>
              <a:rPr lang="en-US" dirty="0" smtClean="0">
                <a:hlinkClick r:id="rId3"/>
              </a:rPr>
              <a:t>EDMS 335812  </a:t>
            </a:r>
            <a:endParaRPr lang="en-US" dirty="0" smtClean="0"/>
          </a:p>
          <a:p>
            <a:r>
              <a:rPr lang="en-US" i="1" dirty="0" smtClean="0"/>
              <a:t>“</a:t>
            </a:r>
            <a:r>
              <a:rPr lang="en-US" i="1" dirty="0"/>
              <a:t>The liquid container shall be protected against overpressure by a minimum of two</a:t>
            </a:r>
          </a:p>
          <a:p>
            <a:r>
              <a:rPr lang="en-US" i="1" dirty="0"/>
              <a:t>relief devices in parallel, preferably of different </a:t>
            </a:r>
            <a:r>
              <a:rPr lang="en-US" i="1" dirty="0" smtClean="0"/>
              <a:t>types…”</a:t>
            </a:r>
            <a:endParaRPr lang="en-US" i="1" dirty="0"/>
          </a:p>
        </p:txBody>
      </p:sp>
      <p:pic>
        <p:nvPicPr>
          <p:cNvPr id="5" name="Picture 4" descr="Screen shot 2012-04-23 at 11.51.4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057400"/>
            <a:ext cx="6019800" cy="42341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" y="6096000"/>
            <a:ext cx="1447800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Acknowledgement </a:t>
            </a:r>
            <a:r>
              <a:rPr lang="en-US" sz="1000" b="1" dirty="0" err="1" smtClean="0"/>
              <a:t>N.Delruelle</a:t>
            </a:r>
            <a:endParaRPr lang="en-US" sz="1000" dirty="0" smtClean="0"/>
          </a:p>
        </p:txBody>
      </p:sp>
      <p:sp>
        <p:nvSpPr>
          <p:cNvPr id="6" name="Oval 5"/>
          <p:cNvSpPr/>
          <p:nvPr/>
        </p:nvSpPr>
        <p:spPr>
          <a:xfrm>
            <a:off x="4267200" y="3962400"/>
            <a:ext cx="762000" cy="45720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553200" y="327660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 safety valves for all cryogenics equipment containing </a:t>
            </a:r>
            <a:r>
              <a:rPr lang="en-US" dirty="0" err="1" smtClean="0">
                <a:solidFill>
                  <a:srgbClr val="FF0000"/>
                </a:solidFill>
              </a:rPr>
              <a:t>LHe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71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68" t="10189" r="7521" b="16128"/>
          <a:stretch>
            <a:fillRect/>
          </a:stretch>
        </p:blipFill>
        <p:spPr bwMode="auto">
          <a:xfrm>
            <a:off x="-36948" y="2057400"/>
            <a:ext cx="9180948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152400" y="-228600"/>
            <a:ext cx="8991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50000"/>
              </a:spcBef>
            </a:pPr>
            <a:r>
              <a:rPr lang="en-US" sz="3600" b="1" dirty="0" smtClean="0">
                <a:solidFill>
                  <a:srgbClr val="0D3A7E"/>
                </a:solidFill>
                <a:latin typeface="+mn-lt"/>
                <a:ea typeface="+mn-ea"/>
                <a:cs typeface="+mn-cs"/>
              </a:rPr>
              <a:t>Cryogenic Hazard</a:t>
            </a:r>
            <a:endParaRPr lang="en-US" sz="3600" b="1" dirty="0">
              <a:solidFill>
                <a:srgbClr val="0D3A7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762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Cryogenic Released Scenarios needed for safety devices sizing </a:t>
            </a:r>
            <a:r>
              <a:rPr lang="en-US" sz="1600" u="sng" dirty="0" smtClean="0"/>
              <a:t>(Acknowledgement </a:t>
            </a:r>
            <a:r>
              <a:rPr lang="en-US" sz="1600" u="sng" dirty="0" err="1" smtClean="0"/>
              <a:t>N.Delruelle</a:t>
            </a:r>
            <a:r>
              <a:rPr lang="en-US" sz="1600" u="sng" dirty="0" smtClean="0"/>
              <a:t>)</a:t>
            </a:r>
            <a:endParaRPr lang="en-US" sz="1600" dirty="0" smtClean="0">
              <a:sym typeface="Wingdings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28600" y="1447800"/>
            <a:ext cx="8686800" cy="2667000"/>
            <a:chOff x="228600" y="1143000"/>
            <a:chExt cx="8686800" cy="2667000"/>
          </a:xfrm>
        </p:grpSpPr>
        <p:grpSp>
          <p:nvGrpSpPr>
            <p:cNvPr id="3" name="Group 2"/>
            <p:cNvGrpSpPr/>
            <p:nvPr/>
          </p:nvGrpSpPr>
          <p:grpSpPr>
            <a:xfrm>
              <a:off x="3048000" y="3048000"/>
              <a:ext cx="2038441" cy="762000"/>
              <a:chOff x="3048000" y="3048000"/>
              <a:chExt cx="2038441" cy="762000"/>
            </a:xfrm>
          </p:grpSpPr>
          <p:sp>
            <p:nvSpPr>
              <p:cNvPr id="11" name="Lightning Bolt 10"/>
              <p:cNvSpPr/>
              <p:nvPr/>
            </p:nvSpPr>
            <p:spPr>
              <a:xfrm>
                <a:off x="3048000" y="3048000"/>
                <a:ext cx="457200" cy="762000"/>
              </a:xfrm>
              <a:prstGeom prst="lightningBolt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Lightning Bolt 11"/>
              <p:cNvSpPr/>
              <p:nvPr/>
            </p:nvSpPr>
            <p:spPr>
              <a:xfrm rot="4111447">
                <a:off x="4476841" y="2943015"/>
                <a:ext cx="457200" cy="762000"/>
              </a:xfrm>
              <a:prstGeom prst="lightningBolt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228600" y="1143000"/>
              <a:ext cx="8686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Total loss of </a:t>
              </a:r>
              <a:r>
                <a:rPr lang="en-US" dirty="0" err="1"/>
                <a:t>cryomodule</a:t>
              </a:r>
              <a:r>
                <a:rPr lang="en-US" dirty="0"/>
                <a:t> insulation vacuum </a:t>
              </a:r>
              <a:r>
                <a:rPr lang="en-US" dirty="0">
                  <a:sym typeface="Wingdings"/>
                </a:rPr>
                <a:t> 2 </a:t>
              </a:r>
              <a:r>
                <a:rPr lang="en-US" dirty="0" smtClean="0">
                  <a:sym typeface="Wingdings"/>
                </a:rPr>
                <a:t>safety valves will </a:t>
              </a:r>
              <a:r>
                <a:rPr lang="en-US" dirty="0">
                  <a:sym typeface="Wingdings"/>
                </a:rPr>
                <a:t>release He </a:t>
              </a:r>
              <a:r>
                <a:rPr lang="en-US" b="1" dirty="0">
                  <a:sym typeface="Wingdings"/>
                </a:rPr>
                <a:t>outside</a:t>
              </a:r>
              <a:r>
                <a:rPr lang="en-US" dirty="0">
                  <a:sym typeface="Wingdings"/>
                </a:rPr>
                <a:t> of HIE-ISOLDE </a:t>
              </a:r>
              <a:r>
                <a:rPr lang="en-US" dirty="0" smtClean="0">
                  <a:sym typeface="Wingdings"/>
                </a:rPr>
                <a:t>tunnel</a:t>
              </a:r>
              <a:endParaRPr lang="en-US" dirty="0">
                <a:sym typeface="Wingdings"/>
              </a:endParaRPr>
            </a:p>
            <a:p>
              <a:endParaRPr lang="en-US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133600" y="2029145"/>
            <a:ext cx="7010400" cy="4600255"/>
            <a:chOff x="2133600" y="2029145"/>
            <a:chExt cx="7010400" cy="4600255"/>
          </a:xfrm>
        </p:grpSpPr>
        <p:grpSp>
          <p:nvGrpSpPr>
            <p:cNvPr id="20" name="Group 19"/>
            <p:cNvGrpSpPr/>
            <p:nvPr/>
          </p:nvGrpSpPr>
          <p:grpSpPr>
            <a:xfrm>
              <a:off x="2133600" y="2029145"/>
              <a:ext cx="7010400" cy="4600255"/>
              <a:chOff x="2133600" y="2029145"/>
              <a:chExt cx="7010400" cy="4600255"/>
            </a:xfrm>
          </p:grpSpPr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133600" y="2029145"/>
                <a:ext cx="7010400" cy="46002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7" name="Group 16"/>
              <p:cNvGrpSpPr/>
              <p:nvPr/>
            </p:nvGrpSpPr>
            <p:grpSpPr>
              <a:xfrm>
                <a:off x="3962400" y="2057400"/>
                <a:ext cx="1371600" cy="1295400"/>
                <a:chOff x="3886200" y="1524000"/>
                <a:chExt cx="1371600" cy="1295400"/>
              </a:xfrm>
            </p:grpSpPr>
            <p:sp>
              <p:nvSpPr>
                <p:cNvPr id="15" name="Cloud 14"/>
                <p:cNvSpPr/>
                <p:nvPr/>
              </p:nvSpPr>
              <p:spPr>
                <a:xfrm>
                  <a:off x="3886200" y="2057400"/>
                  <a:ext cx="838200" cy="762000"/>
                </a:xfrm>
                <a:prstGeom prst="cloud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Cloud 17"/>
                <p:cNvSpPr/>
                <p:nvPr/>
              </p:nvSpPr>
              <p:spPr>
                <a:xfrm>
                  <a:off x="4419600" y="1905000"/>
                  <a:ext cx="838200" cy="762000"/>
                </a:xfrm>
                <a:prstGeom prst="cloud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Cloud 18"/>
                <p:cNvSpPr/>
                <p:nvPr/>
              </p:nvSpPr>
              <p:spPr>
                <a:xfrm>
                  <a:off x="3962400" y="1524000"/>
                  <a:ext cx="838200" cy="762000"/>
                </a:xfrm>
                <a:prstGeom prst="cloud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22" name="TextBox 21"/>
            <p:cNvSpPr txBox="1"/>
            <p:nvPr/>
          </p:nvSpPr>
          <p:spPr>
            <a:xfrm>
              <a:off x="7239000" y="2133600"/>
              <a:ext cx="1828800" cy="1200329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No release inside tunnel </a:t>
              </a:r>
              <a:r>
                <a:rPr lang="en-US" dirty="0" smtClean="0">
                  <a:sym typeface="Wingdings"/>
                </a:rPr>
                <a:t> No asphyxia hazard for people</a:t>
              </a:r>
              <a:endParaRPr lang="en-US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209800" y="6324600"/>
            <a:ext cx="6934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Collaboration </a:t>
            </a:r>
            <a:r>
              <a:rPr lang="en-US" dirty="0" err="1" smtClean="0"/>
              <a:t>N.Delruelle</a:t>
            </a:r>
            <a:r>
              <a:rPr lang="en-US" dirty="0" smtClean="0"/>
              <a:t> et </a:t>
            </a:r>
            <a:r>
              <a:rPr lang="en-US" dirty="0" err="1" smtClean="0"/>
              <a:t>C.Parente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00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68" t="10189" r="7521" b="16128"/>
          <a:stretch>
            <a:fillRect/>
          </a:stretch>
        </p:blipFill>
        <p:spPr bwMode="auto">
          <a:xfrm>
            <a:off x="-36948" y="2209800"/>
            <a:ext cx="9180948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152400" y="-228600"/>
            <a:ext cx="8991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50000"/>
              </a:spcBef>
            </a:pPr>
            <a:r>
              <a:rPr lang="en-US" sz="3600" b="1" dirty="0" smtClean="0">
                <a:solidFill>
                  <a:srgbClr val="0D3A7E"/>
                </a:solidFill>
                <a:latin typeface="+mn-lt"/>
                <a:ea typeface="+mn-ea"/>
                <a:cs typeface="+mn-cs"/>
              </a:rPr>
              <a:t>Cryogenic Hazard</a:t>
            </a:r>
            <a:endParaRPr lang="en-US" sz="3600" b="1" dirty="0">
              <a:solidFill>
                <a:srgbClr val="0D3A7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762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Cryogenic Released Scenarios needed for safety devices sizing </a:t>
            </a:r>
            <a:r>
              <a:rPr lang="en-US" sz="1600" u="sng" dirty="0" smtClean="0"/>
              <a:t>(Acknowledgement </a:t>
            </a:r>
            <a:r>
              <a:rPr lang="en-US" sz="1600" u="sng" dirty="0" err="1" smtClean="0"/>
              <a:t>Y.Leclercq</a:t>
            </a:r>
            <a:r>
              <a:rPr lang="en-US" sz="1600" u="sng" dirty="0" smtClean="0"/>
              <a:t>)</a:t>
            </a:r>
            <a:endParaRPr lang="en-US" sz="1600" dirty="0" smtClean="0">
              <a:sym typeface="Wingding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066800"/>
            <a:ext cx="8686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rupture of one connection between </a:t>
            </a:r>
            <a:r>
              <a:rPr lang="en-US" dirty="0" err="1" smtClean="0"/>
              <a:t>LHe</a:t>
            </a:r>
            <a:r>
              <a:rPr lang="en-US" dirty="0" smtClean="0"/>
              <a:t> tank and cavity</a:t>
            </a:r>
            <a:r>
              <a:rPr lang="en-US" dirty="0" smtClean="0">
                <a:sym typeface="Wingdings"/>
              </a:rPr>
              <a:t>  1 safety valve (Final sizing to be done) </a:t>
            </a:r>
          </a:p>
          <a:p>
            <a:r>
              <a:rPr lang="en-US" dirty="0" smtClean="0">
                <a:sym typeface="Wingdings"/>
              </a:rPr>
              <a:t>Two options open:</a:t>
            </a:r>
          </a:p>
          <a:p>
            <a:pPr marL="285750" indent="-285750">
              <a:buFont typeface="Wingdings" charset="0"/>
              <a:buChar char="à"/>
            </a:pPr>
            <a:r>
              <a:rPr lang="en-US" dirty="0" smtClean="0">
                <a:sym typeface="Wingdings"/>
              </a:rPr>
              <a:t>Collecting output from safety valves and routing to tunnel openings</a:t>
            </a:r>
          </a:p>
          <a:p>
            <a:pPr marL="285750" indent="-285750">
              <a:buFont typeface="Wingdings" charset="0"/>
              <a:buChar char="à"/>
            </a:pPr>
            <a:r>
              <a:rPr lang="en-US" dirty="0" smtClean="0">
                <a:sym typeface="Wingdings"/>
              </a:rPr>
              <a:t>No collecting but specific procedure to access the tunnel under discussion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922558">
            <a:off x="5732318" y="3802204"/>
            <a:ext cx="1293799" cy="922336"/>
          </a:xfrm>
          <a:prstGeom prst="rect">
            <a:avLst/>
          </a:prstGeom>
        </p:spPr>
      </p:pic>
      <p:pic>
        <p:nvPicPr>
          <p:cNvPr id="8" name="Picture 7" descr="Screen shot 2012-04-23 at 14.45.0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352800"/>
            <a:ext cx="152400" cy="152400"/>
          </a:xfrm>
          <a:prstGeom prst="rect">
            <a:avLst/>
          </a:prstGeom>
        </p:spPr>
      </p:pic>
      <p:pic>
        <p:nvPicPr>
          <p:cNvPr id="14" name="Picture 13" descr="Screen shot 2012-04-23 at 15.04.40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194" y="5334000"/>
            <a:ext cx="2345406" cy="1295400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8153400" y="5638800"/>
            <a:ext cx="304800" cy="30480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7315200" y="487233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/>
              <a:t>Cryomodule</a:t>
            </a:r>
            <a:r>
              <a:rPr lang="en-US" sz="1200" dirty="0" smtClean="0"/>
              <a:t> insulation vacuum safety valve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3276600" y="6477000"/>
            <a:ext cx="3886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Collaboration </a:t>
            </a:r>
            <a:r>
              <a:rPr lang="en-US" dirty="0" err="1" smtClean="0"/>
              <a:t>Y.Leclecrq</a:t>
            </a:r>
            <a:r>
              <a:rPr lang="en-US" dirty="0" smtClean="0"/>
              <a:t> et </a:t>
            </a:r>
            <a:r>
              <a:rPr lang="en-US" dirty="0" err="1" smtClean="0"/>
              <a:t>C.Parente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49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22222E-6 L -0.175 -0.05556 " pathEditMode="relative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>
          <a:xfrm>
            <a:off x="152400" y="-228600"/>
            <a:ext cx="8991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50000"/>
              </a:spcBef>
            </a:pPr>
            <a:r>
              <a:rPr lang="en-US" sz="3600" b="1" dirty="0" smtClean="0">
                <a:solidFill>
                  <a:srgbClr val="0D3A7E"/>
                </a:solidFill>
                <a:latin typeface="+mn-lt"/>
                <a:ea typeface="+mn-ea"/>
                <a:cs typeface="+mn-cs"/>
              </a:rPr>
              <a:t>Seismic</a:t>
            </a:r>
            <a:endParaRPr lang="en-US" sz="3600" b="1" dirty="0">
              <a:solidFill>
                <a:srgbClr val="0D3A7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990600"/>
            <a:ext cx="4495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Infrastructure and sensitive equipment </a:t>
            </a:r>
            <a:r>
              <a:rPr lang="en-US" u="sng" dirty="0"/>
              <a:t>shall be designed following CERN </a:t>
            </a:r>
            <a:r>
              <a:rPr lang="en-US" u="sng" dirty="0" err="1"/>
              <a:t>S</a:t>
            </a:r>
            <a:r>
              <a:rPr lang="en-US" u="sng" dirty="0" err="1" smtClean="0"/>
              <a:t>ismic</a:t>
            </a:r>
            <a:r>
              <a:rPr lang="en-US" u="sng" dirty="0" smtClean="0"/>
              <a:t> Safety </a:t>
            </a:r>
            <a:r>
              <a:rPr lang="en-US" u="sng" dirty="0"/>
              <a:t>rules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French territory is divided </a:t>
            </a:r>
            <a:r>
              <a:rPr lang="en-US" dirty="0" smtClean="0"/>
              <a:t>in </a:t>
            </a:r>
            <a:r>
              <a:rPr lang="en-US" dirty="0"/>
              <a:t>five seismic zones from very low seismicity (seismic zone 1) to strong seismicity (seismic zone 5</a:t>
            </a:r>
            <a:r>
              <a:rPr lang="en-US" dirty="0" smtClean="0"/>
              <a:t>) – </a:t>
            </a:r>
            <a:r>
              <a:rPr lang="en-US" dirty="0" smtClean="0">
                <a:hlinkClick r:id="rId3"/>
              </a:rPr>
              <a:t>EDMS </a:t>
            </a:r>
            <a:r>
              <a:rPr lang="en-US" dirty="0">
                <a:hlinkClick r:id="rId3"/>
              </a:rPr>
              <a:t>1158454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 descr="Screen shot 2012-04-23 at 15.39.1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990600"/>
            <a:ext cx="4037249" cy="55626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7696200" y="3124200"/>
            <a:ext cx="152400" cy="15240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7" idx="3"/>
          </p:cNvCxnSpPr>
          <p:nvPr/>
        </p:nvCxnSpPr>
        <p:spPr>
          <a:xfrm flipH="1">
            <a:off x="4038600" y="3254282"/>
            <a:ext cx="3679918" cy="1698718"/>
          </a:xfrm>
          <a:prstGeom prst="straightConnector1">
            <a:avLst/>
          </a:prstGeom>
          <a:ln w="31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7200" y="48006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CERN is classified as seismic zone 3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5815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>
          <a:xfrm>
            <a:off x="152400" y="-228600"/>
            <a:ext cx="8991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50000"/>
              </a:spcBef>
            </a:pPr>
            <a:r>
              <a:rPr lang="en-US" sz="3600" b="1" dirty="0" smtClean="0">
                <a:solidFill>
                  <a:srgbClr val="0D3A7E"/>
                </a:solidFill>
                <a:latin typeface="+mn-lt"/>
                <a:ea typeface="+mn-ea"/>
                <a:cs typeface="+mn-cs"/>
              </a:rPr>
              <a:t>Seismic</a:t>
            </a:r>
            <a:endParaRPr lang="en-US" sz="3600" b="1" dirty="0">
              <a:solidFill>
                <a:srgbClr val="0D3A7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99060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building including tunnel are concerned as well as some equipment:</a:t>
            </a:r>
          </a:p>
          <a:p>
            <a:pPr marL="285750" indent="-285750">
              <a:buFontTx/>
              <a:buChar char="-"/>
            </a:pPr>
            <a:r>
              <a:rPr lang="en-US" dirty="0" err="1" smtClean="0"/>
              <a:t>Cryoplant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err="1" smtClean="0"/>
              <a:t>Cryomodules</a:t>
            </a:r>
            <a:endParaRPr lang="en-US" dirty="0" smtClean="0"/>
          </a:p>
          <a:p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3314700" y="1828800"/>
            <a:ext cx="3733800" cy="4267200"/>
            <a:chOff x="5004048" y="1170667"/>
            <a:chExt cx="4147108" cy="5210661"/>
          </a:xfrm>
        </p:grpSpPr>
        <p:pic>
          <p:nvPicPr>
            <p:cNvPr id="13" name="Picture 2" descr="G:\Projects\HIE-ISOLDE-CRYOMOD\Pictures\CATIA\20120413\D1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004048" y="1170667"/>
              <a:ext cx="4147108" cy="52106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5004048" y="1170667"/>
              <a:ext cx="4139952" cy="5210661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3" name="Straight Arrow Connector 2"/>
          <p:cNvCxnSpPr/>
          <p:nvPr/>
        </p:nvCxnSpPr>
        <p:spPr>
          <a:xfrm flipV="1">
            <a:off x="5143500" y="5334000"/>
            <a:ext cx="762000" cy="4755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162300" y="57912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Jacks to comply with seismic rules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3314700" y="2971800"/>
            <a:ext cx="685800" cy="1295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181100" y="21336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Cryomodule</a:t>
            </a:r>
            <a:r>
              <a:rPr lang="en-US" dirty="0" smtClean="0"/>
              <a:t>/jack connection to comply with seismic rules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352800" y="6474023"/>
            <a:ext cx="259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Acknowledgement </a:t>
            </a:r>
            <a:r>
              <a:rPr lang="en-US" sz="1400" b="1" dirty="0" err="1" smtClean="0"/>
              <a:t>Y.Leclercq</a:t>
            </a:r>
            <a:endParaRPr lang="en-US" sz="1400" dirty="0" smtClean="0"/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4152900" y="4953000"/>
            <a:ext cx="3810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332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>
          <a:xfrm>
            <a:off x="152400" y="-228600"/>
            <a:ext cx="8991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50000"/>
              </a:spcBef>
            </a:pPr>
            <a:r>
              <a:rPr lang="en-US" sz="3600" b="1" dirty="0" smtClean="0">
                <a:solidFill>
                  <a:srgbClr val="0D3A7E"/>
                </a:solidFill>
                <a:latin typeface="+mn-lt"/>
                <a:ea typeface="+mn-ea"/>
                <a:cs typeface="+mn-cs"/>
              </a:rPr>
              <a:t>Conclusion</a:t>
            </a:r>
            <a:endParaRPr lang="en-US" sz="3600" b="1" dirty="0">
              <a:solidFill>
                <a:srgbClr val="0D3A7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400" y="990600"/>
            <a:ext cx="8991600" cy="489364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Radioprotection</a:t>
            </a:r>
          </a:p>
          <a:p>
            <a:pPr lvl="1"/>
            <a:endParaRPr lang="en-US" sz="2000" i="1" dirty="0"/>
          </a:p>
          <a:p>
            <a:pPr marL="342900" indent="-342900">
              <a:buFont typeface="Wingdings" charset="0"/>
              <a:buChar char="à"/>
            </a:pPr>
            <a:r>
              <a:rPr lang="en-US" sz="2400" dirty="0">
                <a:sym typeface="Wingdings"/>
              </a:rPr>
              <a:t>Shielding </a:t>
            </a:r>
          </a:p>
          <a:p>
            <a:pPr marL="800100" lvl="1" indent="-342900">
              <a:buFontTx/>
              <a:buChar char="-"/>
            </a:pPr>
            <a:r>
              <a:rPr lang="en-US" sz="2000" i="1" dirty="0">
                <a:sym typeface="Wingdings"/>
              </a:rPr>
              <a:t>X-Ray measurements on going</a:t>
            </a:r>
          </a:p>
          <a:p>
            <a:pPr marL="800100" lvl="1" indent="-342900">
              <a:buFontTx/>
              <a:buChar char="-"/>
            </a:pPr>
            <a:r>
              <a:rPr lang="en-US" sz="2000" i="1" dirty="0">
                <a:sym typeface="Wingdings"/>
              </a:rPr>
              <a:t>Use of envelope case from </a:t>
            </a:r>
            <a:r>
              <a:rPr lang="en-US" sz="2000" i="1" dirty="0" err="1">
                <a:sym typeface="Wingdings"/>
              </a:rPr>
              <a:t>Legnaro</a:t>
            </a:r>
            <a:r>
              <a:rPr lang="en-US" sz="2000" i="1" dirty="0">
                <a:sym typeface="Wingdings"/>
              </a:rPr>
              <a:t> for shielding specification </a:t>
            </a:r>
            <a:endParaRPr lang="en-US" sz="2000" i="1" dirty="0"/>
          </a:p>
          <a:p>
            <a:endParaRPr lang="en-US" sz="2400" dirty="0" smtClean="0"/>
          </a:p>
          <a:p>
            <a:pPr marL="342900" indent="-342900">
              <a:buFont typeface="Wingdings" charset="0"/>
              <a:buChar char="à"/>
            </a:pPr>
            <a:r>
              <a:rPr lang="en-US" sz="2400" dirty="0" smtClean="0"/>
              <a:t>No Access Control for the experimental </a:t>
            </a:r>
            <a:r>
              <a:rPr lang="fr-CH" sz="2400" dirty="0" smtClean="0"/>
              <a:t>Hall expected – to be confirmed by DGS/RP</a:t>
            </a:r>
          </a:p>
          <a:p>
            <a:endParaRPr lang="en-GB" sz="2400" dirty="0" smtClean="0"/>
          </a:p>
          <a:p>
            <a:endParaRPr lang="en-GB" sz="2400" dirty="0" smtClean="0"/>
          </a:p>
          <a:p>
            <a:r>
              <a:rPr lang="en-US" sz="2400" dirty="0" smtClean="0">
                <a:sym typeface="Wingdings"/>
              </a:rPr>
              <a:t>General Safety</a:t>
            </a:r>
          </a:p>
          <a:p>
            <a:pPr marL="800100" lvl="1" indent="-342900">
              <a:buFontTx/>
              <a:buChar char="-"/>
            </a:pPr>
            <a:r>
              <a:rPr lang="en-US" sz="2000" i="1" dirty="0" smtClean="0">
                <a:sym typeface="Wingdings"/>
              </a:rPr>
              <a:t>Option </a:t>
            </a:r>
            <a:r>
              <a:rPr lang="en-US" sz="2000" i="1" dirty="0">
                <a:sym typeface="Wingdings"/>
              </a:rPr>
              <a:t>for cryogenic safety </a:t>
            </a:r>
            <a:r>
              <a:rPr lang="en-US" sz="2000" i="1" dirty="0" smtClean="0">
                <a:sym typeface="Wingdings"/>
              </a:rPr>
              <a:t>may allowed access when cavities are cold  to be confirmed by the safety unit DGS/SEE</a:t>
            </a:r>
          </a:p>
          <a:p>
            <a:pPr marL="800100" lvl="1" indent="-342900">
              <a:buFontTx/>
              <a:buChar char="-"/>
            </a:pPr>
            <a:r>
              <a:rPr lang="en-US" sz="2000" i="1" dirty="0" smtClean="0">
                <a:sym typeface="Wingdings"/>
              </a:rPr>
              <a:t>Specific procedure before access may be needed</a:t>
            </a:r>
          </a:p>
        </p:txBody>
      </p:sp>
    </p:spTree>
    <p:extLst>
      <p:ext uri="{BB962C8B-B14F-4D97-AF65-F5344CB8AC3E}">
        <p14:creationId xmlns:p14="http://schemas.microsoft.com/office/powerpoint/2010/main" val="187874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81100" y="6096000"/>
            <a:ext cx="6781800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2800" dirty="0" smtClean="0"/>
              <a:t>Thank you very much for your attention</a:t>
            </a:r>
            <a:endParaRPr lang="fr-CH" sz="2800" dirty="0"/>
          </a:p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9144000" cy="11430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smtClean="0">
                <a:solidFill>
                  <a:srgbClr val="0D3A7E"/>
                </a:solidFill>
                <a:latin typeface="+mn-lt"/>
                <a:ea typeface="+mn-ea"/>
                <a:cs typeface="+mn-cs"/>
              </a:rPr>
              <a:t>Acknowledgement</a:t>
            </a:r>
            <a:endParaRPr lang="en-US" sz="3600" b="1" dirty="0">
              <a:solidFill>
                <a:srgbClr val="0D3A7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9" name="Rectangle 69"/>
          <p:cNvSpPr txBox="1">
            <a:spLocks noChangeArrowheads="1"/>
          </p:cNvSpPr>
          <p:nvPr/>
        </p:nvSpPr>
        <p:spPr bwMode="auto">
          <a:xfrm>
            <a:off x="609600" y="838200"/>
            <a:ext cx="8239125" cy="5181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 smtClean="0">
                <a:solidFill>
                  <a:srgbClr val="000000"/>
                </a:solidFill>
              </a:rPr>
              <a:t>EN/HDO	: Y.KADI,</a:t>
            </a:r>
          </a:p>
          <a:p>
            <a:r>
              <a:rPr lang="fr-FR" sz="1800" dirty="0" smtClean="0">
                <a:solidFill>
                  <a:srgbClr val="000000"/>
                </a:solidFill>
              </a:rPr>
              <a:t>BE/OP	: E.SIESLING, D.VOULOT</a:t>
            </a:r>
          </a:p>
          <a:p>
            <a:r>
              <a:rPr lang="fr-FR" sz="1800" dirty="0" smtClean="0">
                <a:solidFill>
                  <a:srgbClr val="000000"/>
                </a:solidFill>
              </a:rPr>
              <a:t>BE-RF		: M.FRASER</a:t>
            </a:r>
          </a:p>
          <a:p>
            <a:r>
              <a:rPr lang="fr-FR" sz="1800" dirty="0" smtClean="0">
                <a:solidFill>
                  <a:srgbClr val="000000"/>
                </a:solidFill>
              </a:rPr>
              <a:t>GS/SE		: D.PARCHET, E.PEREZ-DUENAS</a:t>
            </a:r>
          </a:p>
          <a:p>
            <a:r>
              <a:rPr lang="fr-FR" sz="1800" dirty="0" smtClean="0">
                <a:solidFill>
                  <a:srgbClr val="000000"/>
                </a:solidFill>
              </a:rPr>
              <a:t>EN/CV	: P.PEPINSTER, A.POLATO</a:t>
            </a:r>
          </a:p>
          <a:p>
            <a:r>
              <a:rPr lang="fr-FR" sz="1800" dirty="0" smtClean="0">
                <a:solidFill>
                  <a:srgbClr val="000000"/>
                </a:solidFill>
              </a:rPr>
              <a:t>TE/ABT	: B.GODDARD</a:t>
            </a:r>
            <a:endParaRPr lang="en-US" sz="1800" dirty="0" smtClean="0">
              <a:solidFill>
                <a:srgbClr val="000000"/>
              </a:solidFill>
            </a:endParaRPr>
          </a:p>
          <a:p>
            <a:r>
              <a:rPr lang="fr-FR" sz="1800" dirty="0" smtClean="0">
                <a:solidFill>
                  <a:srgbClr val="000000"/>
                </a:solidFill>
              </a:rPr>
              <a:t>TE/CRG	: N.DELRUELLE</a:t>
            </a:r>
          </a:p>
          <a:p>
            <a:r>
              <a:rPr lang="fr-FR" sz="1800" dirty="0" smtClean="0">
                <a:solidFill>
                  <a:srgbClr val="000000"/>
                </a:solidFill>
              </a:rPr>
              <a:t>TE/MSC	: Y.LECLERCQ, D.SMEKENS</a:t>
            </a:r>
            <a:r>
              <a:rPr lang="fr-FR" sz="1800" dirty="0">
                <a:solidFill>
                  <a:srgbClr val="000000"/>
                </a:solidFill>
              </a:rPr>
              <a:t>, </a:t>
            </a:r>
            <a:r>
              <a:rPr lang="fr-FR" sz="1800" dirty="0" smtClean="0">
                <a:solidFill>
                  <a:srgbClr val="000000"/>
                </a:solidFill>
              </a:rPr>
              <a:t>JP.TOCK, L.WILLIAMS</a:t>
            </a:r>
          </a:p>
          <a:p>
            <a:r>
              <a:rPr lang="fr-FR" sz="1800" dirty="0" smtClean="0">
                <a:solidFill>
                  <a:srgbClr val="000000"/>
                </a:solidFill>
              </a:rPr>
              <a:t>EN/STI	: R.CATHERALL, </a:t>
            </a:r>
            <a:r>
              <a:rPr lang="fr-CH" sz="1800" dirty="0" smtClean="0">
                <a:solidFill>
                  <a:srgbClr val="000000"/>
                </a:solidFill>
              </a:rPr>
              <a:t>Y.ROMANETS</a:t>
            </a:r>
            <a:endParaRPr lang="en-US" sz="1800" dirty="0" smtClean="0">
              <a:solidFill>
                <a:srgbClr val="000000"/>
              </a:solidFill>
            </a:endParaRPr>
          </a:p>
          <a:p>
            <a:r>
              <a:rPr lang="fr-FR" sz="1800" dirty="0" smtClean="0">
                <a:solidFill>
                  <a:srgbClr val="000000"/>
                </a:solidFill>
              </a:rPr>
              <a:t>EN/MEF	: S.MARIDOR</a:t>
            </a:r>
            <a:endParaRPr lang="en-US" sz="1800" dirty="0" smtClean="0">
              <a:solidFill>
                <a:srgbClr val="000000"/>
              </a:solidFill>
            </a:endParaRPr>
          </a:p>
          <a:p>
            <a:r>
              <a:rPr lang="fr-FR" sz="1800" dirty="0" smtClean="0">
                <a:solidFill>
                  <a:srgbClr val="000000"/>
                </a:solidFill>
              </a:rPr>
              <a:t>EN/MME	: V.BAROZIER</a:t>
            </a:r>
          </a:p>
          <a:p>
            <a:r>
              <a:rPr lang="fr-FR" sz="1800" dirty="0" smtClean="0">
                <a:solidFill>
                  <a:srgbClr val="000000"/>
                </a:solidFill>
              </a:rPr>
              <a:t>GS/DI		: C.BEDEL</a:t>
            </a:r>
          </a:p>
          <a:p>
            <a:r>
              <a:rPr lang="fr-FR" sz="1800" dirty="0" smtClean="0">
                <a:solidFill>
                  <a:srgbClr val="000000"/>
                </a:solidFill>
              </a:rPr>
              <a:t>GS/ASE	: D.CHAPUIS, D.RAFFOURT, F.SCHMITT</a:t>
            </a:r>
          </a:p>
          <a:p>
            <a:r>
              <a:rPr lang="fr-FR" sz="1800" dirty="0" smtClean="0">
                <a:solidFill>
                  <a:srgbClr val="000000"/>
                </a:solidFill>
              </a:rPr>
              <a:t>DGS/RP	: A.DORSIVAL, J.VOLLAIRE</a:t>
            </a:r>
          </a:p>
          <a:p>
            <a:r>
              <a:rPr lang="fr-FR" sz="1800" dirty="0" smtClean="0">
                <a:solidFill>
                  <a:srgbClr val="000000"/>
                </a:solidFill>
              </a:rPr>
              <a:t>DGS/SEE	: J. BATISTA LOPEZ, C.PARENTE, D.PHAN</a:t>
            </a:r>
          </a:p>
          <a:p>
            <a:r>
              <a:rPr lang="fr-FR" sz="1800" dirty="0" smtClean="0">
                <a:solidFill>
                  <a:srgbClr val="000000"/>
                </a:solidFill>
              </a:rPr>
              <a:t>CEA		: V.BLIDEANU, A.VAN LAUWE</a:t>
            </a:r>
          </a:p>
          <a:p>
            <a:pPr marL="0" indent="0">
              <a:lnSpc>
                <a:spcPct val="90000"/>
              </a:lnSpc>
              <a:buNone/>
            </a:pPr>
            <a:endParaRPr lang="en-US" sz="1800" b="1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/>
          <a:lstStyle/>
          <a:p>
            <a:r>
              <a:rPr lang="en-US" dirty="0" smtClean="0"/>
              <a:t>Radiation levels (</a:t>
            </a:r>
            <a:r>
              <a:rPr lang="en-US" dirty="0" err="1" smtClean="0"/>
              <a:t>Neugam</a:t>
            </a:r>
            <a:r>
              <a:rPr lang="en-US" dirty="0" smtClean="0"/>
              <a:t> code)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3/16/2012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71600"/>
            <a:ext cx="4817078" cy="531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667000" y="6096000"/>
            <a:ext cx="4572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086400" y="5754702"/>
            <a:ext cx="2288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30 rem/h = 300 </a:t>
            </a:r>
            <a:r>
              <a:rPr lang="en-US" dirty="0" err="1" smtClean="0">
                <a:solidFill>
                  <a:srgbClr val="FF0000"/>
                </a:solidFill>
              </a:rPr>
              <a:t>mSv</a:t>
            </a:r>
            <a:r>
              <a:rPr lang="en-US" dirty="0" smtClean="0">
                <a:solidFill>
                  <a:srgbClr val="FF0000"/>
                </a:solidFill>
              </a:rPr>
              <a:t>/h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218600" y="3087600"/>
            <a:ext cx="10668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2284800" y="3087600"/>
            <a:ext cx="600" cy="2475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230720" y="2057400"/>
            <a:ext cx="377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2.5 </a:t>
            </a:r>
            <a:r>
              <a:rPr lang="en-US" dirty="0" err="1" smtClean="0"/>
              <a:t>p</a:t>
            </a:r>
            <a:r>
              <a:rPr lang="en-US" dirty="0" err="1" smtClean="0">
                <a:latin typeface="Symbol" pitchFamily="18" charset="2"/>
              </a:rPr>
              <a:t>m</a:t>
            </a:r>
            <a:r>
              <a:rPr lang="en-US" dirty="0" err="1" smtClean="0"/>
              <a:t>A</a:t>
            </a:r>
            <a:r>
              <a:rPr lang="en-US" dirty="0" smtClean="0"/>
              <a:t> of Kr = 300 </a:t>
            </a:r>
            <a:r>
              <a:rPr lang="en-US" dirty="0" err="1" smtClean="0"/>
              <a:t>mSv</a:t>
            </a:r>
            <a:r>
              <a:rPr lang="en-US" dirty="0" smtClean="0"/>
              <a:t>/h</a:t>
            </a:r>
          </a:p>
          <a:p>
            <a:r>
              <a:rPr lang="en-US" dirty="0" smtClean="0"/>
              <a:t>0.5 </a:t>
            </a:r>
            <a:r>
              <a:rPr lang="en-US" dirty="0" err="1" smtClean="0"/>
              <a:t>pnA</a:t>
            </a:r>
            <a:r>
              <a:rPr lang="en-US" dirty="0" smtClean="0"/>
              <a:t> expected = 60 </a:t>
            </a:r>
            <a:r>
              <a:rPr lang="en-US" dirty="0" err="1" smtClean="0">
                <a:latin typeface="Symbol" pitchFamily="18" charset="2"/>
              </a:rPr>
              <a:t>m</a:t>
            </a:r>
            <a:r>
              <a:rPr lang="en-US" dirty="0" err="1" smtClean="0"/>
              <a:t>Sv</a:t>
            </a:r>
            <a:r>
              <a:rPr lang="en-US" dirty="0" smtClean="0"/>
              <a:t>/h</a:t>
            </a:r>
          </a:p>
          <a:p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4114800" y="5029200"/>
            <a:ext cx="4422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Source : ATLAS (ANL) Safety Assessment Document</a:t>
            </a:r>
            <a:endParaRPr lang="en-GB" sz="1600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0" y="-2286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50000"/>
              </a:spcBef>
            </a:pPr>
            <a:r>
              <a:rPr lang="en-US" sz="3600" b="1" smtClean="0">
                <a:solidFill>
                  <a:srgbClr val="0D3A7E"/>
                </a:solidFill>
                <a:latin typeface="+mn-lt"/>
                <a:ea typeface="+mn-ea"/>
                <a:cs typeface="+mn-cs"/>
              </a:rPr>
              <a:t>Reserved slides</a:t>
            </a:r>
            <a:endParaRPr lang="en-US" sz="3600" b="1" dirty="0">
              <a:solidFill>
                <a:srgbClr val="0D3A7E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567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9144000" cy="11430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smtClean="0">
                <a:solidFill>
                  <a:srgbClr val="0D3A7E"/>
                </a:solidFill>
                <a:latin typeface="+mn-lt"/>
                <a:ea typeface="+mn-ea"/>
                <a:cs typeface="+mn-cs"/>
              </a:rPr>
              <a:t>Outline</a:t>
            </a:r>
            <a:endParaRPr lang="en-US" sz="3600" b="1" dirty="0">
              <a:solidFill>
                <a:srgbClr val="0D3A7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0232" y="838200"/>
            <a:ext cx="7924800" cy="569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fr-CH" sz="2800" dirty="0"/>
              <a:t>Radioprotection</a:t>
            </a:r>
          </a:p>
          <a:p>
            <a:pPr marL="914400" lvl="1" indent="-457200">
              <a:buFontTx/>
              <a:buChar char="-"/>
            </a:pPr>
            <a:r>
              <a:rPr lang="fr-CH" sz="2800" dirty="0" smtClean="0">
                <a:solidFill>
                  <a:srgbClr val="000000"/>
                </a:solidFill>
              </a:rPr>
              <a:t>REX post-accelerator radiation shielding</a:t>
            </a:r>
          </a:p>
          <a:p>
            <a:pPr marL="914400" lvl="1" indent="-457200">
              <a:buFontTx/>
              <a:buChar char="-"/>
            </a:pPr>
            <a:r>
              <a:rPr lang="fr-CH" sz="2800" dirty="0" smtClean="0">
                <a:solidFill>
                  <a:srgbClr val="000000"/>
                </a:solidFill>
              </a:rPr>
              <a:t>Access</a:t>
            </a:r>
          </a:p>
          <a:p>
            <a:pPr lvl="1"/>
            <a:endParaRPr lang="fr-CH" sz="2800" dirty="0">
              <a:solidFill>
                <a:srgbClr val="000000"/>
              </a:solidFill>
            </a:endParaRPr>
          </a:p>
          <a:p>
            <a:pPr marL="457200" indent="-457200">
              <a:buFontTx/>
              <a:buChar char="-"/>
            </a:pPr>
            <a:r>
              <a:rPr lang="fr-CH" sz="2800" dirty="0" smtClean="0"/>
              <a:t>General Safety</a:t>
            </a:r>
          </a:p>
          <a:p>
            <a:pPr marL="914400" lvl="1" indent="-457200">
              <a:buFontTx/>
              <a:buChar char="-"/>
            </a:pPr>
            <a:r>
              <a:rPr lang="fr-CH" sz="2800" dirty="0"/>
              <a:t>Oxygen deficiency hazard and access to the HIE-REX accelerator</a:t>
            </a:r>
          </a:p>
          <a:p>
            <a:pPr marL="914400" lvl="1" indent="-457200">
              <a:buFontTx/>
              <a:buChar char="-"/>
            </a:pPr>
            <a:r>
              <a:rPr lang="fr-CH" sz="2800" dirty="0" smtClean="0"/>
              <a:t>Pressure hazard</a:t>
            </a:r>
          </a:p>
          <a:p>
            <a:pPr marL="914400" lvl="1" indent="-457200">
              <a:buFontTx/>
              <a:buChar char="-"/>
            </a:pPr>
            <a:r>
              <a:rPr lang="fr-CH" sz="2800" dirty="0" smtClean="0"/>
              <a:t>Seismic hazard</a:t>
            </a:r>
          </a:p>
          <a:p>
            <a:endParaRPr lang="fr-CH" sz="2800" dirty="0"/>
          </a:p>
          <a:p>
            <a:pPr marL="457200" indent="-457200">
              <a:buFontTx/>
              <a:buChar char="-"/>
            </a:pPr>
            <a:r>
              <a:rPr lang="fr-CH" sz="2800" dirty="0" smtClean="0"/>
              <a:t>Conclusion</a:t>
            </a:r>
          </a:p>
          <a:p>
            <a:endParaRPr lang="fr-CH" sz="2800" dirty="0" smtClean="0"/>
          </a:p>
          <a:p>
            <a:endParaRPr lang="fr-CH" sz="2800" dirty="0"/>
          </a:p>
        </p:txBody>
      </p:sp>
    </p:spTree>
    <p:extLst>
      <p:ext uri="{BB962C8B-B14F-4D97-AF65-F5344CB8AC3E}">
        <p14:creationId xmlns:p14="http://schemas.microsoft.com/office/powerpoint/2010/main" val="335209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0" y="-2286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50000"/>
              </a:spcBef>
            </a:pPr>
            <a:r>
              <a:rPr lang="en-US" sz="3600" b="1" smtClean="0">
                <a:solidFill>
                  <a:srgbClr val="0D3A7E"/>
                </a:solidFill>
                <a:latin typeface="+mn-lt"/>
                <a:ea typeface="+mn-ea"/>
                <a:cs typeface="+mn-cs"/>
              </a:rPr>
              <a:t>Reserved slides</a:t>
            </a:r>
            <a:endParaRPr lang="en-US" sz="3600" b="1" dirty="0">
              <a:solidFill>
                <a:srgbClr val="0D3A7E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838199"/>
            <a:ext cx="7924800" cy="513298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3400" y="5934670"/>
            <a:ext cx="807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Neutron dose rate at 1 m and at 90° from the interaction point of ions bombarding a</a:t>
            </a:r>
          </a:p>
          <a:p>
            <a:r>
              <a:rPr lang="en-US" dirty="0"/>
              <a:t>medium mass target (Fe, Ni or Cu) from </a:t>
            </a:r>
            <a:r>
              <a:rPr lang="en-US" b="1" dirty="0"/>
              <a:t>Moritz, L. </a:t>
            </a:r>
            <a:r>
              <a:rPr lang="en-US" dirty="0"/>
              <a:t>TRIUMF ISAC2 safety report. </a:t>
            </a:r>
            <a:r>
              <a:rPr lang="en-US" dirty="0" err="1"/>
              <a:t>s.l</a:t>
            </a:r>
            <a:r>
              <a:rPr lang="en-US" dirty="0"/>
              <a:t>. : TRIUMF, 2006.</a:t>
            </a:r>
          </a:p>
        </p:txBody>
      </p:sp>
    </p:spTree>
    <p:extLst>
      <p:ext uri="{BB962C8B-B14F-4D97-AF65-F5344CB8AC3E}">
        <p14:creationId xmlns:p14="http://schemas.microsoft.com/office/powerpoint/2010/main" val="206922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9144000" cy="11430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smtClean="0">
                <a:solidFill>
                  <a:srgbClr val="0D3A7E"/>
                </a:solidFill>
                <a:latin typeface="+mn-lt"/>
                <a:ea typeface="+mn-ea"/>
                <a:cs typeface="+mn-cs"/>
              </a:rPr>
              <a:t>Outline</a:t>
            </a:r>
            <a:endParaRPr lang="en-US" sz="3600" b="1" dirty="0">
              <a:solidFill>
                <a:srgbClr val="0D3A7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0232" y="838200"/>
            <a:ext cx="7924800" cy="569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fr-CH" sz="2800" dirty="0"/>
              <a:t>Radioprotection</a:t>
            </a:r>
          </a:p>
          <a:p>
            <a:pPr marL="914400" lvl="1" indent="-457200">
              <a:buFontTx/>
              <a:buChar char="-"/>
            </a:pPr>
            <a:r>
              <a:rPr lang="fr-CH" sz="2800" dirty="0" smtClean="0">
                <a:solidFill>
                  <a:srgbClr val="000000"/>
                </a:solidFill>
              </a:rPr>
              <a:t>REX post-accelerator radiation shielding</a:t>
            </a:r>
          </a:p>
          <a:p>
            <a:pPr marL="914400" lvl="1" indent="-457200">
              <a:buFontTx/>
              <a:buChar char="-"/>
            </a:pPr>
            <a:r>
              <a:rPr lang="fr-CH" sz="2800" dirty="0" smtClean="0">
                <a:solidFill>
                  <a:srgbClr val="000000"/>
                </a:solidFill>
              </a:rPr>
              <a:t>Access HIE-ISOLDE experimental area</a:t>
            </a:r>
          </a:p>
          <a:p>
            <a:pPr marL="914400" lvl="1" indent="-457200">
              <a:buFontTx/>
              <a:buChar char="-"/>
            </a:pPr>
            <a:endParaRPr lang="fr-CH" sz="2800" dirty="0">
              <a:solidFill>
                <a:srgbClr val="000000"/>
              </a:solidFill>
            </a:endParaRPr>
          </a:p>
          <a:p>
            <a:pPr marL="457200" indent="-457200">
              <a:buFontTx/>
              <a:buChar char="-"/>
            </a:pPr>
            <a:r>
              <a:rPr lang="fr-CH" sz="2800" dirty="0" smtClean="0">
                <a:solidFill>
                  <a:schemeClr val="bg1">
                    <a:lumMod val="85000"/>
                  </a:schemeClr>
                </a:solidFill>
              </a:rPr>
              <a:t>General Safety</a:t>
            </a:r>
          </a:p>
          <a:p>
            <a:pPr marL="914400" lvl="1" indent="-457200">
              <a:buFontTx/>
              <a:buChar char="-"/>
            </a:pPr>
            <a:r>
              <a:rPr lang="fr-CH" sz="2800" dirty="0">
                <a:solidFill>
                  <a:schemeClr val="bg1">
                    <a:lumMod val="85000"/>
                  </a:schemeClr>
                </a:solidFill>
              </a:rPr>
              <a:t>Oxygen deficiency hazard and access to the HIE-REX accelerator</a:t>
            </a:r>
          </a:p>
          <a:p>
            <a:pPr marL="914400" lvl="1" indent="-457200">
              <a:buFontTx/>
              <a:buChar char="-"/>
            </a:pPr>
            <a:r>
              <a:rPr lang="fr-CH" sz="2800" dirty="0" smtClean="0">
                <a:solidFill>
                  <a:schemeClr val="bg1">
                    <a:lumMod val="85000"/>
                  </a:schemeClr>
                </a:solidFill>
              </a:rPr>
              <a:t>Pressure hazard</a:t>
            </a:r>
          </a:p>
          <a:p>
            <a:pPr marL="914400" lvl="1" indent="-457200">
              <a:buFontTx/>
              <a:buChar char="-"/>
            </a:pPr>
            <a:r>
              <a:rPr lang="fr-CH" sz="2800" dirty="0" smtClean="0">
                <a:solidFill>
                  <a:schemeClr val="bg1">
                    <a:lumMod val="85000"/>
                  </a:schemeClr>
                </a:solidFill>
              </a:rPr>
              <a:t>Seismic hazard</a:t>
            </a:r>
          </a:p>
          <a:p>
            <a:endParaRPr lang="fr-CH" sz="2800" dirty="0">
              <a:solidFill>
                <a:schemeClr val="bg1">
                  <a:lumMod val="85000"/>
                </a:schemeClr>
              </a:solidFill>
            </a:endParaRPr>
          </a:p>
          <a:p>
            <a:pPr marL="457200" indent="-457200">
              <a:buFontTx/>
              <a:buChar char="-"/>
            </a:pPr>
            <a:r>
              <a:rPr lang="fr-CH" sz="2800" dirty="0" smtClean="0">
                <a:solidFill>
                  <a:schemeClr val="bg1">
                    <a:lumMod val="85000"/>
                  </a:schemeClr>
                </a:solidFill>
              </a:rPr>
              <a:t>Conclusion</a:t>
            </a:r>
          </a:p>
          <a:p>
            <a:endParaRPr lang="fr-CH" sz="2800" dirty="0" smtClean="0"/>
          </a:p>
          <a:p>
            <a:endParaRPr lang="fr-CH" sz="2800" dirty="0"/>
          </a:p>
        </p:txBody>
      </p:sp>
    </p:spTree>
    <p:extLst>
      <p:ext uri="{BB962C8B-B14F-4D97-AF65-F5344CB8AC3E}">
        <p14:creationId xmlns:p14="http://schemas.microsoft.com/office/powerpoint/2010/main" val="414997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" y="-228600"/>
            <a:ext cx="8991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50000"/>
              </a:spcBef>
            </a:pPr>
            <a:r>
              <a:rPr lang="en-US" sz="3600" b="1" dirty="0" smtClean="0">
                <a:solidFill>
                  <a:srgbClr val="0D3A7E"/>
                </a:solidFill>
                <a:latin typeface="+mn-lt"/>
                <a:ea typeface="+mn-ea"/>
                <a:cs typeface="+mn-cs"/>
              </a:rPr>
              <a:t>Radioprotection</a:t>
            </a:r>
            <a:endParaRPr lang="en-US" sz="3600" b="1" dirty="0">
              <a:solidFill>
                <a:srgbClr val="0D3A7E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968765"/>
            <a:ext cx="8077200" cy="4584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6200" y="685800"/>
            <a:ext cx="8991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Shielding</a:t>
            </a:r>
            <a:endParaRPr lang="en-US" b="1" dirty="0" smtClean="0"/>
          </a:p>
          <a:p>
            <a:r>
              <a:rPr lang="en-US" b="1" dirty="0" smtClean="0">
                <a:sym typeface="Wingdings"/>
              </a:rPr>
              <a:t>Only </a:t>
            </a:r>
            <a:r>
              <a:rPr lang="en-US" b="1" dirty="0" smtClean="0"/>
              <a:t>X</a:t>
            </a:r>
            <a:r>
              <a:rPr lang="en-US" b="1" dirty="0"/>
              <a:t>-rays drive the </a:t>
            </a:r>
            <a:r>
              <a:rPr lang="en-US" b="1" dirty="0" smtClean="0"/>
              <a:t>shielding:</a:t>
            </a:r>
          </a:p>
          <a:p>
            <a:r>
              <a:rPr lang="en-US" dirty="0" smtClean="0">
                <a:sym typeface="Wingdings"/>
              </a:rPr>
              <a:t>Dose rate from X-Rays : several </a:t>
            </a:r>
            <a:r>
              <a:rPr lang="en-US" dirty="0" err="1" smtClean="0">
                <a:sym typeface="Wingdings"/>
              </a:rPr>
              <a:t>mSv</a:t>
            </a:r>
            <a:r>
              <a:rPr lang="en-US" dirty="0" smtClean="0">
                <a:sym typeface="Wingdings"/>
              </a:rPr>
              <a:t>/h at 1 meter from </a:t>
            </a:r>
            <a:r>
              <a:rPr lang="en-US" dirty="0" err="1" smtClean="0">
                <a:sym typeface="Wingdings"/>
              </a:rPr>
              <a:t>cryomodules</a:t>
            </a:r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Dose rate from neutrons : Maximum of 200 </a:t>
            </a:r>
            <a:r>
              <a:rPr lang="en-US" dirty="0" err="1" smtClean="0">
                <a:sym typeface="Wingdings"/>
              </a:rPr>
              <a:t>μSv</a:t>
            </a:r>
            <a:r>
              <a:rPr lang="en-US" dirty="0" smtClean="0">
                <a:sym typeface="Wingdings"/>
              </a:rPr>
              <a:t>/h at 1 meter from the interaction point</a:t>
            </a:r>
          </a:p>
          <a:p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6477000"/>
            <a:ext cx="1828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Acknowledgement </a:t>
            </a:r>
            <a:r>
              <a:rPr lang="en-US" sz="1000" b="1" dirty="0" err="1" smtClean="0"/>
              <a:t>S.Maridor</a:t>
            </a:r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96820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" y="-228600"/>
            <a:ext cx="8991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50000"/>
              </a:spcBef>
            </a:pPr>
            <a:r>
              <a:rPr lang="en-US" sz="3600" b="1" dirty="0" smtClean="0">
                <a:solidFill>
                  <a:srgbClr val="0D3A7E"/>
                </a:solidFill>
                <a:latin typeface="+mn-lt"/>
                <a:ea typeface="+mn-ea"/>
                <a:cs typeface="+mn-cs"/>
              </a:rPr>
              <a:t>Radioprotection</a:t>
            </a:r>
            <a:endParaRPr lang="en-US" sz="3600" b="1" dirty="0">
              <a:solidFill>
                <a:srgbClr val="0D3A7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838200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Shielding</a:t>
            </a:r>
            <a:r>
              <a:rPr lang="en-US" dirty="0"/>
              <a:t> </a:t>
            </a:r>
            <a:r>
              <a:rPr lang="en-US" dirty="0" smtClean="0"/>
              <a:t>studies: (Acknowledgement </a:t>
            </a:r>
            <a:r>
              <a:rPr lang="en-US" dirty="0" err="1" smtClean="0"/>
              <a:t>J.Vollaire</a:t>
            </a:r>
            <a:r>
              <a:rPr lang="en-US" dirty="0" smtClean="0"/>
              <a:t> and </a:t>
            </a:r>
            <a:r>
              <a:rPr lang="en-US" dirty="0" err="1" smtClean="0"/>
              <a:t>S.Giron</a:t>
            </a:r>
            <a:r>
              <a:rPr lang="en-US" dirty="0" smtClean="0"/>
              <a:t>):</a:t>
            </a:r>
            <a:endParaRPr lang="en-US" b="1" dirty="0" smtClean="0"/>
          </a:p>
          <a:p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5" name="Picture 4" descr="IMG_516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" y="2133600"/>
            <a:ext cx="3486150" cy="4648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1371600"/>
            <a:ext cx="4267200" cy="120032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Measurements campaign by DGS-RP in agreement with </a:t>
            </a:r>
            <a:r>
              <a:rPr lang="en-US" dirty="0" err="1" smtClean="0"/>
              <a:t>cryomodule</a:t>
            </a:r>
            <a:r>
              <a:rPr lang="en-US" dirty="0" smtClean="0"/>
              <a:t> test schedule (conditioning and during nominal conditions)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572000" y="1371600"/>
            <a:ext cx="4572000" cy="2502932"/>
            <a:chOff x="4572000" y="1371600"/>
            <a:chExt cx="4572000" cy="2502932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6553200" y="2590800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" name="Group 1"/>
            <p:cNvGrpSpPr/>
            <p:nvPr/>
          </p:nvGrpSpPr>
          <p:grpSpPr>
            <a:xfrm>
              <a:off x="4572000" y="1371600"/>
              <a:ext cx="4572000" cy="2502932"/>
              <a:chOff x="4572000" y="1371600"/>
              <a:chExt cx="4572000" cy="2502932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4572000" y="1371600"/>
                <a:ext cx="4572000" cy="1200329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Shielding sizing based on LNL data</a:t>
                </a:r>
                <a:r>
                  <a:rPr lang="en-US" dirty="0"/>
                  <a:t> </a:t>
                </a:r>
                <a:r>
                  <a:rPr lang="en-US" dirty="0" smtClean="0"/>
                  <a:t>(7 </a:t>
                </a:r>
                <a:r>
                  <a:rPr lang="en-US" dirty="0" err="1" smtClean="0"/>
                  <a:t>mSv</a:t>
                </a:r>
                <a:r>
                  <a:rPr lang="en-US" dirty="0" smtClean="0"/>
                  <a:t>/h inner side of shielding – distance of 3 meters) as </a:t>
                </a:r>
                <a:r>
                  <a:rPr lang="en-US" dirty="0"/>
                  <a:t>envelop </a:t>
                </a:r>
                <a:r>
                  <a:rPr lang="en-US" dirty="0" smtClean="0"/>
                  <a:t>scenario for the shielding in </a:t>
                </a:r>
                <a:r>
                  <a:rPr lang="en-US" dirty="0"/>
                  <a:t>order to </a:t>
                </a:r>
                <a:r>
                  <a:rPr lang="en-US" dirty="0" smtClean="0"/>
                  <a:t>go ahead with tunnel integration</a:t>
                </a:r>
                <a:endParaRPr lang="en-US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953000" y="3505200"/>
                <a:ext cx="3581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Started by DGS/RP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4834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0" y="2687919"/>
            <a:ext cx="9144000" cy="2036481"/>
            <a:chOff x="0" y="2687919"/>
            <a:chExt cx="9144000" cy="2036481"/>
          </a:xfrm>
        </p:grpSpPr>
        <p:pic>
          <p:nvPicPr>
            <p:cNvPr id="5" name="Picture 4" descr="Screen shot 2012-07-02 at 10.36.56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687919"/>
              <a:ext cx="9144000" cy="2036481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709391" y="3263900"/>
              <a:ext cx="1731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&lt; 1μSv/h at 1m 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699000" y="3733800"/>
              <a:ext cx="1731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&lt; 4μSv/h at 1m 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394200" y="4116144"/>
              <a:ext cx="19604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&lt; 200μSv/h at 1m </a:t>
              </a:r>
              <a:endParaRPr lang="en-US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31800" y="4572000"/>
            <a:ext cx="8712200" cy="1304330"/>
            <a:chOff x="431800" y="4572000"/>
            <a:chExt cx="8712200" cy="1304330"/>
          </a:xfrm>
        </p:grpSpPr>
        <p:cxnSp>
          <p:nvCxnSpPr>
            <p:cNvPr id="17" name="Straight Arrow Connector 16"/>
            <p:cNvCxnSpPr/>
            <p:nvPr/>
          </p:nvCxnSpPr>
          <p:spPr>
            <a:xfrm>
              <a:off x="431800" y="4572000"/>
              <a:ext cx="990600" cy="533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574800" y="4953000"/>
              <a:ext cx="7569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Exceptional procedure used for example during </a:t>
              </a:r>
              <a:r>
                <a:rPr lang="en-US" dirty="0" err="1" smtClean="0"/>
                <a:t>commissionning</a:t>
              </a:r>
              <a:endParaRPr lang="en-US" dirty="0" smtClean="0"/>
            </a:p>
            <a:p>
              <a:r>
                <a:rPr lang="en-US" dirty="0" smtClean="0">
                  <a:sym typeface="Wingdings"/>
                </a:rPr>
                <a:t> Specific safety measures will be put in place and beam permit will be requested</a:t>
              </a:r>
              <a:endParaRPr lang="en-US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-25400" y="1905000"/>
            <a:ext cx="9144000" cy="2209800"/>
            <a:chOff x="-25400" y="1905000"/>
            <a:chExt cx="9144000" cy="220980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-25400" y="4114800"/>
              <a:ext cx="91440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228600" y="2209800"/>
              <a:ext cx="914400" cy="533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1447800" y="1905000"/>
              <a:ext cx="7391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Normal operation - Data used for defining access to the experimental area</a:t>
              </a:r>
              <a:endParaRPr lang="en-US" dirty="0"/>
            </a:p>
          </p:txBody>
        </p:sp>
      </p:grpSp>
      <p:sp>
        <p:nvSpPr>
          <p:cNvPr id="22" name="Title 1"/>
          <p:cNvSpPr txBox="1">
            <a:spLocks/>
          </p:cNvSpPr>
          <p:nvPr/>
        </p:nvSpPr>
        <p:spPr>
          <a:xfrm>
            <a:off x="25400" y="685800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/>
              <a:t>Strategy for experimental Hall for HIE-ISOLDE </a:t>
            </a:r>
            <a:r>
              <a:rPr lang="en-US" sz="2600" i="1" dirty="0" smtClean="0"/>
              <a:t>Collaboration </a:t>
            </a:r>
            <a:r>
              <a:rPr lang="en-US" sz="2600" i="1" dirty="0" err="1" smtClean="0"/>
              <a:t>J.Vollaire</a:t>
            </a:r>
            <a:r>
              <a:rPr lang="en-US" sz="2600" i="1" dirty="0" smtClean="0"/>
              <a:t>, </a:t>
            </a:r>
            <a:r>
              <a:rPr lang="en-US" sz="2600" i="1" dirty="0" err="1" smtClean="0"/>
              <a:t>F.Wenander</a:t>
            </a:r>
            <a:r>
              <a:rPr lang="en-US" sz="2600" i="1" dirty="0" smtClean="0"/>
              <a:t>, </a:t>
            </a:r>
            <a:r>
              <a:rPr lang="en-US" sz="2600" i="1" dirty="0" err="1" smtClean="0"/>
              <a:t>D.Voulot</a:t>
            </a:r>
            <a:endParaRPr lang="en-US" sz="2600" i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2400" y="6172200"/>
            <a:ext cx="8839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Acknowledgement </a:t>
            </a:r>
            <a:r>
              <a:rPr lang="en-US" sz="1600" b="1" dirty="0" err="1" smtClean="0"/>
              <a:t>D.Voulot</a:t>
            </a:r>
            <a:r>
              <a:rPr lang="en-US" sz="1600" b="1" dirty="0" smtClean="0"/>
              <a:t> </a:t>
            </a:r>
            <a:r>
              <a:rPr lang="en-US" sz="1600" dirty="0" smtClean="0"/>
              <a:t>– Data extract from EDMS 1224228 “Specification of the sources of radiation and maximum beam intensities and energies of the HIE-ISOLDE </a:t>
            </a:r>
            <a:r>
              <a:rPr lang="en-US" sz="1600" dirty="0" err="1" smtClean="0"/>
              <a:t>Linac</a:t>
            </a:r>
            <a:r>
              <a:rPr lang="en-US" sz="1600" dirty="0" smtClean="0"/>
              <a:t>” </a:t>
            </a:r>
            <a:endParaRPr lang="en-US" sz="1600" dirty="0"/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152400" y="-228600"/>
            <a:ext cx="8991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50000"/>
              </a:spcBef>
            </a:pPr>
            <a:r>
              <a:rPr lang="en-US" sz="3600" b="1" dirty="0" smtClean="0">
                <a:solidFill>
                  <a:srgbClr val="0D3A7E"/>
                </a:solidFill>
                <a:latin typeface="+mn-lt"/>
                <a:ea typeface="+mn-ea"/>
                <a:cs typeface="+mn-cs"/>
              </a:rPr>
              <a:t>Radioprotection</a:t>
            </a:r>
            <a:endParaRPr lang="en-US" sz="3600" b="1" dirty="0">
              <a:solidFill>
                <a:srgbClr val="0D3A7E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091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371600"/>
            <a:ext cx="9144000" cy="5688752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52400" y="-228600"/>
            <a:ext cx="8991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50000"/>
              </a:spcBef>
            </a:pPr>
            <a:r>
              <a:rPr lang="en-US" sz="3600" b="1" dirty="0" smtClean="0">
                <a:solidFill>
                  <a:srgbClr val="0D3A7E"/>
                </a:solidFill>
                <a:latin typeface="+mn-lt"/>
                <a:ea typeface="+mn-ea"/>
                <a:cs typeface="+mn-cs"/>
              </a:rPr>
              <a:t>Radioprotection</a:t>
            </a:r>
            <a:endParaRPr lang="en-US" sz="3600" b="1" dirty="0">
              <a:solidFill>
                <a:srgbClr val="0D3A7E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114800" y="2286000"/>
            <a:ext cx="4648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763000" y="2286000"/>
            <a:ext cx="0" cy="3886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191000" y="6172200"/>
            <a:ext cx="457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114800" y="2286000"/>
            <a:ext cx="0" cy="2514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4191000" y="5562600"/>
            <a:ext cx="0" cy="609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191000" y="5638800"/>
            <a:ext cx="1371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562600" y="4800600"/>
            <a:ext cx="0" cy="838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4114800" y="4800600"/>
            <a:ext cx="1447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419600" y="1447800"/>
            <a:ext cx="4572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581400" y="990600"/>
            <a:ext cx="3870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No Access Control for the experimental 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914400" y="4876800"/>
            <a:ext cx="4572000" cy="685800"/>
          </a:xfrm>
          <a:prstGeom prst="rect">
            <a:avLst/>
          </a:prstGeom>
          <a:noFill/>
          <a:ln w="5715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1981200" y="1752600"/>
            <a:ext cx="1600200" cy="3124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28600" y="91440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Access system with key (interlocked with RF power)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52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C:\presentations\pics for IAP presentation\STEP_INFRA_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0"/>
            <a:ext cx="8610600" cy="4888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524000" y="0"/>
            <a:ext cx="69342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50000"/>
              </a:spcBef>
            </a:pPr>
            <a:r>
              <a:rPr lang="en-US" sz="3600" b="1" dirty="0" smtClean="0">
                <a:solidFill>
                  <a:srgbClr val="0D3A7E"/>
                </a:solidFill>
                <a:latin typeface="+mn-lt"/>
                <a:ea typeface="+mn-ea"/>
                <a:cs typeface="+mn-cs"/>
              </a:rPr>
              <a:t>Radioprotection</a:t>
            </a:r>
            <a:endParaRPr lang="en-US" sz="3600" b="1" dirty="0">
              <a:solidFill>
                <a:srgbClr val="0D3A7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7620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Area classification change due to presence of contamination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09600" y="6172200"/>
            <a:ext cx="31242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CH" dirty="0" smtClean="0">
                <a:solidFill>
                  <a:schemeClr val="bg1"/>
                </a:solidFill>
              </a:rPr>
              <a:t>Picture from V.Barozier </a:t>
            </a:r>
            <a:endParaRPr lang="fr-CH" dirty="0">
              <a:solidFill>
                <a:schemeClr val="bg1"/>
              </a:solidFill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3505200" y="762000"/>
            <a:ext cx="5257800" cy="2910541"/>
            <a:chOff x="3505200" y="762000"/>
            <a:chExt cx="5257800" cy="2910541"/>
          </a:xfrm>
        </p:grpSpPr>
        <p:sp>
          <p:nvSpPr>
            <p:cNvPr id="17" name="Rectangle 16"/>
            <p:cNvSpPr/>
            <p:nvPr/>
          </p:nvSpPr>
          <p:spPr>
            <a:xfrm>
              <a:off x="3505200" y="776941"/>
              <a:ext cx="5257800" cy="2895600"/>
            </a:xfrm>
            <a:prstGeom prst="rect">
              <a:avLst/>
            </a:prstGeom>
            <a:solidFill>
              <a:srgbClr val="F7F2D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73" name="Picture 1" descr="SA_black"/>
            <p:cNvPicPr preferRelativeResize="0"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800" y="1798638"/>
              <a:ext cx="2103438" cy="147796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3733800" y="1383268"/>
              <a:ext cx="213360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S</a:t>
              </a:r>
              <a:r>
                <a:rPr lang="en-US" b="1" dirty="0" smtClean="0"/>
                <a:t>upervised area</a:t>
              </a:r>
              <a:endParaRPr lang="en-US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05200" y="762000"/>
              <a:ext cx="25146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0000"/>
                  </a:solidFill>
                </a:rPr>
                <a:t>Existing Building 170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943600" y="838200"/>
            <a:ext cx="2681941" cy="2819400"/>
            <a:chOff x="5943600" y="838200"/>
            <a:chExt cx="2681941" cy="2819400"/>
          </a:xfrm>
        </p:grpSpPr>
        <p:sp>
          <p:nvSpPr>
            <p:cNvPr id="7" name="Right Arrow 6"/>
            <p:cNvSpPr/>
            <p:nvPr/>
          </p:nvSpPr>
          <p:spPr>
            <a:xfrm>
              <a:off x="5943600" y="2209800"/>
              <a:ext cx="457200" cy="228600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6415741" y="838200"/>
              <a:ext cx="2209800" cy="2819400"/>
              <a:chOff x="6415741" y="838200"/>
              <a:chExt cx="2209800" cy="2819400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6415741" y="1295400"/>
                <a:ext cx="2209800" cy="2362200"/>
                <a:chOff x="6415741" y="1295400"/>
                <a:chExt cx="2209800" cy="2362200"/>
              </a:xfrm>
            </p:grpSpPr>
            <p:pic>
              <p:nvPicPr>
                <p:cNvPr id="3074" name="Picture 2" descr="ZoneRad_new"/>
                <p:cNvPicPr preferRelativeResize="0"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77000" y="1295400"/>
                  <a:ext cx="2085975" cy="14859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9" name="TextBox 8"/>
                <p:cNvSpPr txBox="1"/>
                <p:nvPr/>
              </p:nvSpPr>
              <p:spPr>
                <a:xfrm>
                  <a:off x="6415741" y="2765048"/>
                  <a:ext cx="2209800" cy="89255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>
                      <a:solidFill>
                        <a:srgbClr val="FF0000"/>
                      </a:solidFill>
                    </a:rPr>
                    <a:t>In near future on request of RP </a:t>
                  </a:r>
                </a:p>
                <a:p>
                  <a:pPr algn="ctr"/>
                  <a:r>
                    <a:rPr lang="en-US" sz="1600" dirty="0" smtClean="0">
                      <a:solidFill>
                        <a:srgbClr val="000000"/>
                      </a:solidFill>
                    </a:rPr>
                    <a:t>(D &lt; 6mSv/year)</a:t>
                  </a: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42" name="TextBox 41"/>
              <p:cNvSpPr txBox="1"/>
              <p:nvPr/>
            </p:nvSpPr>
            <p:spPr>
              <a:xfrm>
                <a:off x="6445623" y="838200"/>
                <a:ext cx="2133600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Controlled area</a:t>
                </a:r>
                <a:endParaRPr lang="en-US" b="1" dirty="0"/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228600" y="5486400"/>
            <a:ext cx="8610600" cy="1200329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F2830B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Supervised area </a:t>
            </a:r>
            <a:r>
              <a:rPr lang="en-US" dirty="0" smtClean="0">
                <a:sym typeface="Wingdings"/>
              </a:rPr>
              <a:t> Controlled area: 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ym typeface="Wingdings"/>
              </a:rPr>
              <a:t>No more VCT (Short term visitor)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ym typeface="Wingdings"/>
              </a:rPr>
              <a:t>Medical certificate mandatory to get the dosimeter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ym typeface="Wingdings"/>
              </a:rPr>
              <a:t>No visitor allowed (only technical visits)</a:t>
            </a:r>
          </a:p>
        </p:txBody>
      </p:sp>
    </p:spTree>
    <p:extLst>
      <p:ext uri="{BB962C8B-B14F-4D97-AF65-F5344CB8AC3E}">
        <p14:creationId xmlns:p14="http://schemas.microsoft.com/office/powerpoint/2010/main" val="274944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9144000" cy="11430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smtClean="0">
                <a:solidFill>
                  <a:srgbClr val="0D3A7E"/>
                </a:solidFill>
                <a:latin typeface="+mn-lt"/>
                <a:ea typeface="+mn-ea"/>
                <a:cs typeface="+mn-cs"/>
              </a:rPr>
              <a:t>Outline</a:t>
            </a:r>
            <a:endParaRPr lang="en-US" sz="3600" b="1" dirty="0">
              <a:solidFill>
                <a:srgbClr val="0D3A7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0232" y="838200"/>
            <a:ext cx="7924800" cy="569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fr-CH" sz="2800" dirty="0">
                <a:solidFill>
                  <a:srgbClr val="D9D9D9"/>
                </a:solidFill>
              </a:rPr>
              <a:t>Radioprotection</a:t>
            </a:r>
          </a:p>
          <a:p>
            <a:pPr marL="914400" lvl="1" indent="-457200">
              <a:buFontTx/>
              <a:buChar char="-"/>
            </a:pPr>
            <a:r>
              <a:rPr lang="fr-CH" sz="2800" dirty="0" smtClean="0">
                <a:solidFill>
                  <a:srgbClr val="D9D9D9"/>
                </a:solidFill>
              </a:rPr>
              <a:t>REX post-accelerator radiation shielding</a:t>
            </a:r>
          </a:p>
          <a:p>
            <a:pPr marL="914400" lvl="1" indent="-457200">
              <a:buFontTx/>
              <a:buChar char="-"/>
            </a:pPr>
            <a:r>
              <a:rPr lang="fr-CH" sz="2800" dirty="0" smtClean="0">
                <a:solidFill>
                  <a:srgbClr val="D9D9D9"/>
                </a:solidFill>
              </a:rPr>
              <a:t>Access HIE-ISOLDE experimental area</a:t>
            </a:r>
          </a:p>
          <a:p>
            <a:pPr marL="914400" lvl="1" indent="-457200">
              <a:buFontTx/>
              <a:buChar char="-"/>
            </a:pPr>
            <a:endParaRPr lang="fr-CH" sz="2800" dirty="0">
              <a:solidFill>
                <a:srgbClr val="000000"/>
              </a:solidFill>
            </a:endParaRPr>
          </a:p>
          <a:p>
            <a:pPr marL="457200" indent="-457200">
              <a:buFontTx/>
              <a:buChar char="-"/>
            </a:pPr>
            <a:r>
              <a:rPr lang="fr-CH" sz="2800" dirty="0" smtClean="0"/>
              <a:t>General Safety</a:t>
            </a:r>
          </a:p>
          <a:p>
            <a:pPr marL="914400" lvl="1" indent="-457200">
              <a:buFontTx/>
              <a:buChar char="-"/>
            </a:pPr>
            <a:r>
              <a:rPr lang="fr-CH" sz="2800" dirty="0"/>
              <a:t>Oxygen deficiency hazard and access to the HIE-REX accelerator</a:t>
            </a:r>
          </a:p>
          <a:p>
            <a:pPr marL="914400" lvl="1" indent="-457200">
              <a:buFontTx/>
              <a:buChar char="-"/>
            </a:pPr>
            <a:r>
              <a:rPr lang="fr-CH" sz="2800" dirty="0" smtClean="0"/>
              <a:t>Pressure hazard</a:t>
            </a:r>
          </a:p>
          <a:p>
            <a:pPr marL="914400" lvl="1" indent="-457200">
              <a:buFontTx/>
              <a:buChar char="-"/>
            </a:pPr>
            <a:r>
              <a:rPr lang="fr-CH" sz="2800" dirty="0" smtClean="0"/>
              <a:t>Seismic hazard</a:t>
            </a:r>
          </a:p>
          <a:p>
            <a:endParaRPr lang="fr-CH" sz="2800" dirty="0"/>
          </a:p>
          <a:p>
            <a:pPr marL="457200" indent="-457200">
              <a:buFontTx/>
              <a:buChar char="-"/>
            </a:pPr>
            <a:r>
              <a:rPr lang="fr-CH" sz="2800" dirty="0" smtClean="0"/>
              <a:t>Conclusion</a:t>
            </a:r>
          </a:p>
          <a:p>
            <a:endParaRPr lang="fr-CH" sz="2800" dirty="0" smtClean="0"/>
          </a:p>
          <a:p>
            <a:endParaRPr lang="fr-CH" sz="2800" dirty="0"/>
          </a:p>
        </p:txBody>
      </p:sp>
    </p:spTree>
    <p:extLst>
      <p:ext uri="{BB962C8B-B14F-4D97-AF65-F5344CB8AC3E}">
        <p14:creationId xmlns:p14="http://schemas.microsoft.com/office/powerpoint/2010/main" val="264265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10972</TotalTime>
  <Words>949</Words>
  <Application>Microsoft Office PowerPoint</Application>
  <PresentationFormat>On-screen Show (4:3)</PresentationFormat>
  <Paragraphs>181</Paragraphs>
  <Slides>20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Outline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Acknowledgement</vt:lpstr>
      <vt:lpstr>Radiation levels (Neugam code)</vt:lpstr>
      <vt:lpstr>PowerPoint Presentation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of the Design Study</dc:title>
  <dc:creator>catheral</dc:creator>
  <cp:lastModifiedBy>Jenny Weterings</cp:lastModifiedBy>
  <cp:revision>361</cp:revision>
  <cp:lastPrinted>2010-05-27T07:19:53Z</cp:lastPrinted>
  <dcterms:created xsi:type="dcterms:W3CDTF">2011-01-20T08:17:40Z</dcterms:created>
  <dcterms:modified xsi:type="dcterms:W3CDTF">2013-04-04T11:30:20Z</dcterms:modified>
</cp:coreProperties>
</file>